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sldIdLst>
    <p:sldId id="621" r:id="rId2"/>
    <p:sldId id="629" r:id="rId3"/>
    <p:sldId id="630" r:id="rId4"/>
    <p:sldId id="631" r:id="rId5"/>
    <p:sldId id="633" r:id="rId6"/>
    <p:sldId id="634" r:id="rId7"/>
    <p:sldId id="674" r:id="rId8"/>
    <p:sldId id="635" r:id="rId9"/>
    <p:sldId id="636" r:id="rId10"/>
    <p:sldId id="759" r:id="rId11"/>
    <p:sldId id="637" r:id="rId12"/>
    <p:sldId id="638" r:id="rId13"/>
    <p:sldId id="639" r:id="rId14"/>
    <p:sldId id="640" r:id="rId15"/>
    <p:sldId id="760" r:id="rId16"/>
    <p:sldId id="641" r:id="rId17"/>
    <p:sldId id="642" r:id="rId18"/>
    <p:sldId id="643" r:id="rId19"/>
    <p:sldId id="778" r:id="rId20"/>
    <p:sldId id="644" r:id="rId21"/>
    <p:sldId id="707" r:id="rId22"/>
    <p:sldId id="645" r:id="rId23"/>
    <p:sldId id="686" r:id="rId24"/>
    <p:sldId id="687" r:id="rId25"/>
    <p:sldId id="688" r:id="rId26"/>
    <p:sldId id="761" r:id="rId27"/>
    <p:sldId id="739" r:id="rId28"/>
    <p:sldId id="740" r:id="rId29"/>
    <p:sldId id="741" r:id="rId30"/>
    <p:sldId id="742" r:id="rId31"/>
    <p:sldId id="743" r:id="rId32"/>
    <p:sldId id="744" r:id="rId33"/>
    <p:sldId id="745" r:id="rId34"/>
    <p:sldId id="746" r:id="rId35"/>
    <p:sldId id="747" r:id="rId36"/>
    <p:sldId id="748" r:id="rId37"/>
    <p:sldId id="749" r:id="rId38"/>
    <p:sldId id="750" r:id="rId39"/>
    <p:sldId id="751" r:id="rId40"/>
    <p:sldId id="752" r:id="rId41"/>
    <p:sldId id="753" r:id="rId42"/>
    <p:sldId id="754" r:id="rId43"/>
    <p:sldId id="755" r:id="rId44"/>
    <p:sldId id="756" r:id="rId45"/>
    <p:sldId id="757" r:id="rId46"/>
    <p:sldId id="758" r:id="rId47"/>
    <p:sldId id="763" r:id="rId48"/>
    <p:sldId id="695" r:id="rId49"/>
    <p:sldId id="690" r:id="rId50"/>
    <p:sldId id="691" r:id="rId51"/>
    <p:sldId id="692" r:id="rId52"/>
    <p:sldId id="693" r:id="rId53"/>
    <p:sldId id="696" r:id="rId54"/>
    <p:sldId id="697" r:id="rId55"/>
    <p:sldId id="705" r:id="rId56"/>
    <p:sldId id="698" r:id="rId57"/>
    <p:sldId id="764" r:id="rId58"/>
    <p:sldId id="765" r:id="rId59"/>
    <p:sldId id="766" r:id="rId60"/>
    <p:sldId id="767" r:id="rId61"/>
    <p:sldId id="768" r:id="rId62"/>
    <p:sldId id="769" r:id="rId63"/>
    <p:sldId id="770" r:id="rId64"/>
    <p:sldId id="771" r:id="rId65"/>
    <p:sldId id="772" r:id="rId66"/>
    <p:sldId id="773" r:id="rId67"/>
    <p:sldId id="774" r:id="rId68"/>
    <p:sldId id="775" r:id="rId69"/>
    <p:sldId id="776" r:id="rId70"/>
    <p:sldId id="777" r:id="rId71"/>
    <p:sldId id="710" r:id="rId7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190">
          <p15:clr>
            <a:srgbClr val="A4A3A4"/>
          </p15:clr>
        </p15:guide>
        <p15:guide id="2" pos="29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Wang"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FF"/>
    <a:srgbClr val="000066"/>
    <a:srgbClr val="FF0000"/>
    <a:srgbClr val="0D00CD"/>
    <a:srgbClr val="434494"/>
    <a:srgbClr val="2003F3"/>
    <a:srgbClr val="0000CC"/>
    <a:srgbClr val="3333CC"/>
    <a:srgbClr val="290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2" autoAdjust="0"/>
    <p:restoredTop sz="86599" autoAdjust="0"/>
  </p:normalViewPr>
  <p:slideViewPr>
    <p:cSldViewPr>
      <p:cViewPr varScale="1">
        <p:scale>
          <a:sx n="110" d="100"/>
          <a:sy n="110" d="100"/>
        </p:scale>
        <p:origin x="2088" y="176"/>
      </p:cViewPr>
      <p:guideLst>
        <p:guide orient="horz" pos="2190"/>
        <p:guide pos="290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fld id="{34DCDFCF-095D-504B-BE25-20646B799F6C}" type="datetimeFigureOut">
              <a:rPr lang="zh-CN" altLang="en-US"/>
              <a:t>2021/5/26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32FECCDC-8F84-714B-A840-8FD269A17EF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dirty="0">
                <a:sym typeface="+mn-ea"/>
              </a:rPr>
              <a:t>Now that we have taken care of the Local Control (ALU Control), let’s refocus our attention to the Main Controller.</a:t>
            </a:r>
            <a:endParaRPr lang="en-US" altLang="zh-CN" dirty="0"/>
          </a:p>
          <a:p>
            <a:pPr lvl="0"/>
            <a:r>
              <a:rPr lang="en-US" altLang="zh-CN" dirty="0">
                <a:sym typeface="+mn-ea"/>
              </a:rPr>
              <a:t>The job of the Main Control is to look at the Opcode field of the instruction and generate these control signals for the datapath (RegDst, ... ExtOp) as well as the 3-bit ALUop field for the ALU Control.</a:t>
            </a:r>
            <a:endParaRPr lang="en-US" altLang="zh-CN" dirty="0"/>
          </a:p>
          <a:p>
            <a:pPr lvl="0"/>
            <a:r>
              <a:rPr lang="en-US" altLang="zh-CN" dirty="0">
                <a:sym typeface="+mn-ea"/>
              </a:rPr>
              <a:t>Here, I have shown you the symbolic value of the ALUop field as well as the actual bit assignment.</a:t>
            </a:r>
            <a:endParaRPr lang="en-US" altLang="zh-CN" dirty="0"/>
          </a:p>
          <a:p>
            <a:pPr lvl="0"/>
            <a:r>
              <a:rPr lang="en-US" altLang="zh-CN" dirty="0">
                <a:sym typeface="+mn-ea"/>
              </a:rPr>
              <a:t>For example here (2nd column), the R-type ALUop is encode as 100 and the Add operation (3rd column) is encoded as 000..</a:t>
            </a:r>
            <a:endParaRPr lang="en-US" altLang="zh-CN" dirty="0"/>
          </a:p>
          <a:p>
            <a:pPr lvl="0"/>
            <a:r>
              <a:rPr lang="en-US" altLang="zh-CN" dirty="0">
                <a:sym typeface="+mn-ea"/>
              </a:rPr>
              <a:t>This is call a quote “Truth Table” unquote because if you think about it, this is like having the truth table rotates 90 degrees.</a:t>
            </a:r>
            <a:endParaRPr lang="en-US" altLang="zh-CN" dirty="0"/>
          </a:p>
          <a:p>
            <a:pPr lvl="0"/>
            <a:r>
              <a:rPr lang="en-US" altLang="zh-CN" dirty="0">
                <a:sym typeface="+mn-ea"/>
              </a:rPr>
              <a:t>Let me show you what I mean by that.</a:t>
            </a:r>
            <a:endParaRPr lang="en-US" altLang="zh-CN" dirty="0"/>
          </a:p>
          <a:p>
            <a:pPr lvl="0"/>
            <a:endParaRPr lang="en-US" altLang="zh-CN" dirty="0"/>
          </a:p>
          <a:p>
            <a:pPr lvl="0"/>
            <a:r>
              <a:rPr lang="en-US" altLang="zh-CN" dirty="0">
                <a:sym typeface="+mn-ea"/>
              </a:rPr>
              <a:t>+3 = 65 min. (Y:45)</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en-US" altLang="zh-CN" dirty="0">
                <a:sym typeface="+mn-ea"/>
              </a:rPr>
              <a:t>Similarly, for ALUSrc, we need to OR the ori, load, and store terms together because we need to assert the ALUSrc signals whenever we have the Ori, load, or store instructions.</a:t>
            </a:r>
            <a:endParaRPr lang="en-US" altLang="zh-CN" dirty="0"/>
          </a:p>
          <a:p>
            <a:pPr lvl="0"/>
            <a:r>
              <a:rPr lang="en-US" altLang="zh-CN" dirty="0">
                <a:sym typeface="+mn-ea"/>
              </a:rPr>
              <a:t>The RegDst, MemtoReg, MemWrite, Branch, and Jump signals are very simple.  They don’t need to OR any product terms together because each is asserted for only one instruction.</a:t>
            </a:r>
            <a:endParaRPr lang="en-US" altLang="zh-CN" dirty="0"/>
          </a:p>
          <a:p>
            <a:pPr lvl="0"/>
            <a:r>
              <a:rPr lang="en-US" altLang="zh-CN" dirty="0">
                <a:sym typeface="+mn-ea"/>
              </a:rPr>
              <a:t>For example, RegDst is asserted ONLY for R-type instruction and MemtoReg is asserted ONLY for load instruction.</a:t>
            </a:r>
            <a:endParaRPr lang="en-US" altLang="zh-CN" dirty="0"/>
          </a:p>
          <a:p>
            <a:pPr lvl="0"/>
            <a:r>
              <a:rPr lang="en-US" altLang="zh-CN" dirty="0">
                <a:sym typeface="+mn-ea"/>
              </a:rPr>
              <a:t>ExtOp, on the other hand, needs to be set to 1 for both the load and store instructions so the immediate field is sign extended properly.</a:t>
            </a:r>
            <a:endParaRPr lang="en-US" altLang="zh-CN" dirty="0"/>
          </a:p>
          <a:p>
            <a:pPr lvl="0"/>
            <a:r>
              <a:rPr lang="en-US" altLang="zh-CN" dirty="0">
                <a:sym typeface="+mn-ea"/>
              </a:rPr>
              <a:t>Therefore, we need to OR the load and store terms together to form the signal ExtOp.</a:t>
            </a:r>
            <a:endParaRPr lang="en-US" altLang="zh-CN" dirty="0"/>
          </a:p>
          <a:p>
            <a:pPr lvl="0"/>
            <a:r>
              <a:rPr lang="en-US" altLang="zh-CN" dirty="0">
                <a:sym typeface="+mn-ea"/>
              </a:rPr>
              <a:t>Finally, we have the ALUop signals.</a:t>
            </a:r>
            <a:endParaRPr lang="en-US" altLang="zh-CN" dirty="0"/>
          </a:p>
          <a:p>
            <a:pPr lvl="0"/>
            <a:r>
              <a:rPr lang="en-US" altLang="zh-CN" dirty="0">
                <a:sym typeface="+mn-ea"/>
              </a:rPr>
              <a:t>But clever encoding of the ALUop field, we are able to keep them simple so that no OR gates is needed.</a:t>
            </a:r>
            <a:endParaRPr lang="en-US" altLang="zh-CN" dirty="0"/>
          </a:p>
          <a:p>
            <a:pPr lvl="0"/>
            <a:r>
              <a:rPr lang="en-US" altLang="zh-CN" dirty="0">
                <a:sym typeface="+mn-ea"/>
              </a:rPr>
              <a:t>If you don’t already know, this regular structure with an array of AND gates followed by another array of OR gates is called a Programmable Logic Array, or PLA for short.</a:t>
            </a:r>
            <a:endParaRPr lang="en-US" altLang="zh-CN" dirty="0"/>
          </a:p>
          <a:p>
            <a:pPr lvl="0"/>
            <a:r>
              <a:rPr lang="en-US" altLang="zh-CN" dirty="0">
                <a:sym typeface="+mn-ea"/>
              </a:rPr>
              <a:t>It is one of the most common ways to implement logic function and there are a lot of CAD tools available to simplify them.</a:t>
            </a:r>
            <a:endParaRPr lang="en-US" altLang="zh-CN" dirty="0"/>
          </a:p>
          <a:p>
            <a:pPr lvl="0"/>
            <a:endParaRPr lang="en-US" altLang="zh-CN" dirty="0"/>
          </a:p>
          <a:p>
            <a:pPr lvl="0"/>
            <a:r>
              <a:rPr lang="en-US" altLang="zh-CN" dirty="0">
                <a:sym typeface="+mn-ea"/>
              </a:rPr>
              <a:t>+3 = 70 min. (Y:50)</a:t>
            </a:r>
            <a:endParaRPr lang="en-US" altLang="zh-CN"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25575"/>
            <a:ext cx="7772400" cy="1470025"/>
          </a:xfrm>
          <a:prstGeom prst="rect">
            <a:avLst/>
          </a:prstGeom>
        </p:spPr>
        <p:txBody>
          <a:bodyPr/>
          <a:lstStyle>
            <a:lvl1pPr algn="ctr">
              <a:defRPr>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zh-CN" altLang="en-US" dirty="0"/>
          </a:p>
        </p:txBody>
      </p:sp>
      <p:sp>
        <p:nvSpPr>
          <p:cNvPr id="3" name="副标题 2"/>
          <p:cNvSpPr>
            <a:spLocks noGrp="1"/>
          </p:cNvSpPr>
          <p:nvPr>
            <p:ph type="subTitle" idx="1"/>
          </p:nvPr>
        </p:nvSpPr>
        <p:spPr>
          <a:xfrm>
            <a:off x="1371600" y="3505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en-US" altLang="zh-CN" dirty="0"/>
          </a:p>
        </p:txBody>
      </p:sp>
      <p:sp>
        <p:nvSpPr>
          <p:cNvPr id="8" name="页脚占位符 4"/>
          <p:cNvSpPr>
            <a:spLocks noGrp="1"/>
          </p:cNvSpPr>
          <p:nvPr>
            <p:ph type="ftr" sz="quarter" idx="11"/>
          </p:nvPr>
        </p:nvSpPr>
        <p:spPr>
          <a:xfrm>
            <a:off x="2971800" y="6356350"/>
            <a:ext cx="3200400" cy="365125"/>
          </a:xfrm>
          <a:prstGeom prst="rect">
            <a:avLst/>
          </a:prstGeom>
        </p:spPr>
        <p:txBody>
          <a:bodyPr/>
          <a:lstStyle>
            <a:lvl1pPr>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t>‹#›</a:t>
            </a:fld>
            <a:endParaRPr lang="zh-CN" altLang="en-US"/>
          </a:p>
        </p:txBody>
      </p:sp>
      <p:grpSp>
        <p:nvGrpSpPr>
          <p:cNvPr id="10" name="Group 6"/>
          <p:cNvGrpSpPr>
            <a:grpSpLocks noChangeAspect="1"/>
          </p:cNvGrpSpPr>
          <p:nvPr userDrawn="1"/>
        </p:nvGrpSpPr>
        <p:grpSpPr bwMode="auto">
          <a:xfrm>
            <a:off x="0" y="0"/>
            <a:ext cx="9144000" cy="914400"/>
            <a:chOff x="0" y="0"/>
            <a:chExt cx="5734" cy="555"/>
          </a:xfrm>
        </p:grpSpPr>
        <p:pic>
          <p:nvPicPr>
            <p:cNvPr id="11"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zh-CN" altLang="en-US" dirty="0"/>
          </a:p>
        </p:txBody>
      </p:sp>
      <p:sp>
        <p:nvSpPr>
          <p:cNvPr id="5"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t>‹#›</a:t>
            </a:fld>
            <a:endParaRPr lang="zh-CN" altLang="en-US"/>
          </a:p>
        </p:txBody>
      </p:sp>
      <p:grpSp>
        <p:nvGrpSpPr>
          <p:cNvPr id="7" name="组合 4"/>
          <p:cNvGrpSpPr/>
          <p:nvPr userDrawn="1"/>
        </p:nvGrpSpPr>
        <p:grpSpPr bwMode="auto">
          <a:xfrm>
            <a:off x="0" y="0"/>
            <a:ext cx="9180513" cy="923922"/>
            <a:chOff x="0" y="215900"/>
            <a:chExt cx="9180000" cy="923464"/>
          </a:xfrm>
        </p:grpSpPr>
        <p:sp>
          <p:nvSpPr>
            <p:cNvPr id="8"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9"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0"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0"/>
            <a:ext cx="2057400" cy="5211763"/>
          </a:xfrm>
          <a:prstGeom prst="rect">
            <a:avLst/>
          </a:prstGeom>
        </p:spPr>
        <p:txBody>
          <a:bodyPr vert="eaVert"/>
          <a:lstStyle/>
          <a:p>
            <a:r>
              <a:rPr lang="en-US" altLang="zh-CN"/>
              <a:t>Click to edit Master title style</a:t>
            </a:r>
            <a:endParaRPr lang="zh-CN" altLang="en-US" dirty="0"/>
          </a:p>
        </p:txBody>
      </p:sp>
      <p:sp>
        <p:nvSpPr>
          <p:cNvPr id="3" name="竖排文字占位符 2"/>
          <p:cNvSpPr>
            <a:spLocks noGrp="1"/>
          </p:cNvSpPr>
          <p:nvPr>
            <p:ph type="body" orient="vert" idx="1"/>
          </p:nvPr>
        </p:nvSpPr>
        <p:spPr>
          <a:xfrm>
            <a:off x="457200" y="914400"/>
            <a:ext cx="6019800" cy="52117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zh-CN" altLang="en-US" dirty="0"/>
          </a:p>
        </p:txBody>
      </p:sp>
      <p:sp>
        <p:nvSpPr>
          <p:cNvPr id="8"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ur Content">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37160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内容占位符 3"/>
          <p:cNvSpPr>
            <a:spLocks noGrp="1"/>
          </p:cNvSpPr>
          <p:nvPr>
            <p:ph sz="quarter" idx="2"/>
          </p:nvPr>
        </p:nvSpPr>
        <p:spPr>
          <a:xfrm>
            <a:off x="4622800" y="137160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内容占位符 4"/>
          <p:cNvSpPr>
            <a:spLocks noGrp="1"/>
          </p:cNvSpPr>
          <p:nvPr>
            <p:ph sz="quarter" idx="3"/>
          </p:nvPr>
        </p:nvSpPr>
        <p:spPr>
          <a:xfrm>
            <a:off x="457200" y="379095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6" name="内容占位符 5"/>
          <p:cNvSpPr>
            <a:spLocks noGrp="1"/>
          </p:cNvSpPr>
          <p:nvPr>
            <p:ph sz="quarter" idx="4"/>
          </p:nvPr>
        </p:nvSpPr>
        <p:spPr>
          <a:xfrm>
            <a:off x="4622800" y="379095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7" name="日期占位符 6"/>
          <p:cNvSpPr>
            <a:spLocks noGrp="1"/>
          </p:cNvSpPr>
          <p:nvPr>
            <p:ph type="dt" sz="half" idx="10"/>
          </p:nvPr>
        </p:nvSpPr>
        <p:spPr>
          <a:xfrm>
            <a:off x="431800" y="6229350"/>
            <a:ext cx="1905000" cy="457200"/>
          </a:xfrm>
          <a:prstGeom prst="rect">
            <a:avLst/>
          </a:prstGeom>
        </p:spPr>
        <p:txBody>
          <a:bodyPr/>
          <a:lstStyle>
            <a:lvl1pPr>
              <a:defRPr/>
            </a:lvl1pPr>
          </a:lstStyle>
          <a:p>
            <a:r>
              <a:rPr lang="en-GB" altLang="zh-CN" dirty="0" err="1"/>
              <a:t>xxx@mail.nwpu.edu.cn</a:t>
            </a:r>
            <a:endParaRPr lang="en-GB" altLang="zh-CN" dirty="0"/>
          </a:p>
        </p:txBody>
      </p:sp>
      <p:sp>
        <p:nvSpPr>
          <p:cNvPr id="8" name="页脚占位符 7"/>
          <p:cNvSpPr>
            <a:spLocks noGrp="1"/>
          </p:cNvSpPr>
          <p:nvPr>
            <p:ph type="ftr" sz="quarter" idx="11"/>
          </p:nvPr>
        </p:nvSpPr>
        <p:spPr>
          <a:xfrm>
            <a:off x="2819400" y="6229350"/>
            <a:ext cx="3429000" cy="457200"/>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GB" dirty="0"/>
          </a:p>
        </p:txBody>
      </p:sp>
      <p:sp>
        <p:nvSpPr>
          <p:cNvPr id="9" name="灯片编号占位符 8"/>
          <p:cNvSpPr>
            <a:spLocks noGrp="1"/>
          </p:cNvSpPr>
          <p:nvPr>
            <p:ph type="sldNum" sz="quarter" idx="12"/>
          </p:nvPr>
        </p:nvSpPr>
        <p:spPr>
          <a:xfrm>
            <a:off x="6731000" y="6229350"/>
            <a:ext cx="1905000" cy="457200"/>
          </a:xfrm>
          <a:prstGeom prst="rect">
            <a:avLst/>
          </a:prstGeom>
        </p:spPr>
        <p:txBody>
          <a:bodyPr/>
          <a:lstStyle>
            <a:lvl1pPr>
              <a:defRPr/>
            </a:lvl1pPr>
          </a:lstStyle>
          <a:p>
            <a:fld id="{8B7D3B1E-BCD9-C04A-BC2A-3196BA8B53D2}" type="slidenum">
              <a:rPr lang="en-GB" altLang="zh-CN"/>
              <a:t>‹#›</a:t>
            </a:fld>
            <a:endParaRPr lang="en-GB" altLang="zh-CN"/>
          </a:p>
        </p:txBody>
      </p:sp>
      <p:grpSp>
        <p:nvGrpSpPr>
          <p:cNvPr id="10" name="组合 4"/>
          <p:cNvGrpSpPr/>
          <p:nvPr userDrawn="1"/>
        </p:nvGrpSpPr>
        <p:grpSpPr bwMode="auto">
          <a:xfrm>
            <a:off x="0" y="0"/>
            <a:ext cx="9180513" cy="923922"/>
            <a:chOff x="0" y="215900"/>
            <a:chExt cx="9180000" cy="923464"/>
          </a:xfrm>
        </p:grpSpPr>
        <p:sp>
          <p:nvSpPr>
            <p:cNvPr id="11"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2"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3"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内容占位符 2"/>
          <p:cNvSpPr>
            <a:spLocks noGrp="1"/>
          </p:cNvSpPr>
          <p:nvPr>
            <p:ph idx="1" hasCustomPrompt="1"/>
          </p:nvPr>
        </p:nvSpPr>
        <p:spPr>
          <a:xfrm>
            <a:off x="457200" y="914400"/>
            <a:ext cx="8229600" cy="5410200"/>
          </a:xfrm>
        </p:spPr>
        <p:txBody>
          <a:bodyPr/>
          <a:lstStyle>
            <a:lvl1pPr>
              <a:defRPr baseline="0">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altLang="zh-CN" dirty="0"/>
              <a:t>Click to add text </a:t>
            </a:r>
          </a:p>
          <a:p>
            <a:pPr lvl="1"/>
            <a:r>
              <a:rPr lang="en-US" altLang="zh-CN" dirty="0"/>
              <a:t>C2</a:t>
            </a:r>
            <a:endParaRPr lang="zh-CN" altLang="en-US" dirty="0"/>
          </a:p>
          <a:p>
            <a:pPr lvl="2"/>
            <a:r>
              <a:rPr lang="en-US" altLang="zh-CN" dirty="0"/>
              <a:t>C3</a:t>
            </a:r>
            <a:endParaRPr lang="zh-CN" altLang="en-US" dirty="0"/>
          </a:p>
          <a:p>
            <a:pPr lvl="3"/>
            <a:r>
              <a:rPr lang="en-US" altLang="zh-CN" dirty="0"/>
              <a:t>C4</a:t>
            </a:r>
            <a:endParaRPr lang="zh-CN" altLang="en-US" dirty="0"/>
          </a:p>
          <a:p>
            <a:pPr lvl="4"/>
            <a:r>
              <a:rPr lang="en-US" altLang="zh-CN" dirty="0"/>
              <a:t>C5</a:t>
            </a:r>
            <a:endParaRPr lang="zh-CN" altLang="en-US" dirty="0"/>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en-US" altLang="zh-CN" dirty="0"/>
          </a:p>
        </p:txBody>
      </p:sp>
      <p:sp>
        <p:nvSpPr>
          <p:cNvPr id="10" name="页脚占位符 4"/>
          <p:cNvSpPr>
            <a:spLocks noGrp="1"/>
          </p:cNvSpPr>
          <p:nvPr>
            <p:ph type="ftr" sz="quarter" idx="11"/>
          </p:nvPr>
        </p:nvSpPr>
        <p:spPr>
          <a:xfrm>
            <a:off x="2895600" y="6356350"/>
            <a:ext cx="3352800" cy="365125"/>
          </a:xfrm>
          <a:prstGeom prst="rect">
            <a:avLst/>
          </a:prstGeom>
        </p:spPr>
        <p:txBody>
          <a:bodyPr/>
          <a:lstStyle>
            <a:lvl1pPr>
              <a:defRPr/>
            </a:lvl1pPr>
          </a:lstStyle>
          <a:p>
            <a:pPr algn="ctr"/>
            <a:r>
              <a:rPr lang="en-US" altLang="zh-CN"/>
              <a:t>Northwestern </a:t>
            </a:r>
            <a:r>
              <a:rPr lang="en-US" altLang="zh-CN" dirty="0" err="1"/>
              <a:t>Polytechnical</a:t>
            </a:r>
            <a:r>
              <a:rPr lang="en-US" altLang="zh-CN" dirty="0"/>
              <a:t> University</a:t>
            </a:r>
            <a:endParaRPr lang="zh-CN" altLang="en-US" dirty="0"/>
          </a:p>
        </p:txBody>
      </p:sp>
      <p:sp>
        <p:nvSpPr>
          <p:cNvPr id="11"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t>‹#›</a:t>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4"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2313" y="2905125"/>
            <a:ext cx="7772400" cy="1362075"/>
          </a:xfrm>
          <a:prstGeom prst="rect">
            <a:avLst/>
          </a:prstGeom>
        </p:spPr>
        <p:txBody>
          <a:bodyPr anchor="ctr" anchorCtr="0"/>
          <a:lstStyle>
            <a:lvl1pPr algn="ctr">
              <a:defRPr sz="2800" b="1" cap="all">
                <a:solidFill>
                  <a:schemeClr val="tx1"/>
                </a:solidFill>
                <a:latin typeface="+mj-lt"/>
                <a:ea typeface="Arial" panose="020B0604020202020204" pitchFamily="34" charset="0"/>
                <a:cs typeface="Arial" panose="020B0604020202020204" pitchFamily="34" charset="0"/>
              </a:defRPr>
            </a:lvl1pPr>
          </a:lstStyle>
          <a:p>
            <a:pPr lvl="0"/>
            <a:r>
              <a:rPr lang="en-US" dirty="0"/>
              <a:t>Click to edit Master text styles</a:t>
            </a:r>
          </a:p>
        </p:txBody>
      </p:sp>
      <p:sp>
        <p:nvSpPr>
          <p:cNvPr id="3" name="文本占位符 2"/>
          <p:cNvSpPr>
            <a:spLocks noGrp="1"/>
          </p:cNvSpPr>
          <p:nvPr>
            <p:ph type="body" idx="1" hasCustomPrompt="1"/>
          </p:nvPr>
        </p:nvSpPr>
        <p:spPr>
          <a:xfrm>
            <a:off x="0" y="914400"/>
            <a:ext cx="9144000" cy="1981200"/>
          </a:xfrm>
          <a:solidFill>
            <a:srgbClr val="434494"/>
          </a:solidFill>
        </p:spPr>
        <p:txBody>
          <a:bodyPr anchor="ctr" anchorCtr="0"/>
          <a:lstStyle>
            <a:lvl1pPr marL="0" indent="0" algn="ctr">
              <a:buNone/>
              <a:defRPr sz="4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endParaRPr lang="zh-CN" altLang="en-US" dirty="0"/>
          </a:p>
        </p:txBody>
      </p:sp>
      <p:sp>
        <p:nvSpPr>
          <p:cNvPr id="4" name="Date Placeholder 3"/>
          <p:cNvSpPr>
            <a:spLocks noGrp="1"/>
          </p:cNvSpPr>
          <p:nvPr>
            <p:ph type="dt" sz="half" idx="10"/>
          </p:nvPr>
        </p:nvSpPr>
        <p:spPr/>
        <p:txBody>
          <a:bodyPr/>
          <a:lstStyle/>
          <a:p>
            <a:r>
              <a:rPr lang="en-US" altLang="zh-CN" dirty="0" err="1"/>
              <a:t>xxx@mail.nwpu.edu.cn</a:t>
            </a:r>
            <a:endParaRPr lang="en-US" altLang="zh-CN" dirty="0"/>
          </a:p>
          <a:p>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t>‹#›</a:t>
            </a:fld>
            <a:endParaRPr lang="zh-CN" altLang="en-US" dirty="0"/>
          </a:p>
        </p:txBody>
      </p:sp>
      <p:grpSp>
        <p:nvGrpSpPr>
          <p:cNvPr id="12" name="Group 6"/>
          <p:cNvGrpSpPr>
            <a:grpSpLocks noChangeAspect="1"/>
          </p:cNvGrpSpPr>
          <p:nvPr userDrawn="1"/>
        </p:nvGrpSpPr>
        <p:grpSpPr bwMode="auto">
          <a:xfrm>
            <a:off x="0" y="0"/>
            <a:ext cx="9144000" cy="914400"/>
            <a:chOff x="0" y="0"/>
            <a:chExt cx="5734" cy="555"/>
          </a:xfrm>
        </p:grpSpPr>
        <p:pic>
          <p:nvPicPr>
            <p:cNvPr id="13"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dirty="0"/>
          </a:p>
        </p:txBody>
      </p:sp>
      <p:sp>
        <p:nvSpPr>
          <p:cNvPr id="6" name="页脚占位符 4"/>
          <p:cNvSpPr>
            <a:spLocks noGrp="1"/>
          </p:cNvSpPr>
          <p:nvPr>
            <p:ph type="ftr" sz="quarter" idx="11"/>
          </p:nvPr>
        </p:nvSpPr>
        <p:spPr>
          <a:xfrm>
            <a:off x="2895600" y="6356350"/>
            <a:ext cx="33528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DBD1B23-FC01-F547-8B43-D4FC9F250378}" type="slidenum">
              <a:rPr lang="zh-CN" altLang="en-US"/>
              <a:t>‹#›</a:t>
            </a:fld>
            <a:endParaRPr lang="zh-CN" altLang="en-US"/>
          </a:p>
        </p:txBody>
      </p:sp>
      <p:grpSp>
        <p:nvGrpSpPr>
          <p:cNvPr id="8" name="组合 4"/>
          <p:cNvGrpSpPr/>
          <p:nvPr userDrawn="1"/>
        </p:nvGrpSpPr>
        <p:grpSpPr bwMode="auto">
          <a:xfrm>
            <a:off x="0" y="0"/>
            <a:ext cx="9180513" cy="923922"/>
            <a:chOff x="0" y="215900"/>
            <a:chExt cx="9180000" cy="923464"/>
          </a:xfrm>
        </p:grpSpPr>
        <p:sp>
          <p:nvSpPr>
            <p:cNvPr id="9"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0"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1"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3"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sion">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dirty="0"/>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zhangm@nwpu.edu.cn               Northwestern Polytechnical University</a:t>
            </a: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F8898C37-E519-F143-B269-68CC80532235}" type="slidenum">
              <a:rPr lang="zh-CN" altLang="en-US"/>
              <a:t>‹#›</a:t>
            </a:fld>
            <a:endParaRPr lang="zh-CN" altLang="en-US"/>
          </a:p>
        </p:txBody>
      </p:sp>
      <p:grpSp>
        <p:nvGrpSpPr>
          <p:cNvPr id="10" name="组合 4"/>
          <p:cNvGrpSpPr/>
          <p:nvPr userDrawn="1"/>
        </p:nvGrpSpPr>
        <p:grpSpPr bwMode="auto">
          <a:xfrm>
            <a:off x="0" y="0"/>
            <a:ext cx="9180513" cy="923922"/>
            <a:chOff x="0" y="215900"/>
            <a:chExt cx="9180000" cy="923464"/>
          </a:xfrm>
        </p:grpSpPr>
        <p:sp>
          <p:nvSpPr>
            <p:cNvPr id="11"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2"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3"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zh-CN" altLang="en-US" dirty="0"/>
          </a:p>
        </p:txBody>
      </p:sp>
      <p:sp>
        <p:nvSpPr>
          <p:cNvPr id="11" name="页脚占位符 4"/>
          <p:cNvSpPr>
            <a:spLocks noGrp="1"/>
          </p:cNvSpPr>
          <p:nvPr>
            <p:ph type="ftr" sz="quarter" idx="11"/>
          </p:nvPr>
        </p:nvSpPr>
        <p:spPr>
          <a:xfrm>
            <a:off x="2971800" y="6356350"/>
            <a:ext cx="3200400" cy="365125"/>
          </a:xfrm>
          <a:prstGeom prst="rect">
            <a:avLst/>
          </a:prstGeom>
        </p:spPr>
        <p:txBody>
          <a:bodyPr/>
          <a:lstStyle>
            <a:lvl1pPr algn="ctr">
              <a:defRPr/>
            </a:lvl1pPr>
          </a:lstStyle>
          <a:p>
            <a:r>
              <a:rPr lang="en-US" altLang="zh-CN"/>
              <a:t>Northwestern Polytechnical University</a:t>
            </a:r>
            <a:endParaRPr lang="zh-CN" altLang="en-US" dirty="0"/>
          </a:p>
        </p:txBody>
      </p:sp>
      <p:sp>
        <p:nvSpPr>
          <p:cNvPr id="12"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t>‹#›</a:t>
            </a:fld>
            <a:endParaRPr lang="zh-CN" altLang="en-US"/>
          </a:p>
        </p:txBody>
      </p:sp>
      <p:grpSp>
        <p:nvGrpSpPr>
          <p:cNvPr id="5" name="组合 4"/>
          <p:cNvGrpSpPr/>
          <p:nvPr userDrawn="1"/>
        </p:nvGrpSpPr>
        <p:grpSpPr bwMode="auto">
          <a:xfrm>
            <a:off x="0" y="0"/>
            <a:ext cx="9180513" cy="923922"/>
            <a:chOff x="0" y="215900"/>
            <a:chExt cx="9180000" cy="923464"/>
          </a:xfrm>
        </p:grpSpPr>
        <p:sp>
          <p:nvSpPr>
            <p:cNvPr id="6"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7"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8"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3"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en-US" altLang="zh-CN" dirty="0"/>
          </a:p>
        </p:txBody>
      </p:sp>
      <p:sp>
        <p:nvSpPr>
          <p:cNvPr id="4" name="页脚占位符 4"/>
          <p:cNvSpPr>
            <a:spLocks noGrp="1"/>
          </p:cNvSpPr>
          <p:nvPr>
            <p:ph type="ftr" sz="quarter" idx="11"/>
          </p:nvPr>
        </p:nvSpPr>
        <p:spPr>
          <a:xfrm>
            <a:off x="2895600" y="6356350"/>
            <a:ext cx="3352800" cy="365125"/>
          </a:xfrm>
          <a:prstGeom prst="rect">
            <a:avLst/>
          </a:prstGeom>
        </p:spPr>
        <p:txBody>
          <a:bodyPr/>
          <a:lstStyle>
            <a:lvl1pPr>
              <a:defRPr/>
            </a:lvl1pPr>
          </a:lstStyle>
          <a:p>
            <a:r>
              <a:rPr lang="en-US" altLang="zh-CN" dirty="0"/>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t>‹#›</a:t>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zh-CN" altLang="en-US" dirty="0"/>
          </a:p>
        </p:txBody>
      </p:sp>
      <p:sp>
        <p:nvSpPr>
          <p:cNvPr id="6"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t>‹#›</a:t>
            </a:fld>
            <a:endParaRPr lang="zh-CN" altLang="en-US"/>
          </a:p>
        </p:txBody>
      </p:sp>
      <p:grpSp>
        <p:nvGrpSpPr>
          <p:cNvPr id="11" name="组合 4"/>
          <p:cNvGrpSpPr/>
          <p:nvPr userDrawn="1"/>
        </p:nvGrpSpPr>
        <p:grpSpPr bwMode="auto">
          <a:xfrm>
            <a:off x="0" y="0"/>
            <a:ext cx="9180513" cy="923922"/>
            <a:chOff x="0" y="215900"/>
            <a:chExt cx="9180000" cy="923464"/>
          </a:xfrm>
        </p:grpSpPr>
        <p:sp>
          <p:nvSpPr>
            <p:cNvPr id="12"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3"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4"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hasCustomPrompt="1"/>
          </p:nvPr>
        </p:nvSpPr>
        <p:spPr>
          <a:xfrm>
            <a:off x="1792288" y="990599"/>
            <a:ext cx="5486400" cy="3736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Drag picture to placeholder or click icon to add</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8"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dirty="0" err="1"/>
              <a:t>xxx@mail.nwpu.edu.cn</a:t>
            </a:r>
            <a:endParaRPr lang="zh-CN" altLang="en-US" dirty="0"/>
          </a:p>
        </p:txBody>
      </p:sp>
      <p:sp>
        <p:nvSpPr>
          <p:cNvPr id="9"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10"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57200" y="914400"/>
            <a:ext cx="8229600" cy="5410200"/>
          </a:xfrm>
          <a:prstGeom prst="rect">
            <a:avLst/>
          </a:prstGeom>
          <a:noFill/>
          <a:ln>
            <a:no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a:t>Click to edit Master text styles</a:t>
            </a:r>
          </a:p>
          <a:p>
            <a:pPr marL="342900" marR="0" lvl="1"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a:t>Second level</a:t>
            </a:r>
          </a:p>
          <a:p>
            <a:pPr marL="342900" marR="0" lvl="2"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a:t>Third level</a:t>
            </a:r>
          </a:p>
          <a:p>
            <a:pPr marL="342900" marR="0" lvl="3"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a:t>Fourth level</a:t>
            </a:r>
          </a:p>
          <a:p>
            <a:pPr marL="342900" marR="0" lvl="4"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a:t>Fifth level</a:t>
            </a:r>
            <a:endParaRPr lang="en-US" dirty="0"/>
          </a:p>
        </p:txBody>
      </p:sp>
      <p:pic>
        <p:nvPicPr>
          <p:cNvPr id="1031" name="Picture 2"/>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8610600" y="6324600"/>
            <a:ext cx="444500" cy="441325"/>
          </a:xfrm>
          <a:prstGeom prst="rect">
            <a:avLst/>
          </a:prstGeom>
          <a:noFill/>
          <a:ln>
            <a:noFill/>
          </a:ln>
          <a:effectLst/>
        </p:spPr>
      </p:pic>
      <p:sp>
        <p:nvSpPr>
          <p:cNvPr id="9" name="矩形 8"/>
          <p:cNvSpPr/>
          <p:nvPr userDrawn="1"/>
        </p:nvSpPr>
        <p:spPr>
          <a:xfrm>
            <a:off x="457200" y="868363"/>
            <a:ext cx="8229600" cy="20637"/>
          </a:xfrm>
          <a:prstGeom prst="rect">
            <a:avLst/>
          </a:prstGeom>
          <a:solidFill>
            <a:srgbClr val="1111FF"/>
          </a:solidFill>
          <a:ln>
            <a:solidFill>
              <a:srgbClr val="1111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日期占位符 3"/>
          <p:cNvSpPr>
            <a:spLocks noGrp="1"/>
          </p:cNvSpPr>
          <p:nvPr>
            <p:ph type="dt" sz="half" idx="2"/>
          </p:nvPr>
        </p:nvSpPr>
        <p:spPr>
          <a:xfrm>
            <a:off x="457200" y="6356350"/>
            <a:ext cx="2133600" cy="365125"/>
          </a:xfrm>
          <a:prstGeom prst="rect">
            <a:avLst/>
          </a:prstGeom>
        </p:spPr>
        <p:txBody>
          <a:bodyPr/>
          <a:lstStyle>
            <a:lvl1pPr>
              <a:defRPr sz="1400">
                <a:solidFill>
                  <a:schemeClr val="bg1">
                    <a:lumMod val="65000"/>
                  </a:schemeClr>
                </a:solidFill>
              </a:defRPr>
            </a:lvl1pPr>
          </a:lstStyle>
          <a:p>
            <a:r>
              <a:rPr lang="en-US" altLang="zh-CN" dirty="0" err="1"/>
              <a:t>xxx@mail.nwpu.edu.cn</a:t>
            </a:r>
            <a:endParaRPr lang="en-US" altLang="zh-CN" dirty="0"/>
          </a:p>
        </p:txBody>
      </p:sp>
      <p:sp>
        <p:nvSpPr>
          <p:cNvPr id="17" name="页脚占位符 4"/>
          <p:cNvSpPr>
            <a:spLocks noGrp="1"/>
          </p:cNvSpPr>
          <p:nvPr>
            <p:ph type="ftr" sz="quarter" idx="3"/>
          </p:nvPr>
        </p:nvSpPr>
        <p:spPr>
          <a:xfrm>
            <a:off x="2819400" y="6356350"/>
            <a:ext cx="3505200" cy="365125"/>
          </a:xfrm>
          <a:prstGeom prst="rect">
            <a:avLst/>
          </a:prstGeom>
        </p:spPr>
        <p:txBody>
          <a:bodyPr/>
          <a:lstStyle>
            <a:lvl1pPr>
              <a:defRPr sz="14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18" name="灯片编号占位符 5"/>
          <p:cNvSpPr>
            <a:spLocks noGrp="1"/>
          </p:cNvSpPr>
          <p:nvPr>
            <p:ph type="sldNum" sz="quarter" idx="4"/>
          </p:nvPr>
        </p:nvSpPr>
        <p:spPr>
          <a:xfrm>
            <a:off x="6553200" y="6356350"/>
            <a:ext cx="2133600" cy="365125"/>
          </a:xfrm>
          <a:prstGeom prst="rect">
            <a:avLst/>
          </a:prstGeom>
        </p:spPr>
        <p:txBody>
          <a:bodyPr/>
          <a:lstStyle>
            <a:lvl1pPr algn="r">
              <a:defRPr sz="1400">
                <a:solidFill>
                  <a:schemeClr val="bg1">
                    <a:lumMod val="65000"/>
                  </a:schemeClr>
                </a:solidFill>
              </a:defRPr>
            </a:lvl1pPr>
          </a:lstStyle>
          <a:p>
            <a:fld id="{B7A5BFCD-2DD0-1B4A-A6AE-A25793FF7F06}" type="slidenum">
              <a:rPr lang="zh-CN" altLang="en-US" smtClean="0"/>
              <a:t>‹#›</a:t>
            </a:fld>
            <a:endParaRPr lang="zh-CN" altLang="en-US" dirty="0"/>
          </a:p>
        </p:txBody>
      </p:sp>
      <p:grpSp>
        <p:nvGrpSpPr>
          <p:cNvPr id="19" name="组合 4"/>
          <p:cNvGrpSpPr/>
          <p:nvPr userDrawn="1"/>
        </p:nvGrpSpPr>
        <p:grpSpPr bwMode="auto">
          <a:xfrm>
            <a:off x="0" y="0"/>
            <a:ext cx="9180513" cy="923922"/>
            <a:chOff x="0" y="215900"/>
            <a:chExt cx="9180000" cy="923464"/>
          </a:xfrm>
        </p:grpSpPr>
        <p:sp>
          <p:nvSpPr>
            <p:cNvPr id="20"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21"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22"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4" name="Title 14"/>
          <p:cNvSpPr txBox="1"/>
          <p:nvPr userDrawn="1"/>
        </p:nvSpPr>
        <p:spPr>
          <a:xfrm>
            <a:off x="1219200" y="112395"/>
            <a:ext cx="7298690" cy="649605"/>
          </a:xfrm>
          <a:prstGeom prst="rect">
            <a:avLst/>
          </a:prstGeom>
        </p:spPr>
        <p:txBody>
          <a:bodyPr/>
          <a:lstStyle>
            <a:lvl1pPr algn="l" rtl="0" eaLnBrk="0" fontAlgn="base" hangingPunct="0">
              <a:spcBef>
                <a:spcPct val="0"/>
              </a:spcBef>
              <a:spcAft>
                <a:spcPct val="0"/>
              </a:spcAft>
              <a:defRPr sz="2800" b="1"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a:lstStyle>
          <a:p>
            <a:r>
              <a:rPr lang="en-US"/>
              <a:t>Click to edit Master title style</a:t>
            </a:r>
            <a:endParaRPr lang="en-US" dirty="0"/>
          </a:p>
        </p:txBody>
      </p:sp>
      <p:sp>
        <p:nvSpPr>
          <p:cNvPr id="25" name="Content Placeholder 23"/>
          <p:cNvSpPr txBox="1"/>
          <p:nvPr userDrawn="1"/>
        </p:nvSpPr>
        <p:spPr>
          <a:xfrm>
            <a:off x="390525" y="116837"/>
            <a:ext cx="676275" cy="568325"/>
          </a:xfrm>
          <a:prstGeom prst="rect">
            <a:avLst/>
          </a:prstGeom>
        </p:spPr>
        <p:txBody>
          <a:bodyPr/>
          <a:lstStyle>
            <a:lvl1pPr marL="0" indent="0" algn="l" rtl="0" eaLnBrk="0" fontAlgn="base" hangingPunct="0">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rtl="0" eaLnBrk="1" fontAlgn="base" hangingPunct="1">
        <a:spcBef>
          <a:spcPct val="0"/>
        </a:spcBef>
        <a:spcAft>
          <a:spcPct val="0"/>
        </a:spcAft>
        <a:defRPr sz="4400" b="1" kern="1200">
          <a:solidFill>
            <a:srgbClr val="1111FF"/>
          </a:solidFill>
          <a:latin typeface="楷体" panose="02010609060101010101" pitchFamily="49" charset="-122"/>
          <a:ea typeface="楷体" panose="02010609060101010101" pitchFamily="49" charset="-122"/>
          <a:cs typeface="楷体" panose="02010609060101010101" pitchFamily="49" charset="-122"/>
        </a:defRPr>
      </a:lvl1pPr>
      <a:lvl2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p:titleStyle>
    <p:bodyStyle>
      <a:lvl1pPr marL="342900" indent="-342900" algn="l" rtl="0" eaLnBrk="1" fontAlgn="base" hangingPunct="1">
        <a:spcBef>
          <a:spcPct val="20000"/>
        </a:spcBef>
        <a:spcAft>
          <a:spcPct val="0"/>
        </a:spcAft>
        <a:buClr>
          <a:srgbClr val="FF0000"/>
        </a:buClr>
        <a:buSzPct val="75000"/>
        <a:buBlip>
          <a:blip r:embed="rId14"/>
        </a:buBlip>
        <a:defRPr sz="3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矩形 17"/>
          <p:cNvSpPr>
            <a:spLocks noChangeArrowheads="1"/>
          </p:cNvSpPr>
          <p:nvPr/>
        </p:nvSpPr>
        <p:spPr bwMode="auto">
          <a:xfrm>
            <a:off x="0" y="942340"/>
            <a:ext cx="9144000" cy="1927194"/>
          </a:xfrm>
          <a:prstGeom prst="rect">
            <a:avLst/>
          </a:prstGeom>
          <a:solidFill>
            <a:srgbClr val="333399">
              <a:alpha val="88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3670D1"/>
              </a:buClr>
              <a:buChar char="Q"/>
              <a:defRPr sz="3200">
                <a:solidFill>
                  <a:schemeClr val="tx1"/>
                </a:solidFill>
                <a:latin typeface="Arial" panose="020B0604020202020204" pitchFamily="34" charset="0"/>
                <a:ea typeface="黑体" panose="02010609060101010101" pitchFamily="49" charset="-122"/>
              </a:defRPr>
            </a:lvl1pPr>
            <a:lvl2pPr marL="742950" indent="-285750" algn="l" eaLnBrk="0" hangingPunct="0">
              <a:buClr>
                <a:srgbClr val="3670D1"/>
              </a:buClr>
              <a:buSzPct val="80000"/>
              <a:buChar char="q"/>
              <a:defRPr sz="2800">
                <a:solidFill>
                  <a:schemeClr val="tx1"/>
                </a:solidFill>
                <a:latin typeface="Arial" panose="020B0604020202020204" pitchFamily="34" charset="0"/>
                <a:ea typeface="黑体" panose="02010609060101010101" pitchFamily="49" charset="-122"/>
              </a:defRPr>
            </a:lvl2pPr>
            <a:lvl3pPr marL="1143000" indent="-228600" algn="l" eaLnBrk="0" hangingPunct="0">
              <a:buClr>
                <a:srgbClr val="3670D1"/>
              </a:buClr>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lgn="l" eaLnBrk="0" hangingPunct="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lgn="l" eaLnBrk="0" hangingPunct="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a:lnSpc>
                <a:spcPct val="160000"/>
              </a:lnSpc>
              <a:buClrTx/>
              <a:buFont typeface="Wingdings" panose="05000000000000000000" pitchFamily="2" charset="2"/>
              <a:buNone/>
              <a:defRPr/>
            </a:pPr>
            <a:r>
              <a:rPr lang="en-US" altLang="zh-CN" sz="4000" b="1" dirty="0">
                <a:solidFill>
                  <a:schemeClr val="bg1"/>
                </a:solidFill>
                <a:uFillTx/>
                <a:sym typeface="+mn-ea"/>
              </a:rPr>
              <a:t>Computer Organization and Architecture</a:t>
            </a:r>
            <a:endParaRPr lang="en-US" altLang="zh-CN" sz="4000" b="1" dirty="0">
              <a:solidFill>
                <a:schemeClr val="bg1"/>
              </a:solidFill>
              <a:effectLst>
                <a:outerShdw blurRad="38100" dist="38100" dir="2700000" algn="tl">
                  <a:srgbClr val="000000"/>
                </a:outerShdw>
              </a:effectLst>
              <a:uFillTx/>
              <a:latin typeface="黑体" panose="02010609060101010101" pitchFamily="49" charset="-122"/>
              <a:sym typeface="+mn-ea"/>
            </a:endParaRPr>
          </a:p>
        </p:txBody>
      </p:sp>
      <p:sp>
        <p:nvSpPr>
          <p:cNvPr id="5" name="矩形 23"/>
          <p:cNvSpPr>
            <a:spLocks noChangeArrowheads="1"/>
          </p:cNvSpPr>
          <p:nvPr/>
        </p:nvSpPr>
        <p:spPr bwMode="auto">
          <a:xfrm>
            <a:off x="68238" y="3200400"/>
            <a:ext cx="9087485" cy="282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3670D1"/>
              </a:buClr>
              <a:buFont typeface="Wingdings" panose="05000000000000000000" pitchFamily="2" charset="2"/>
              <a:buChar char="Q"/>
              <a:defRPr sz="3200">
                <a:solidFill>
                  <a:schemeClr val="tx1"/>
                </a:solidFill>
                <a:latin typeface="Arial" panose="020B0604020202020204" pitchFamily="34" charset="0"/>
                <a:ea typeface="黑体" panose="02010609060101010101" pitchFamily="49" charset="-122"/>
              </a:defRPr>
            </a:lvl1pPr>
            <a:lvl2pPr marL="742950" indent="-285750">
              <a:buClr>
                <a:srgbClr val="3670D1"/>
              </a:buClr>
              <a:buSzPct val="80000"/>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2pPr>
            <a:lvl3pPr marL="1143000" indent="-228600">
              <a:buClr>
                <a:srgbClr val="3670D1"/>
              </a:buClr>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a:lnSpc>
                <a:spcPct val="160000"/>
              </a:lnSpc>
              <a:buClrTx/>
              <a:buFont typeface="Wingdings" panose="05000000000000000000" pitchFamily="2" charset="2"/>
              <a:buNone/>
            </a:pPr>
            <a:r>
              <a:rPr lang="en-US" altLang="zh-CN" sz="2800" b="1" dirty="0">
                <a:sym typeface="+mn-ea"/>
              </a:rPr>
              <a:t>Lecture12  Datapath Design -- Multi-Cycle </a:t>
            </a:r>
          </a:p>
          <a:p>
            <a:pPr algn="ctr">
              <a:lnSpc>
                <a:spcPct val="160000"/>
              </a:lnSpc>
              <a:buClrTx/>
              <a:buFont typeface="Wingdings" panose="05000000000000000000" pitchFamily="2" charset="2"/>
              <a:buNone/>
            </a:pPr>
            <a:r>
              <a:rPr lang="en-US" altLang="zh-CN" sz="2800" b="1" dirty="0">
                <a:latin typeface="黑体" panose="02010609060101010101" pitchFamily="49" charset="-122"/>
              </a:rPr>
              <a:t>Jihe</a:t>
            </a:r>
            <a:r>
              <a:rPr lang="zh-CN" altLang="en-US" sz="2800" b="1" dirty="0">
                <a:latin typeface="黑体" panose="02010609060101010101" pitchFamily="49" charset="-122"/>
              </a:rPr>
              <a:t> </a:t>
            </a:r>
            <a:r>
              <a:rPr lang="en-US" altLang="zh-CN" sz="2800" b="1" dirty="0">
                <a:effectLst>
                  <a:outerShdw blurRad="38100" dist="19050" dir="2700000" algn="tl" rotWithShape="0">
                    <a:schemeClr val="dk1">
                      <a:alpha val="40000"/>
                    </a:schemeClr>
                  </a:outerShdw>
                </a:effectLst>
                <a:latin typeface="黑体" panose="02010609060101010101" pitchFamily="49" charset="-122"/>
              </a:rPr>
              <a:t>Wang</a:t>
            </a:r>
          </a:p>
          <a:p>
            <a:pPr algn="ctr">
              <a:lnSpc>
                <a:spcPct val="160000"/>
              </a:lnSpc>
              <a:buClrTx/>
              <a:buFont typeface="Wingdings" panose="05000000000000000000" pitchFamily="2" charset="2"/>
              <a:buNone/>
            </a:pPr>
            <a:r>
              <a:rPr lang="en-US" altLang="zh-CN" sz="2800" b="1" dirty="0" err="1">
                <a:solidFill>
                  <a:srgbClr val="0000CC"/>
                </a:solidFill>
                <a:latin typeface="黑体" panose="02010609060101010101" pitchFamily="49" charset="-122"/>
              </a:rPr>
              <a:t>wangjihe@nwpu.edu.cn</a:t>
            </a:r>
            <a:endParaRPr lang="en-US" altLang="zh-CN" sz="2800" b="1" dirty="0">
              <a:solidFill>
                <a:srgbClr val="0000CC"/>
              </a:solidFill>
              <a:latin typeface="黑体" panose="02010609060101010101" pitchFamily="49" charset="-122"/>
            </a:endParaRPr>
          </a:p>
          <a:p>
            <a:pPr algn="ctr">
              <a:lnSpc>
                <a:spcPct val="160000"/>
              </a:lnSpc>
              <a:buClrTx/>
              <a:buFont typeface="Wingdings" panose="05000000000000000000" pitchFamily="2" charset="2"/>
              <a:buNone/>
            </a:pPr>
            <a:endParaRPr lang="en-US" altLang="zh-CN" sz="2800" b="1" dirty="0">
              <a:solidFill>
                <a:srgbClr val="0000CC"/>
              </a:solidFill>
              <a:latin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FF0000"/>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Datapath</a:t>
            </a: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23010" y="112395"/>
            <a:ext cx="8170545" cy="649605"/>
          </a:xfrm>
        </p:spPr>
        <p:txBody>
          <a:bodyPr/>
          <a:lstStyle/>
          <a:p>
            <a:r>
              <a:rPr lang="en-US" altLang="zh-CN" sz="2400">
                <a:sym typeface="+mn-ea"/>
              </a:rPr>
              <a:t>Abstract View of our single cycle processor</a:t>
            </a:r>
            <a:endParaRPr lang="en-US" altLang="zh-CN" sz="2400" dirty="0">
              <a:solidFill>
                <a:schemeClr val="bg1">
                  <a:lumMod val="95000"/>
                </a:schemeClr>
              </a:solidFill>
              <a:sym typeface="+mn-ea"/>
            </a:endParaRPr>
          </a:p>
        </p:txBody>
      </p:sp>
      <p:sp>
        <p:nvSpPr>
          <p:cNvPr id="7" name="内容占位符 6"/>
          <p:cNvSpPr>
            <a:spLocks noGrp="1"/>
          </p:cNvSpPr>
          <p:nvPr>
            <p:ph sz="quarter" idx="13"/>
          </p:nvPr>
        </p:nvSpPr>
        <p:spPr>
          <a:xfrm>
            <a:off x="304801" y="116837"/>
            <a:ext cx="914400" cy="568325"/>
          </a:xfrm>
        </p:spPr>
        <p:txBody>
          <a:bodyPr/>
          <a:lstStyle/>
          <a:p>
            <a:r>
              <a:rPr lang="en-US" altLang="zh-CN" dirty="0"/>
              <a:t>2.1</a:t>
            </a:r>
            <a:endParaRPr lang="zh-CN" altLang="en-US" dirty="0"/>
          </a:p>
        </p:txBody>
      </p:sp>
      <p:grpSp>
        <p:nvGrpSpPr>
          <p:cNvPr id="17" name="组合 16"/>
          <p:cNvGrpSpPr/>
          <p:nvPr/>
        </p:nvGrpSpPr>
        <p:grpSpPr>
          <a:xfrm>
            <a:off x="4780207" y="-1001979"/>
            <a:ext cx="2165350" cy="327"/>
            <a:chOff x="1228" y="2913"/>
            <a:chExt cx="1364" cy="327"/>
          </a:xfrm>
        </p:grpSpPr>
        <p:sp>
          <p:nvSpPr>
            <p:cNvPr id="26" name="直接连接符 25"/>
            <p:cNvSpPr/>
            <p:nvPr/>
          </p:nvSpPr>
          <p:spPr>
            <a:xfrm>
              <a:off x="1639" y="3083"/>
              <a:ext cx="96" cy="0"/>
            </a:xfrm>
            <a:prstGeom prst="line">
              <a:avLst/>
            </a:prstGeom>
            <a:ln w="28575" cap="flat" cmpd="sng">
              <a:solidFill>
                <a:schemeClr val="tx1"/>
              </a:solidFill>
              <a:prstDash val="solid"/>
              <a:headEnd type="none" w="med" len="med"/>
              <a:tailEnd type="none" w="med" len="med"/>
            </a:ln>
          </p:spPr>
        </p:sp>
        <p:sp>
          <p:nvSpPr>
            <p:cNvPr id="27" name="文本框 688148"/>
            <p:cNvSpPr txBox="1"/>
            <p:nvPr/>
          </p:nvSpPr>
          <p:spPr>
            <a:xfrm>
              <a:off x="1228" y="2913"/>
              <a:ext cx="1364" cy="327"/>
            </a:xfrm>
            <a:prstGeom prst="rect">
              <a:avLst/>
            </a:prstGeom>
            <a:noFill/>
            <a:ln w="9525">
              <a:noFill/>
            </a:ln>
          </p:spPr>
          <p:txBody>
            <a:bodyPr wrap="none" anchor="t">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9pPr>
            </a:lstStyle>
            <a:p>
              <a:pPr lvl="0">
                <a:spcBef>
                  <a:spcPct val="0"/>
                </a:spcBef>
              </a:pPr>
              <a:r>
                <a:rPr lang="en-US" altLang="zh-CN" sz="2800" b="1" i="1">
                  <a:latin typeface="Times New Roman" panose="02020603050405020304" pitchFamily="18" charset="0"/>
                  <a:ea typeface="宋体" panose="02010600030101010101" pitchFamily="2" charset="-122"/>
                </a:rPr>
                <a:t>x</a:t>
              </a:r>
              <a:r>
                <a:rPr lang="en-US" altLang="zh-CN" sz="2800" b="1">
                  <a:latin typeface="Times New Roman" panose="02020603050405020304" pitchFamily="18" charset="0"/>
                  <a:ea typeface="宋体" panose="02010600030101010101" pitchFamily="2" charset="-122"/>
                </a:rPr>
                <a:t> =   1011000</a:t>
              </a:r>
              <a:endParaRPr lang="zh-CN" altLang="en-US" sz="2800" b="1">
                <a:latin typeface="Times New Roman" panose="02020603050405020304" pitchFamily="18" charset="0"/>
                <a:ea typeface="宋体" panose="02010600030101010101" pitchFamily="2" charset="-122"/>
              </a:endParaRPr>
            </a:p>
          </p:txBody>
        </p:sp>
      </p:grpSp>
      <p:sp>
        <p:nvSpPr>
          <p:cNvPr id="18435" name="文本占位符 18434"/>
          <p:cNvSpPr>
            <a:spLocks noGrp="1"/>
          </p:cNvSpPr>
          <p:nvPr>
            <p:ph type="body" idx="1"/>
          </p:nvPr>
        </p:nvSpPr>
        <p:spPr>
          <a:xfrm>
            <a:off x="647700" y="6043613"/>
            <a:ext cx="8153400" cy="53848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looks like a FSM with PC as state</a:t>
            </a:r>
          </a:p>
        </p:txBody>
      </p:sp>
      <p:sp>
        <p:nvSpPr>
          <p:cNvPr id="18436" name="矩形 18435"/>
          <p:cNvSpPr/>
          <p:nvPr/>
        </p:nvSpPr>
        <p:spPr>
          <a:xfrm>
            <a:off x="1841500" y="39751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37" name="矩形 18436"/>
          <p:cNvSpPr/>
          <p:nvPr/>
        </p:nvSpPr>
        <p:spPr>
          <a:xfrm rot="16200000">
            <a:off x="1736725" y="43195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18438" name="任意多边形 18437"/>
          <p:cNvSpPr/>
          <p:nvPr/>
        </p:nvSpPr>
        <p:spPr>
          <a:xfrm>
            <a:off x="1905000" y="5029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39" name="圆角矩形 18438"/>
          <p:cNvSpPr/>
          <p:nvPr/>
        </p:nvSpPr>
        <p:spPr>
          <a:xfrm>
            <a:off x="1308100" y="39751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40" name="矩形 18439"/>
          <p:cNvSpPr/>
          <p:nvPr/>
        </p:nvSpPr>
        <p:spPr>
          <a:xfrm rot="16200000">
            <a:off x="1050925" y="43957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18441" name="圆角矩形 18440"/>
          <p:cNvSpPr/>
          <p:nvPr/>
        </p:nvSpPr>
        <p:spPr>
          <a:xfrm>
            <a:off x="3213100" y="3975100"/>
            <a:ext cx="889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42" name="矩形 18441"/>
          <p:cNvSpPr/>
          <p:nvPr/>
        </p:nvSpPr>
        <p:spPr>
          <a:xfrm rot="16200000" flipH="1">
            <a:off x="3128963" y="4167188"/>
            <a:ext cx="10318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Register</a:t>
            </a:r>
          </a:p>
          <a:p>
            <a:pPr lvl="0" algn="ctr"/>
            <a:r>
              <a:rPr lang="en-US" altLang="zh-CN" sz="1800">
                <a:latin typeface="Arial" panose="020B0604020202020204" pitchFamily="34" charset="0"/>
                <a:ea typeface="Times New Roman" panose="02020603050405020304" pitchFamily="18" charset="0"/>
              </a:rPr>
              <a:t>Fetch</a:t>
            </a:r>
          </a:p>
        </p:txBody>
      </p:sp>
      <p:sp>
        <p:nvSpPr>
          <p:cNvPr id="18443" name="直接连接符 18442"/>
          <p:cNvSpPr/>
          <p:nvPr/>
        </p:nvSpPr>
        <p:spPr>
          <a:xfrm>
            <a:off x="1524000" y="3441700"/>
            <a:ext cx="0" cy="508000"/>
          </a:xfrm>
          <a:prstGeom prst="line">
            <a:avLst/>
          </a:prstGeom>
          <a:ln w="25400" cap="flat" cmpd="sng">
            <a:solidFill>
              <a:schemeClr val="tx1"/>
            </a:solidFill>
            <a:prstDash val="solid"/>
            <a:headEnd type="none" w="med" len="med"/>
            <a:tailEnd type="triangle" w="med" len="med"/>
          </a:ln>
        </p:spPr>
      </p:sp>
      <p:sp>
        <p:nvSpPr>
          <p:cNvPr id="18444" name="直接连接符 18443"/>
          <p:cNvSpPr/>
          <p:nvPr/>
        </p:nvSpPr>
        <p:spPr>
          <a:xfrm>
            <a:off x="4572000" y="3402013"/>
            <a:ext cx="0" cy="623887"/>
          </a:xfrm>
          <a:prstGeom prst="line">
            <a:avLst/>
          </a:prstGeom>
          <a:ln w="25400" cap="flat" cmpd="sng">
            <a:solidFill>
              <a:schemeClr val="tx1"/>
            </a:solidFill>
            <a:prstDash val="solid"/>
            <a:headEnd type="none" w="med" len="med"/>
            <a:tailEnd type="triangle" w="med" len="med"/>
          </a:ln>
        </p:spPr>
      </p:sp>
      <p:sp>
        <p:nvSpPr>
          <p:cNvPr id="18445" name="直接连接符 18444"/>
          <p:cNvSpPr/>
          <p:nvPr/>
        </p:nvSpPr>
        <p:spPr>
          <a:xfrm>
            <a:off x="4724400" y="3402013"/>
            <a:ext cx="0" cy="623887"/>
          </a:xfrm>
          <a:prstGeom prst="line">
            <a:avLst/>
          </a:prstGeom>
          <a:ln w="25400" cap="flat" cmpd="sng">
            <a:solidFill>
              <a:schemeClr val="tx1"/>
            </a:solidFill>
            <a:prstDash val="solid"/>
            <a:headEnd type="none" w="med" len="med"/>
            <a:tailEnd type="triangle" w="med" len="med"/>
          </a:ln>
        </p:spPr>
      </p:sp>
      <p:sp>
        <p:nvSpPr>
          <p:cNvPr id="18446" name="直接连接符 18445"/>
          <p:cNvSpPr/>
          <p:nvPr/>
        </p:nvSpPr>
        <p:spPr>
          <a:xfrm>
            <a:off x="4127500" y="4191000"/>
            <a:ext cx="736600" cy="0"/>
          </a:xfrm>
          <a:prstGeom prst="line">
            <a:avLst/>
          </a:prstGeom>
          <a:ln w="25400" cap="flat" cmpd="sng">
            <a:solidFill>
              <a:schemeClr val="tx1"/>
            </a:solidFill>
            <a:prstDash val="solid"/>
            <a:headEnd type="none" w="med" len="med"/>
            <a:tailEnd type="triangle" w="med" len="med"/>
          </a:ln>
        </p:spPr>
      </p:sp>
      <p:sp>
        <p:nvSpPr>
          <p:cNvPr id="18447" name="直接连接符 18446"/>
          <p:cNvSpPr/>
          <p:nvPr/>
        </p:nvSpPr>
        <p:spPr>
          <a:xfrm>
            <a:off x="4127500" y="4572000"/>
            <a:ext cx="355600" cy="0"/>
          </a:xfrm>
          <a:prstGeom prst="line">
            <a:avLst/>
          </a:prstGeom>
          <a:ln w="25400" cap="flat" cmpd="sng">
            <a:solidFill>
              <a:schemeClr val="tx1"/>
            </a:solidFill>
            <a:prstDash val="solid"/>
            <a:headEnd type="none" w="med" len="med"/>
            <a:tailEnd type="triangle" w="med" len="med"/>
          </a:ln>
        </p:spPr>
      </p:sp>
      <p:sp>
        <p:nvSpPr>
          <p:cNvPr id="18448" name="直接连接符 18447"/>
          <p:cNvSpPr/>
          <p:nvPr/>
        </p:nvSpPr>
        <p:spPr>
          <a:xfrm>
            <a:off x="4127500" y="4953000"/>
            <a:ext cx="1651000" cy="0"/>
          </a:xfrm>
          <a:prstGeom prst="line">
            <a:avLst/>
          </a:prstGeom>
          <a:ln w="25400" cap="flat" cmpd="sng">
            <a:solidFill>
              <a:schemeClr val="tx1"/>
            </a:solidFill>
            <a:prstDash val="solid"/>
            <a:headEnd type="none" w="med" len="med"/>
            <a:tailEnd type="triangle" w="med" len="med"/>
          </a:ln>
        </p:spPr>
      </p:sp>
      <p:sp>
        <p:nvSpPr>
          <p:cNvPr id="18449" name="矩形 18448"/>
          <p:cNvSpPr/>
          <p:nvPr/>
        </p:nvSpPr>
        <p:spPr>
          <a:xfrm>
            <a:off x="4856163" y="41624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p:txBody>
      </p:sp>
      <p:sp>
        <p:nvSpPr>
          <p:cNvPr id="18450" name="直接连接符 18449"/>
          <p:cNvSpPr/>
          <p:nvPr/>
        </p:nvSpPr>
        <p:spPr>
          <a:xfrm>
            <a:off x="5105400" y="3441700"/>
            <a:ext cx="0" cy="508000"/>
          </a:xfrm>
          <a:prstGeom prst="line">
            <a:avLst/>
          </a:prstGeom>
          <a:ln w="25400" cap="flat" cmpd="sng">
            <a:solidFill>
              <a:schemeClr val="tx1"/>
            </a:solidFill>
            <a:prstDash val="solid"/>
            <a:headEnd type="none" w="med" len="med"/>
            <a:tailEnd type="triangle" w="med" len="med"/>
          </a:ln>
        </p:spPr>
      </p:sp>
      <p:sp>
        <p:nvSpPr>
          <p:cNvPr id="18451" name="直接连接符 18450"/>
          <p:cNvSpPr/>
          <p:nvPr/>
        </p:nvSpPr>
        <p:spPr>
          <a:xfrm>
            <a:off x="5499100" y="4191000"/>
            <a:ext cx="279400" cy="0"/>
          </a:xfrm>
          <a:prstGeom prst="line">
            <a:avLst/>
          </a:prstGeom>
          <a:ln w="25400" cap="flat" cmpd="sng">
            <a:solidFill>
              <a:schemeClr val="tx1"/>
            </a:solidFill>
            <a:prstDash val="solid"/>
            <a:headEnd type="none" w="med" len="med"/>
            <a:tailEnd type="triangle" w="med" len="med"/>
          </a:ln>
        </p:spPr>
      </p:sp>
      <p:sp>
        <p:nvSpPr>
          <p:cNvPr id="18452" name="圆角矩形 18451"/>
          <p:cNvSpPr/>
          <p:nvPr/>
        </p:nvSpPr>
        <p:spPr>
          <a:xfrm>
            <a:off x="4889500" y="3975100"/>
            <a:ext cx="584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53" name="圆角矩形 18452"/>
          <p:cNvSpPr/>
          <p:nvPr/>
        </p:nvSpPr>
        <p:spPr>
          <a:xfrm>
            <a:off x="5803900" y="39751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54" name="矩形 18453"/>
          <p:cNvSpPr/>
          <p:nvPr/>
        </p:nvSpPr>
        <p:spPr>
          <a:xfrm>
            <a:off x="6946900" y="3975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55" name="矩形 18454"/>
          <p:cNvSpPr/>
          <p:nvPr/>
        </p:nvSpPr>
        <p:spPr>
          <a:xfrm rot="16200000">
            <a:off x="6918325" y="3938588"/>
            <a:ext cx="727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 </a:t>
            </a:r>
          </a:p>
          <a:p>
            <a:pPr lvl="0"/>
            <a:r>
              <a:rPr lang="en-US" altLang="zh-CN" sz="1800" err="1">
                <a:latin typeface="Arial" panose="020B0604020202020204" pitchFamily="34" charset="0"/>
                <a:ea typeface="Times New Roman" panose="02020603050405020304" pitchFamily="18" charset="0"/>
              </a:rPr>
              <a:t>Wrt</a:t>
            </a:r>
          </a:p>
        </p:txBody>
      </p:sp>
      <p:sp>
        <p:nvSpPr>
          <p:cNvPr id="18456" name="任意多边形 18455"/>
          <p:cNvSpPr/>
          <p:nvPr/>
        </p:nvSpPr>
        <p:spPr>
          <a:xfrm>
            <a:off x="7010400" y="4648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57" name="矩形 18456"/>
          <p:cNvSpPr/>
          <p:nvPr/>
        </p:nvSpPr>
        <p:spPr>
          <a:xfrm rot="16200000">
            <a:off x="5775325" y="42433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18458" name="矩形 18457"/>
          <p:cNvSpPr/>
          <p:nvPr/>
        </p:nvSpPr>
        <p:spPr>
          <a:xfrm>
            <a:off x="6946900" y="48895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59" name="矩形 18458"/>
          <p:cNvSpPr/>
          <p:nvPr/>
        </p:nvSpPr>
        <p:spPr>
          <a:xfrm rot="16200000">
            <a:off x="6918325" y="48529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18460" name="任意多边形 18459"/>
          <p:cNvSpPr/>
          <p:nvPr/>
        </p:nvSpPr>
        <p:spPr>
          <a:xfrm>
            <a:off x="70104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61" name="直接连接符 18460"/>
          <p:cNvSpPr/>
          <p:nvPr/>
        </p:nvSpPr>
        <p:spPr>
          <a:xfrm>
            <a:off x="6642100" y="4267200"/>
            <a:ext cx="279400" cy="0"/>
          </a:xfrm>
          <a:prstGeom prst="line">
            <a:avLst/>
          </a:prstGeom>
          <a:ln w="25400" cap="flat" cmpd="sng">
            <a:solidFill>
              <a:schemeClr val="tx1"/>
            </a:solidFill>
            <a:prstDash val="solid"/>
            <a:headEnd type="none" w="med" len="med"/>
            <a:tailEnd type="triangle" w="med" len="med"/>
          </a:ln>
        </p:spPr>
      </p:sp>
      <p:sp>
        <p:nvSpPr>
          <p:cNvPr id="18462" name="直接连接符 18461"/>
          <p:cNvSpPr/>
          <p:nvPr/>
        </p:nvSpPr>
        <p:spPr>
          <a:xfrm>
            <a:off x="6642100" y="5029200"/>
            <a:ext cx="279400" cy="0"/>
          </a:xfrm>
          <a:prstGeom prst="line">
            <a:avLst/>
          </a:prstGeom>
          <a:ln w="25400" cap="flat" cmpd="sng">
            <a:solidFill>
              <a:schemeClr val="tx1"/>
            </a:solidFill>
            <a:prstDash val="solid"/>
            <a:headEnd type="none" w="med" len="med"/>
            <a:tailEnd type="triangle" w="med" len="med"/>
          </a:ln>
        </p:spPr>
      </p:sp>
      <p:sp>
        <p:nvSpPr>
          <p:cNvPr id="18463" name="直接连接符 18462"/>
          <p:cNvSpPr/>
          <p:nvPr/>
        </p:nvSpPr>
        <p:spPr>
          <a:xfrm>
            <a:off x="6019800" y="3441700"/>
            <a:ext cx="0" cy="508000"/>
          </a:xfrm>
          <a:prstGeom prst="line">
            <a:avLst/>
          </a:prstGeom>
          <a:ln w="25400" cap="flat" cmpd="sng">
            <a:solidFill>
              <a:schemeClr val="tx1"/>
            </a:solidFill>
            <a:prstDash val="solid"/>
            <a:headEnd type="none" w="med" len="med"/>
            <a:tailEnd type="triangle" w="med" len="med"/>
          </a:ln>
        </p:spPr>
      </p:sp>
      <p:sp>
        <p:nvSpPr>
          <p:cNvPr id="18464" name="直接连接符 18463"/>
          <p:cNvSpPr/>
          <p:nvPr/>
        </p:nvSpPr>
        <p:spPr>
          <a:xfrm>
            <a:off x="6248400" y="3441700"/>
            <a:ext cx="0" cy="508000"/>
          </a:xfrm>
          <a:prstGeom prst="line">
            <a:avLst/>
          </a:prstGeom>
          <a:ln w="25400" cap="flat" cmpd="sng">
            <a:solidFill>
              <a:schemeClr val="tx1"/>
            </a:solidFill>
            <a:prstDash val="solid"/>
            <a:headEnd type="none" w="med" len="med"/>
            <a:tailEnd type="triangle" w="med" len="med"/>
          </a:ln>
        </p:spPr>
      </p:sp>
      <p:sp>
        <p:nvSpPr>
          <p:cNvPr id="18465" name="直接连接符 18464"/>
          <p:cNvSpPr/>
          <p:nvPr/>
        </p:nvSpPr>
        <p:spPr>
          <a:xfrm>
            <a:off x="7162800" y="3441700"/>
            <a:ext cx="0" cy="508000"/>
          </a:xfrm>
          <a:prstGeom prst="line">
            <a:avLst/>
          </a:prstGeom>
          <a:ln w="25400" cap="flat" cmpd="sng">
            <a:solidFill>
              <a:schemeClr val="tx1"/>
            </a:solidFill>
            <a:prstDash val="solid"/>
            <a:headEnd type="none" w="med" len="med"/>
            <a:tailEnd type="triangle" w="med" len="med"/>
          </a:ln>
        </p:spPr>
      </p:sp>
      <p:sp>
        <p:nvSpPr>
          <p:cNvPr id="18466" name="直接连接符 18465"/>
          <p:cNvSpPr/>
          <p:nvPr/>
        </p:nvSpPr>
        <p:spPr>
          <a:xfrm>
            <a:off x="7315200" y="3441700"/>
            <a:ext cx="0" cy="508000"/>
          </a:xfrm>
          <a:prstGeom prst="line">
            <a:avLst/>
          </a:prstGeom>
          <a:ln w="25400" cap="flat" cmpd="sng">
            <a:solidFill>
              <a:schemeClr val="tx1"/>
            </a:solidFill>
            <a:prstDash val="solid"/>
            <a:headEnd type="none" w="med" len="med"/>
            <a:tailEnd type="triangle" w="med" len="med"/>
          </a:ln>
        </p:spPr>
      </p:sp>
      <p:sp>
        <p:nvSpPr>
          <p:cNvPr id="18467" name="直接连接符 18466"/>
          <p:cNvSpPr/>
          <p:nvPr/>
        </p:nvSpPr>
        <p:spPr>
          <a:xfrm>
            <a:off x="7772400" y="3441700"/>
            <a:ext cx="0" cy="1422400"/>
          </a:xfrm>
          <a:prstGeom prst="line">
            <a:avLst/>
          </a:prstGeom>
          <a:ln w="25400" cap="flat" cmpd="sng">
            <a:solidFill>
              <a:schemeClr val="tx1"/>
            </a:solidFill>
            <a:prstDash val="solid"/>
            <a:headEnd type="none" w="med" len="med"/>
            <a:tailEnd type="triangle" w="med" len="med"/>
          </a:ln>
        </p:spPr>
      </p:sp>
      <p:sp>
        <p:nvSpPr>
          <p:cNvPr id="18468" name="圆角矩形 18467"/>
          <p:cNvSpPr/>
          <p:nvPr/>
        </p:nvSpPr>
        <p:spPr>
          <a:xfrm>
            <a:off x="2146300" y="3975100"/>
            <a:ext cx="660400" cy="1346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69" name="矩形 18468"/>
          <p:cNvSpPr/>
          <p:nvPr/>
        </p:nvSpPr>
        <p:spPr>
          <a:xfrm rot="16200000">
            <a:off x="1779588" y="4352925"/>
            <a:ext cx="1455737" cy="638175"/>
          </a:xfrm>
          <a:prstGeom prst="rect">
            <a:avLst/>
          </a:prstGeom>
          <a:noFill/>
          <a:ln w="12700">
            <a:noFill/>
          </a:ln>
        </p:spPr>
        <p:txBody>
          <a:bodyPr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p>
          <a:p>
            <a:pPr lvl="0" algn="ctr"/>
            <a:r>
              <a:rPr lang="en-US" altLang="zh-CN" sz="1800">
                <a:latin typeface="Arial" panose="020B0604020202020204" pitchFamily="34" charset="0"/>
                <a:ea typeface="Times New Roman" panose="02020603050405020304" pitchFamily="18" charset="0"/>
              </a:rPr>
              <a:t>Fetch</a:t>
            </a:r>
          </a:p>
        </p:txBody>
      </p:sp>
      <p:sp>
        <p:nvSpPr>
          <p:cNvPr id="18470" name="矩形 18469"/>
          <p:cNvSpPr/>
          <p:nvPr/>
        </p:nvSpPr>
        <p:spPr>
          <a:xfrm rot="16200000">
            <a:off x="7375525" y="44719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p>
        </p:txBody>
      </p:sp>
      <p:sp>
        <p:nvSpPr>
          <p:cNvPr id="18471" name="矩形 18470"/>
          <p:cNvSpPr/>
          <p:nvPr/>
        </p:nvSpPr>
        <p:spPr>
          <a:xfrm rot="16200000">
            <a:off x="4521200" y="3324225"/>
            <a:ext cx="8350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p>
        </p:txBody>
      </p:sp>
      <p:sp>
        <p:nvSpPr>
          <p:cNvPr id="18472" name="矩形 18471"/>
          <p:cNvSpPr/>
          <p:nvPr/>
        </p:nvSpPr>
        <p:spPr>
          <a:xfrm rot="16200000">
            <a:off x="6715125" y="32099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p>
        </p:txBody>
      </p:sp>
      <p:sp>
        <p:nvSpPr>
          <p:cNvPr id="18473" name="矩形 18472"/>
          <p:cNvSpPr/>
          <p:nvPr/>
        </p:nvSpPr>
        <p:spPr>
          <a:xfrm rot="16200000">
            <a:off x="4195763" y="2819400"/>
            <a:ext cx="10382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p>
        </p:txBody>
      </p:sp>
      <p:sp>
        <p:nvSpPr>
          <p:cNvPr id="18474" name="矩形 18473"/>
          <p:cNvSpPr/>
          <p:nvPr/>
        </p:nvSpPr>
        <p:spPr>
          <a:xfrm rot="16200000">
            <a:off x="3898900" y="3125788"/>
            <a:ext cx="10636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p>
        </p:txBody>
      </p:sp>
      <p:sp>
        <p:nvSpPr>
          <p:cNvPr id="18475" name="矩形 18474"/>
          <p:cNvSpPr/>
          <p:nvPr/>
        </p:nvSpPr>
        <p:spPr>
          <a:xfrm rot="16200000">
            <a:off x="7261225" y="3182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18476" name="矩形 18475"/>
          <p:cNvSpPr/>
          <p:nvPr/>
        </p:nvSpPr>
        <p:spPr>
          <a:xfrm rot="16200000">
            <a:off x="5048060" y="2668419"/>
            <a:ext cx="662042" cy="335989"/>
          </a:xfrm>
          <a:prstGeom prst="rect">
            <a:avLst/>
          </a:prstGeom>
          <a:noFill/>
          <a:ln w="12700">
            <a:noFill/>
          </a:ln>
        </p:spPr>
        <p:txBody>
          <a:bodyPr wrap="none" lIns="90488" tIns="44450" rIns="90488" bIns="44450">
            <a:spAutoFit/>
          </a:bodyPr>
          <a:lstStyle/>
          <a:p>
            <a:pPr lvl="0"/>
            <a:r>
              <a:rPr lang="en-US" altLang="zh-CN" sz="1600" dirty="0">
                <a:solidFill>
                  <a:schemeClr val="accent1"/>
                </a:solidFill>
                <a:latin typeface="Times New Roman" panose="02020603050405020304" pitchFamily="18" charset="0"/>
                <a:ea typeface="Times New Roman" panose="02020603050405020304" pitchFamily="18" charset="0"/>
              </a:rPr>
              <a:t>Equal</a:t>
            </a:r>
          </a:p>
        </p:txBody>
      </p:sp>
      <p:sp>
        <p:nvSpPr>
          <p:cNvPr id="18477" name="矩形 18476"/>
          <p:cNvSpPr/>
          <p:nvPr/>
        </p:nvSpPr>
        <p:spPr>
          <a:xfrm rot="16200000">
            <a:off x="914400" y="32591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p>
        </p:txBody>
      </p:sp>
      <p:sp>
        <p:nvSpPr>
          <p:cNvPr id="18478" name="矩形 18477"/>
          <p:cNvSpPr/>
          <p:nvPr/>
        </p:nvSpPr>
        <p:spPr>
          <a:xfrm rot="16200000">
            <a:off x="7005638" y="32019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p>
        </p:txBody>
      </p:sp>
      <p:sp>
        <p:nvSpPr>
          <p:cNvPr id="18479" name="矩形 18478"/>
          <p:cNvSpPr/>
          <p:nvPr/>
        </p:nvSpPr>
        <p:spPr>
          <a:xfrm rot="16200000">
            <a:off x="5737225" y="3182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18480" name="矩形 18479"/>
          <p:cNvSpPr/>
          <p:nvPr/>
        </p:nvSpPr>
        <p:spPr>
          <a:xfrm rot="16200000">
            <a:off x="5508625" y="31845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p>
        </p:txBody>
      </p:sp>
      <p:sp>
        <p:nvSpPr>
          <p:cNvPr id="18481" name="矩形 18480"/>
          <p:cNvSpPr/>
          <p:nvPr/>
        </p:nvSpPr>
        <p:spPr>
          <a:xfrm>
            <a:off x="3746500" y="1079500"/>
            <a:ext cx="14986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2" name="矩形 18481"/>
          <p:cNvSpPr/>
          <p:nvPr/>
        </p:nvSpPr>
        <p:spPr>
          <a:xfrm>
            <a:off x="3822700" y="1079500"/>
            <a:ext cx="1270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3" name="矩形 18482"/>
          <p:cNvSpPr/>
          <p:nvPr/>
        </p:nvSpPr>
        <p:spPr>
          <a:xfrm>
            <a:off x="4965700" y="1079500"/>
            <a:ext cx="279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4" name="矩形 18483"/>
          <p:cNvSpPr/>
          <p:nvPr/>
        </p:nvSpPr>
        <p:spPr>
          <a:xfrm>
            <a:off x="5651500" y="1765300"/>
            <a:ext cx="8128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5" name="矩形 18484"/>
          <p:cNvSpPr/>
          <p:nvPr/>
        </p:nvSpPr>
        <p:spPr>
          <a:xfrm>
            <a:off x="3941763" y="1038225"/>
            <a:ext cx="9302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Main</a:t>
            </a:r>
          </a:p>
          <a:p>
            <a:pPr lvl="0"/>
            <a:r>
              <a:rPr lang="en-US" altLang="zh-CN" sz="1800">
                <a:latin typeface="Arial" panose="020B0604020202020204" pitchFamily="34" charset="0"/>
                <a:ea typeface="Times New Roman" panose="02020603050405020304" pitchFamily="18" charset="0"/>
              </a:rPr>
              <a:t>Control</a:t>
            </a:r>
          </a:p>
        </p:txBody>
      </p:sp>
      <p:sp>
        <p:nvSpPr>
          <p:cNvPr id="18486" name="任意多边形 18485"/>
          <p:cNvSpPr/>
          <p:nvPr/>
        </p:nvSpPr>
        <p:spPr>
          <a:xfrm>
            <a:off x="5105400" y="1981200"/>
            <a:ext cx="534988" cy="230188"/>
          </a:xfrm>
          <a:custGeom>
            <a:avLst/>
            <a:gdLst/>
            <a:ahLst/>
            <a:cxnLst/>
            <a:rect l="0" t="0" r="0" b="0"/>
            <a:pathLst>
              <a:path w="337" h="145">
                <a:moveTo>
                  <a:pt x="0" y="0"/>
                </a:moveTo>
                <a:lnTo>
                  <a:pt x="0" y="144"/>
                </a:lnTo>
                <a:lnTo>
                  <a:pt x="336" y="144"/>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7" name="任意多边形 18486"/>
          <p:cNvSpPr/>
          <p:nvPr/>
        </p:nvSpPr>
        <p:spPr>
          <a:xfrm>
            <a:off x="2438400" y="1676400"/>
            <a:ext cx="1296988" cy="2287588"/>
          </a:xfrm>
          <a:custGeom>
            <a:avLst/>
            <a:gdLst/>
            <a:ahLst/>
            <a:cxnLst/>
            <a:rect l="0" t="0" r="0" b="0"/>
            <a:pathLst>
              <a:path w="817" h="1441">
                <a:moveTo>
                  <a:pt x="0" y="1440"/>
                </a:moveTo>
                <a:lnTo>
                  <a:pt x="0" y="0"/>
                </a:lnTo>
                <a:lnTo>
                  <a:pt x="816"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8" name="任意多边形 18487"/>
          <p:cNvSpPr/>
          <p:nvPr/>
        </p:nvSpPr>
        <p:spPr>
          <a:xfrm flipH="1">
            <a:off x="5247112" y="1649413"/>
            <a:ext cx="280988" cy="2376487"/>
          </a:xfrm>
          <a:custGeom>
            <a:avLst/>
            <a:gdLst/>
            <a:ahLst/>
            <a:cxnLst/>
            <a:rect l="0" t="0" r="0" b="0"/>
            <a:pathLst>
              <a:path w="145" h="1345">
                <a:moveTo>
                  <a:pt x="0" y="1344"/>
                </a:move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9" name="任意多边形 18488"/>
          <p:cNvSpPr/>
          <p:nvPr/>
        </p:nvSpPr>
        <p:spPr>
          <a:xfrm>
            <a:off x="2590800" y="2286000"/>
            <a:ext cx="3049588" cy="1677988"/>
          </a:xfrm>
          <a:custGeom>
            <a:avLst/>
            <a:gdLst/>
            <a:ahLst/>
            <a:cxnLst/>
            <a:rect l="0" t="0" r="0" b="0"/>
            <a:pathLst>
              <a:path w="1921" h="1057">
                <a:moveTo>
                  <a:pt x="0" y="1056"/>
                </a:moveTo>
                <a:lnTo>
                  <a:pt x="0" y="0"/>
                </a:lnTo>
                <a:lnTo>
                  <a:pt x="192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90" name="矩形 18489"/>
          <p:cNvSpPr/>
          <p:nvPr/>
        </p:nvSpPr>
        <p:spPr>
          <a:xfrm>
            <a:off x="5618163" y="1800225"/>
            <a:ext cx="879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a:p>
            <a:pPr lvl="0"/>
            <a:r>
              <a:rPr lang="en-US" altLang="zh-CN" sz="1800">
                <a:latin typeface="Arial" panose="020B0604020202020204" pitchFamily="34" charset="0"/>
                <a:ea typeface="Times New Roman" panose="02020603050405020304" pitchFamily="18" charset="0"/>
              </a:rPr>
              <a:t>control</a:t>
            </a:r>
          </a:p>
        </p:txBody>
      </p:sp>
      <p:sp>
        <p:nvSpPr>
          <p:cNvPr id="18491" name="矩形 18490"/>
          <p:cNvSpPr/>
          <p:nvPr/>
        </p:nvSpPr>
        <p:spPr>
          <a:xfrm>
            <a:off x="2417763" y="13430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p>
        </p:txBody>
      </p:sp>
      <p:sp>
        <p:nvSpPr>
          <p:cNvPr id="18492" name="矩形 18491"/>
          <p:cNvSpPr/>
          <p:nvPr/>
        </p:nvSpPr>
        <p:spPr>
          <a:xfrm>
            <a:off x="2417763" y="19526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fun</a:t>
            </a:r>
          </a:p>
        </p:txBody>
      </p:sp>
      <p:sp>
        <p:nvSpPr>
          <p:cNvPr id="18493" name="矩形 18492"/>
          <p:cNvSpPr/>
          <p:nvPr/>
        </p:nvSpPr>
        <p:spPr>
          <a:xfrm>
            <a:off x="3822700" y="1841500"/>
            <a:ext cx="14224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94" name="矩形 18493"/>
          <p:cNvSpPr/>
          <p:nvPr/>
        </p:nvSpPr>
        <p:spPr>
          <a:xfrm>
            <a:off x="5651500" y="2374900"/>
            <a:ext cx="8128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95" name="任意多边形 18494"/>
          <p:cNvSpPr/>
          <p:nvPr/>
        </p:nvSpPr>
        <p:spPr>
          <a:xfrm>
            <a:off x="1524000" y="1981200"/>
            <a:ext cx="2592388" cy="1449388"/>
          </a:xfrm>
          <a:custGeom>
            <a:avLst/>
            <a:gdLst/>
            <a:ahLst/>
            <a:cxnLst/>
            <a:rect l="0" t="0" r="0" b="0"/>
            <a:pathLst>
              <a:path w="1633" h="913">
                <a:moveTo>
                  <a:pt x="1632" y="0"/>
                </a:moveTo>
                <a:lnTo>
                  <a:pt x="1632" y="336"/>
                </a:lnTo>
                <a:lnTo>
                  <a:pt x="0" y="336"/>
                </a:lnTo>
                <a:lnTo>
                  <a:pt x="0" y="912"/>
                </a:lnTo>
              </a:path>
            </a:pathLst>
          </a:custGeom>
          <a:noFill/>
          <a:ln w="25400" cap="rnd" cmpd="sng">
            <a:solidFill>
              <a:schemeClr val="tx1">
                <a:alpha val="100000"/>
              </a:schemeClr>
            </a:solidFill>
            <a:prstDash val="lgDash"/>
            <a:headEnd type="none" w="med" len="med"/>
            <a:tailEnd type="none" w="med" len="med"/>
          </a:ln>
        </p:spPr>
        <p:txBody>
          <a:bodyPr/>
          <a:lstStyle/>
          <a:p>
            <a:endParaRPr lang="zh-CN" altLang="en-US"/>
          </a:p>
        </p:txBody>
      </p:sp>
      <p:sp>
        <p:nvSpPr>
          <p:cNvPr id="18496" name="圆角矩形 18495"/>
          <p:cNvSpPr/>
          <p:nvPr/>
        </p:nvSpPr>
        <p:spPr>
          <a:xfrm>
            <a:off x="4508500" y="3975100"/>
            <a:ext cx="355600" cy="812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97" name="矩形 18496"/>
          <p:cNvSpPr/>
          <p:nvPr/>
        </p:nvSpPr>
        <p:spPr>
          <a:xfrm rot="16200000">
            <a:off x="4335463" y="4235450"/>
            <a:ext cx="647700" cy="363538"/>
          </a:xfrm>
          <a:prstGeom prst="rect">
            <a:avLst/>
          </a:prstGeom>
          <a:noFill/>
          <a:ln w="12700">
            <a:noFill/>
          </a:ln>
        </p:spPr>
        <p:txBody>
          <a:bodyPr lIns="90488" tIns="44450" rIns="90488" bIns="44450">
            <a:spAutoFit/>
          </a:bodyPr>
          <a:lstStyle/>
          <a:p>
            <a:pPr lvl="0"/>
            <a:r>
              <a:rPr lang="en-US" altLang="zh-CN" sz="1800">
                <a:latin typeface="Arial" panose="020B0604020202020204" pitchFamily="34" charset="0"/>
                <a:ea typeface="Times New Roman" panose="02020603050405020304" pitchFamily="18" charset="0"/>
              </a:rPr>
              <a:t>Ext</a:t>
            </a:r>
          </a:p>
        </p:txBody>
      </p:sp>
      <p:sp>
        <p:nvSpPr>
          <p:cNvPr id="18498" name="直接连接符 18497"/>
          <p:cNvSpPr/>
          <p:nvPr/>
        </p:nvSpPr>
        <p:spPr>
          <a:xfrm>
            <a:off x="4203700" y="4724400"/>
            <a:ext cx="279400" cy="0"/>
          </a:xfrm>
          <a:prstGeom prst="line">
            <a:avLst/>
          </a:prstGeom>
          <a:ln w="25400" cap="flat" cmpd="sng">
            <a:solidFill>
              <a:schemeClr val="tx1"/>
            </a:solidFill>
            <a:prstDash val="solid"/>
            <a:headEnd type="none" w="med" len="med"/>
            <a:tailEnd type="triangle" w="med" len="med"/>
          </a:ln>
        </p:spPr>
      </p:sp>
      <p:sp>
        <p:nvSpPr>
          <p:cNvPr id="18499" name="任意多边形 18498"/>
          <p:cNvSpPr/>
          <p:nvPr/>
        </p:nvSpPr>
        <p:spPr>
          <a:xfrm>
            <a:off x="2819400" y="4724400"/>
            <a:ext cx="1373188" cy="458788"/>
          </a:xfrm>
          <a:custGeom>
            <a:avLst/>
            <a:gdLst/>
            <a:ahLst/>
            <a:cxnLst/>
            <a:rect l="0" t="0" r="0" b="0"/>
            <a:pathLst>
              <a:path w="865" h="289">
                <a:moveTo>
                  <a:pt x="864" y="0"/>
                </a:moveTo>
                <a:lnTo>
                  <a:pt x="864" y="288"/>
                </a:lnTo>
                <a:lnTo>
                  <a:pt x="0" y="28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500" name="直接连接符 18499"/>
          <p:cNvSpPr/>
          <p:nvPr/>
        </p:nvSpPr>
        <p:spPr>
          <a:xfrm>
            <a:off x="2819400" y="4191000"/>
            <a:ext cx="381000" cy="0"/>
          </a:xfrm>
          <a:prstGeom prst="line">
            <a:avLst/>
          </a:prstGeom>
          <a:ln w="28575" cap="flat" cmpd="sng">
            <a:solidFill>
              <a:schemeClr val="tx1"/>
            </a:solidFill>
            <a:prstDash val="solid"/>
            <a:headEnd type="none" w="med" len="med"/>
            <a:tailEnd type="triangle" w="med" len="med"/>
          </a:ln>
        </p:spPr>
      </p:sp>
      <p:sp>
        <p:nvSpPr>
          <p:cNvPr id="18501" name="直接连接符 18500"/>
          <p:cNvSpPr/>
          <p:nvPr/>
        </p:nvSpPr>
        <p:spPr>
          <a:xfrm>
            <a:off x="2819400" y="4648200"/>
            <a:ext cx="381000" cy="0"/>
          </a:xfrm>
          <a:prstGeom prst="line">
            <a:avLst/>
          </a:prstGeom>
          <a:ln w="28575" cap="flat" cmpd="sng">
            <a:solidFill>
              <a:schemeClr val="tx1"/>
            </a:solidFill>
            <a:prstDash val="solid"/>
            <a:headEnd type="none" w="med" len="med"/>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200" y="112395"/>
            <a:ext cx="7783830" cy="649605"/>
          </a:xfrm>
        </p:spPr>
        <p:txBody>
          <a:bodyPr/>
          <a:lstStyle/>
          <a:p>
            <a:r>
              <a:rPr lang="en-US" altLang="zh-CN" sz="2400">
                <a:sym typeface="+mn-ea"/>
              </a:rPr>
              <a:t>What’s wrong with our CPI=1 processor?</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2.2</a:t>
            </a:r>
            <a:endParaRPr lang="zh-CN" altLang="en-US" dirty="0"/>
          </a:p>
        </p:txBody>
      </p:sp>
      <p:sp>
        <p:nvSpPr>
          <p:cNvPr id="19459" name="文本占位符 19458"/>
          <p:cNvSpPr>
            <a:spLocks noGrp="1"/>
          </p:cNvSpPr>
          <p:nvPr>
            <p:ph type="body" idx="1"/>
          </p:nvPr>
        </p:nvSpPr>
        <p:spPr>
          <a:xfrm>
            <a:off x="-56515" y="4114800"/>
            <a:ext cx="9706610" cy="270764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solidFill>
                  <a:srgbClr val="0D00CD"/>
                </a:solidFill>
              </a:rPr>
              <a:t>Long Cycle Time</a:t>
            </a:r>
          </a:p>
          <a:p>
            <a:pPr marL="457200" indent="-457200">
              <a:buClr>
                <a:srgbClr val="290CFC"/>
              </a:buClr>
              <a:buFont typeface="Wingdings" panose="05000000000000000000" charset="0"/>
              <a:buChar char="Ø"/>
            </a:pPr>
            <a:r>
              <a:rPr lang="en-US" altLang="zh-CN">
                <a:solidFill>
                  <a:srgbClr val="0D00CD"/>
                </a:solidFill>
              </a:rPr>
              <a:t>All instructions take as much time as the slowest</a:t>
            </a:r>
          </a:p>
          <a:p>
            <a:pPr marL="457200" indent="-457200">
              <a:buClr>
                <a:srgbClr val="290CFC"/>
              </a:buClr>
              <a:buFont typeface="Wingdings" panose="05000000000000000000" charset="0"/>
              <a:buChar char="Ø"/>
            </a:pPr>
            <a:r>
              <a:rPr lang="en-US" altLang="zh-CN">
                <a:solidFill>
                  <a:srgbClr val="0D00CD"/>
                </a:solidFill>
              </a:rPr>
              <a:t>Real memory is not as nice as our idealized memory</a:t>
            </a:r>
          </a:p>
          <a:p>
            <a:pPr lvl="1">
              <a:buClr>
                <a:srgbClr val="290CFC"/>
              </a:buClr>
              <a:buFont typeface="Wingdings" panose="05000000000000000000" charset="0"/>
              <a:buChar char="Ø"/>
            </a:pPr>
            <a:r>
              <a:rPr lang="en-US" altLang="zh-CN">
                <a:solidFill>
                  <a:srgbClr val="0D00CD"/>
                </a:solidFill>
              </a:rPr>
              <a:t>cannot always get the job done in one (short) cycle</a:t>
            </a:r>
          </a:p>
        </p:txBody>
      </p:sp>
      <p:sp>
        <p:nvSpPr>
          <p:cNvPr id="19460" name="矩形 19459"/>
          <p:cNvSpPr/>
          <p:nvPr/>
        </p:nvSpPr>
        <p:spPr>
          <a:xfrm>
            <a:off x="1155700" y="21463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1" name="矩形 19460"/>
          <p:cNvSpPr/>
          <p:nvPr/>
        </p:nvSpPr>
        <p:spPr>
          <a:xfrm>
            <a:off x="393700" y="21463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2" name="矩形 19461"/>
          <p:cNvSpPr/>
          <p:nvPr/>
        </p:nvSpPr>
        <p:spPr>
          <a:xfrm>
            <a:off x="436563" y="21050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19463" name="矩形 19462"/>
          <p:cNvSpPr/>
          <p:nvPr/>
        </p:nvSpPr>
        <p:spPr>
          <a:xfrm>
            <a:off x="1427163" y="21050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p>
        </p:txBody>
      </p:sp>
      <p:sp>
        <p:nvSpPr>
          <p:cNvPr id="19464" name="矩形 19463"/>
          <p:cNvSpPr/>
          <p:nvPr/>
        </p:nvSpPr>
        <p:spPr>
          <a:xfrm>
            <a:off x="4813300" y="21463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5" name="矩形 19464"/>
          <p:cNvSpPr/>
          <p:nvPr/>
        </p:nvSpPr>
        <p:spPr>
          <a:xfrm>
            <a:off x="4432300" y="21463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6" name="矩形 19465"/>
          <p:cNvSpPr/>
          <p:nvPr/>
        </p:nvSpPr>
        <p:spPr>
          <a:xfrm>
            <a:off x="4398963" y="21748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467" name="矩形 19466"/>
          <p:cNvSpPr/>
          <p:nvPr/>
        </p:nvSpPr>
        <p:spPr>
          <a:xfrm>
            <a:off x="6184900" y="21463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8" name="矩形 19467"/>
          <p:cNvSpPr/>
          <p:nvPr/>
        </p:nvSpPr>
        <p:spPr>
          <a:xfrm>
            <a:off x="5008563" y="21050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p:txBody>
      </p:sp>
      <p:sp>
        <p:nvSpPr>
          <p:cNvPr id="19469" name="矩形 19468"/>
          <p:cNvSpPr/>
          <p:nvPr/>
        </p:nvSpPr>
        <p:spPr>
          <a:xfrm>
            <a:off x="6227763" y="2105025"/>
            <a:ext cx="12477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 Mem</a:t>
            </a:r>
          </a:p>
        </p:txBody>
      </p:sp>
      <p:sp>
        <p:nvSpPr>
          <p:cNvPr id="19470" name="矩形 19469"/>
          <p:cNvSpPr/>
          <p:nvPr/>
        </p:nvSpPr>
        <p:spPr>
          <a:xfrm>
            <a:off x="8013700" y="21463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1" name="矩形 19470"/>
          <p:cNvSpPr/>
          <p:nvPr/>
        </p:nvSpPr>
        <p:spPr>
          <a:xfrm>
            <a:off x="7980363" y="21748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472" name="矩形 19471"/>
          <p:cNvSpPr/>
          <p:nvPr/>
        </p:nvSpPr>
        <p:spPr>
          <a:xfrm>
            <a:off x="1155700" y="13081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3" name="矩形 19472"/>
          <p:cNvSpPr/>
          <p:nvPr/>
        </p:nvSpPr>
        <p:spPr>
          <a:xfrm>
            <a:off x="393700" y="13081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4" name="矩形 19473"/>
          <p:cNvSpPr/>
          <p:nvPr/>
        </p:nvSpPr>
        <p:spPr>
          <a:xfrm>
            <a:off x="436563" y="12668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19475" name="矩形 19474"/>
          <p:cNvSpPr/>
          <p:nvPr/>
        </p:nvSpPr>
        <p:spPr>
          <a:xfrm>
            <a:off x="2984500" y="13081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6" name="矩形 19475"/>
          <p:cNvSpPr/>
          <p:nvPr/>
        </p:nvSpPr>
        <p:spPr>
          <a:xfrm>
            <a:off x="3179763" y="12668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p>
        </p:txBody>
      </p:sp>
      <p:sp>
        <p:nvSpPr>
          <p:cNvPr id="19477" name="矩形 19476"/>
          <p:cNvSpPr/>
          <p:nvPr/>
        </p:nvSpPr>
        <p:spPr>
          <a:xfrm>
            <a:off x="1427163" y="12668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p>
        </p:txBody>
      </p:sp>
      <p:sp>
        <p:nvSpPr>
          <p:cNvPr id="19478" name="矩形 19477"/>
          <p:cNvSpPr/>
          <p:nvPr/>
        </p:nvSpPr>
        <p:spPr>
          <a:xfrm>
            <a:off x="4813300" y="13081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9" name="矩形 19478"/>
          <p:cNvSpPr/>
          <p:nvPr/>
        </p:nvSpPr>
        <p:spPr>
          <a:xfrm>
            <a:off x="4432300" y="13081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0" name="矩形 19479"/>
          <p:cNvSpPr/>
          <p:nvPr/>
        </p:nvSpPr>
        <p:spPr>
          <a:xfrm>
            <a:off x="4398963" y="13366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481" name="矩形 19480"/>
          <p:cNvSpPr/>
          <p:nvPr/>
        </p:nvSpPr>
        <p:spPr>
          <a:xfrm>
            <a:off x="5008563" y="12668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p:txBody>
      </p:sp>
      <p:sp>
        <p:nvSpPr>
          <p:cNvPr id="19482" name="矩形 19481"/>
          <p:cNvSpPr/>
          <p:nvPr/>
        </p:nvSpPr>
        <p:spPr>
          <a:xfrm>
            <a:off x="6184900" y="13081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3" name="矩形 19482"/>
          <p:cNvSpPr/>
          <p:nvPr/>
        </p:nvSpPr>
        <p:spPr>
          <a:xfrm>
            <a:off x="6151563" y="13366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484" name="矩形 19483"/>
          <p:cNvSpPr/>
          <p:nvPr/>
        </p:nvSpPr>
        <p:spPr>
          <a:xfrm>
            <a:off x="1155700" y="2984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5" name="矩形 19484"/>
          <p:cNvSpPr/>
          <p:nvPr/>
        </p:nvSpPr>
        <p:spPr>
          <a:xfrm>
            <a:off x="393700" y="29845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6" name="矩形 19485"/>
          <p:cNvSpPr/>
          <p:nvPr/>
        </p:nvSpPr>
        <p:spPr>
          <a:xfrm>
            <a:off x="436563" y="29432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19487" name="矩形 19486"/>
          <p:cNvSpPr/>
          <p:nvPr/>
        </p:nvSpPr>
        <p:spPr>
          <a:xfrm>
            <a:off x="1427163" y="29432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p>
        </p:txBody>
      </p:sp>
      <p:sp>
        <p:nvSpPr>
          <p:cNvPr id="19488" name="矩形 19487"/>
          <p:cNvSpPr/>
          <p:nvPr/>
        </p:nvSpPr>
        <p:spPr>
          <a:xfrm>
            <a:off x="4813300" y="29845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9" name="矩形 19488"/>
          <p:cNvSpPr/>
          <p:nvPr/>
        </p:nvSpPr>
        <p:spPr>
          <a:xfrm>
            <a:off x="4432300" y="29845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0" name="矩形 19489"/>
          <p:cNvSpPr/>
          <p:nvPr/>
        </p:nvSpPr>
        <p:spPr>
          <a:xfrm>
            <a:off x="4398963" y="30130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491" name="矩形 19490"/>
          <p:cNvSpPr/>
          <p:nvPr/>
        </p:nvSpPr>
        <p:spPr>
          <a:xfrm>
            <a:off x="6184900" y="2984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2" name="矩形 19491"/>
          <p:cNvSpPr/>
          <p:nvPr/>
        </p:nvSpPr>
        <p:spPr>
          <a:xfrm>
            <a:off x="5008563" y="29432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p:txBody>
      </p:sp>
      <p:sp>
        <p:nvSpPr>
          <p:cNvPr id="19493" name="矩形 19492"/>
          <p:cNvSpPr/>
          <p:nvPr/>
        </p:nvSpPr>
        <p:spPr>
          <a:xfrm>
            <a:off x="6227763" y="2943225"/>
            <a:ext cx="12477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 Mem</a:t>
            </a:r>
          </a:p>
        </p:txBody>
      </p:sp>
      <p:sp>
        <p:nvSpPr>
          <p:cNvPr id="19494" name="矩形 19493"/>
          <p:cNvSpPr/>
          <p:nvPr/>
        </p:nvSpPr>
        <p:spPr>
          <a:xfrm>
            <a:off x="1155700" y="3746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5" name="矩形 19494"/>
          <p:cNvSpPr/>
          <p:nvPr/>
        </p:nvSpPr>
        <p:spPr>
          <a:xfrm>
            <a:off x="393700" y="37465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6" name="矩形 19495"/>
          <p:cNvSpPr/>
          <p:nvPr/>
        </p:nvSpPr>
        <p:spPr>
          <a:xfrm>
            <a:off x="436563" y="37052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19497" name="矩形 19496"/>
          <p:cNvSpPr/>
          <p:nvPr/>
        </p:nvSpPr>
        <p:spPr>
          <a:xfrm>
            <a:off x="1427163" y="37052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p>
        </p:txBody>
      </p:sp>
      <p:sp>
        <p:nvSpPr>
          <p:cNvPr id="19498" name="矩形 19497"/>
          <p:cNvSpPr/>
          <p:nvPr/>
        </p:nvSpPr>
        <p:spPr>
          <a:xfrm>
            <a:off x="4432300" y="3746500"/>
            <a:ext cx="660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9" name="矩形 19498"/>
          <p:cNvSpPr/>
          <p:nvPr/>
        </p:nvSpPr>
        <p:spPr>
          <a:xfrm>
            <a:off x="4475163" y="3705225"/>
            <a:ext cx="6254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cmp</a:t>
            </a:r>
          </a:p>
        </p:txBody>
      </p:sp>
      <p:sp>
        <p:nvSpPr>
          <p:cNvPr id="19500" name="矩形 19499"/>
          <p:cNvSpPr/>
          <p:nvPr/>
        </p:nvSpPr>
        <p:spPr>
          <a:xfrm>
            <a:off x="5118100" y="37465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1" name="矩形 19500"/>
          <p:cNvSpPr/>
          <p:nvPr/>
        </p:nvSpPr>
        <p:spPr>
          <a:xfrm>
            <a:off x="5084763" y="37750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p>
        </p:txBody>
      </p:sp>
      <p:sp>
        <p:nvSpPr>
          <p:cNvPr id="19502" name="矩形 19501"/>
          <p:cNvSpPr/>
          <p:nvPr/>
        </p:nvSpPr>
        <p:spPr>
          <a:xfrm>
            <a:off x="2984500" y="21463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3" name="矩形 19502"/>
          <p:cNvSpPr/>
          <p:nvPr/>
        </p:nvSpPr>
        <p:spPr>
          <a:xfrm>
            <a:off x="3179763" y="21050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p>
        </p:txBody>
      </p:sp>
      <p:sp>
        <p:nvSpPr>
          <p:cNvPr id="19504" name="矩形 19503"/>
          <p:cNvSpPr/>
          <p:nvPr/>
        </p:nvSpPr>
        <p:spPr>
          <a:xfrm>
            <a:off x="2984500" y="29845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5" name="矩形 19504"/>
          <p:cNvSpPr/>
          <p:nvPr/>
        </p:nvSpPr>
        <p:spPr>
          <a:xfrm>
            <a:off x="3179763" y="29432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p>
        </p:txBody>
      </p:sp>
      <p:sp>
        <p:nvSpPr>
          <p:cNvPr id="19506" name="矩形 19505"/>
          <p:cNvSpPr/>
          <p:nvPr/>
        </p:nvSpPr>
        <p:spPr>
          <a:xfrm>
            <a:off x="2984500" y="37465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7" name="矩形 19506"/>
          <p:cNvSpPr/>
          <p:nvPr/>
        </p:nvSpPr>
        <p:spPr>
          <a:xfrm>
            <a:off x="3179763" y="3705225"/>
            <a:ext cx="1244600" cy="376238"/>
          </a:xfrm>
          <a:prstGeom prst="rect">
            <a:avLst/>
          </a:prstGeom>
          <a:noFill/>
          <a:ln w="12700">
            <a:noFill/>
          </a:ln>
        </p:spPr>
        <p:txBody>
          <a:bodyPr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p>
        </p:txBody>
      </p:sp>
      <p:sp>
        <p:nvSpPr>
          <p:cNvPr id="19508" name="矩形 19507"/>
          <p:cNvSpPr/>
          <p:nvPr/>
        </p:nvSpPr>
        <p:spPr>
          <a:xfrm>
            <a:off x="284163" y="962025"/>
            <a:ext cx="2212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Arithmetic &amp; Logical</a:t>
            </a:r>
          </a:p>
        </p:txBody>
      </p:sp>
      <p:sp>
        <p:nvSpPr>
          <p:cNvPr id="19509" name="矩形 19508"/>
          <p:cNvSpPr/>
          <p:nvPr/>
        </p:nvSpPr>
        <p:spPr>
          <a:xfrm>
            <a:off x="284163" y="18002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Load</a:t>
            </a:r>
          </a:p>
        </p:txBody>
      </p:sp>
      <p:sp>
        <p:nvSpPr>
          <p:cNvPr id="19510" name="矩形 19509"/>
          <p:cNvSpPr/>
          <p:nvPr/>
        </p:nvSpPr>
        <p:spPr>
          <a:xfrm>
            <a:off x="284163" y="2638425"/>
            <a:ext cx="739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Store</a:t>
            </a:r>
          </a:p>
        </p:txBody>
      </p:sp>
      <p:sp>
        <p:nvSpPr>
          <p:cNvPr id="19511" name="矩形 19510"/>
          <p:cNvSpPr/>
          <p:nvPr/>
        </p:nvSpPr>
        <p:spPr>
          <a:xfrm>
            <a:off x="284163" y="3400425"/>
            <a:ext cx="917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Branch</a:t>
            </a:r>
          </a:p>
        </p:txBody>
      </p:sp>
      <p:sp>
        <p:nvSpPr>
          <p:cNvPr id="19512" name="矩形 19511"/>
          <p:cNvSpPr/>
          <p:nvPr/>
        </p:nvSpPr>
        <p:spPr>
          <a:xfrm>
            <a:off x="3408363" y="2409825"/>
            <a:ext cx="1425575" cy="376238"/>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Critical Path</a:t>
            </a:r>
          </a:p>
        </p:txBody>
      </p:sp>
      <p:sp>
        <p:nvSpPr>
          <p:cNvPr id="19513" name="直接连接符 19512"/>
          <p:cNvSpPr/>
          <p:nvPr/>
        </p:nvSpPr>
        <p:spPr>
          <a:xfrm>
            <a:off x="4889500" y="2590800"/>
            <a:ext cx="4013200" cy="0"/>
          </a:xfrm>
          <a:prstGeom prst="line">
            <a:avLst/>
          </a:prstGeom>
          <a:ln w="25400" cap="flat" cmpd="sng">
            <a:solidFill>
              <a:schemeClr val="accent1"/>
            </a:solidFill>
            <a:prstDash val="solid"/>
            <a:headEnd type="none" w="med" len="med"/>
            <a:tailEnd type="triangle" w="med" len="med"/>
          </a:ln>
        </p:spPr>
      </p:sp>
      <p:sp>
        <p:nvSpPr>
          <p:cNvPr id="19514" name="直接连接符 19513"/>
          <p:cNvSpPr/>
          <p:nvPr/>
        </p:nvSpPr>
        <p:spPr>
          <a:xfrm flipH="1">
            <a:off x="368300" y="2590800"/>
            <a:ext cx="3073400" cy="0"/>
          </a:xfrm>
          <a:prstGeom prst="line">
            <a:avLst/>
          </a:prstGeom>
          <a:ln w="25400" cap="flat" cmpd="sng">
            <a:solidFill>
              <a:schemeClr val="accent1"/>
            </a:solidFill>
            <a:prstDash val="solid"/>
            <a:headEnd type="none" w="med" len="med"/>
            <a:tailEnd type="triangle" w="med" len="med"/>
          </a:ln>
        </p:spPr>
      </p:sp>
      <p:sp>
        <p:nvSpPr>
          <p:cNvPr id="19515" name="矩形 19514"/>
          <p:cNvSpPr/>
          <p:nvPr/>
        </p:nvSpPr>
        <p:spPr>
          <a:xfrm>
            <a:off x="6565900" y="1308100"/>
            <a:ext cx="5080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16" name="矩形 19515"/>
          <p:cNvSpPr/>
          <p:nvPr/>
        </p:nvSpPr>
        <p:spPr>
          <a:xfrm>
            <a:off x="6532563" y="1289050"/>
            <a:ext cx="6905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setup</a:t>
            </a:r>
          </a:p>
        </p:txBody>
      </p:sp>
      <p:sp>
        <p:nvSpPr>
          <p:cNvPr id="19517" name="矩形 19516"/>
          <p:cNvSpPr/>
          <p:nvPr/>
        </p:nvSpPr>
        <p:spPr>
          <a:xfrm>
            <a:off x="8394700" y="2146300"/>
            <a:ext cx="5080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18" name="矩形 19517"/>
          <p:cNvSpPr/>
          <p:nvPr/>
        </p:nvSpPr>
        <p:spPr>
          <a:xfrm>
            <a:off x="8285163" y="2127250"/>
            <a:ext cx="6905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setup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a:xfrm>
            <a:off x="1143000" y="69945"/>
            <a:ext cx="7924800" cy="649605"/>
          </a:xfrm>
        </p:spPr>
        <p:txBody>
          <a:bodyPr/>
          <a:lstStyle/>
          <a:p>
            <a:r>
              <a:rPr lang="en-US" altLang="zh-CN">
                <a:sym typeface="+mn-ea"/>
              </a:rPr>
              <a:t>Memory Access Time</a:t>
            </a:r>
            <a:endParaRPr lang="zh-CN" altLang="en-US" dirty="0"/>
          </a:p>
        </p:txBody>
      </p:sp>
      <p:sp>
        <p:nvSpPr>
          <p:cNvPr id="7" name="内容占位符 6"/>
          <p:cNvSpPr>
            <a:spLocks noGrp="1"/>
          </p:cNvSpPr>
          <p:nvPr>
            <p:ph sz="quarter" idx="13"/>
          </p:nvPr>
        </p:nvSpPr>
        <p:spPr>
          <a:xfrm>
            <a:off x="304801" y="116837"/>
            <a:ext cx="914400" cy="568325"/>
          </a:xfrm>
        </p:spPr>
        <p:txBody>
          <a:bodyPr/>
          <a:lstStyle/>
          <a:p>
            <a:r>
              <a:rPr lang="en-US" altLang="zh-CN" dirty="0"/>
              <a:t>2.3</a:t>
            </a:r>
            <a:endParaRPr lang="zh-CN" altLang="en-US" dirty="0"/>
          </a:p>
        </p:txBody>
      </p:sp>
      <p:sp>
        <p:nvSpPr>
          <p:cNvPr id="20483" name="文本占位符 20482"/>
          <p:cNvSpPr>
            <a:spLocks noGrp="1"/>
          </p:cNvSpPr>
          <p:nvPr>
            <p:ph type="body" idx="1"/>
          </p:nvPr>
        </p:nvSpPr>
        <p:spPr>
          <a:xfrm>
            <a:off x="-24130" y="824865"/>
            <a:ext cx="9164320" cy="370649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Physics =&gt; fast memories are small (large memories are slow)</a:t>
            </a:r>
          </a:p>
          <a:p>
            <a:pPr>
              <a:buClr>
                <a:srgbClr val="290CFC"/>
              </a:buClr>
              <a:buFont typeface="Wingdings" panose="05000000000000000000" charset="0"/>
              <a:buChar char="Ø"/>
            </a:pPr>
            <a:endParaRPr lang="en-US" altLang="zh-CN"/>
          </a:p>
          <a:p>
            <a:pPr>
              <a:buNone/>
            </a:pPr>
            <a:endParaRPr lang="en-US" altLang="zh-CN"/>
          </a:p>
          <a:p>
            <a:pPr>
              <a:buNone/>
            </a:pPr>
            <a:endParaRPr lang="en-US" altLang="zh-CN"/>
          </a:p>
          <a:p>
            <a:pPr>
              <a:buNone/>
            </a:pPr>
            <a:endParaRPr lang="en-US" altLang="zh-CN"/>
          </a:p>
          <a:p>
            <a:pPr lvl="1"/>
            <a:r>
              <a:rPr lang="en-US" altLang="zh-CN"/>
              <a:t>question: register file vs. memory</a:t>
            </a:r>
          </a:p>
          <a:p>
            <a:pPr marL="457200" indent="-457200">
              <a:buClr>
                <a:srgbClr val="290CFC"/>
              </a:buClr>
              <a:buFont typeface="Wingdings" panose="05000000000000000000" charset="0"/>
              <a:buChar char="Ø"/>
            </a:pPr>
            <a:r>
              <a:rPr lang="en-US" altLang="zh-CN" sz="2400"/>
              <a:t>=&gt; Use a hierarchy of memories</a:t>
            </a:r>
          </a:p>
        </p:txBody>
      </p:sp>
      <p:sp>
        <p:nvSpPr>
          <p:cNvPr id="20484" name="矩形 20483"/>
          <p:cNvSpPr/>
          <p:nvPr/>
        </p:nvSpPr>
        <p:spPr>
          <a:xfrm>
            <a:off x="3594100" y="1460500"/>
            <a:ext cx="2184400" cy="1651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85" name="矩形 20484"/>
          <p:cNvSpPr/>
          <p:nvPr/>
        </p:nvSpPr>
        <p:spPr>
          <a:xfrm>
            <a:off x="3941763" y="1114425"/>
            <a:ext cx="16541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Storage</a:t>
            </a:r>
            <a:r>
              <a:rPr lang="en-US" altLang="zh-CN" sz="1800">
                <a:latin typeface="Arial" panose="020B0604020202020204" pitchFamily="34" charset="0"/>
                <a:ea typeface="Times New Roman" panose="02020603050405020304" pitchFamily="18" charset="0"/>
              </a:rPr>
              <a:t> Array</a:t>
            </a:r>
          </a:p>
        </p:txBody>
      </p:sp>
      <p:sp>
        <p:nvSpPr>
          <p:cNvPr id="20486" name="任意多边形 20485"/>
          <p:cNvSpPr/>
          <p:nvPr/>
        </p:nvSpPr>
        <p:spPr>
          <a:xfrm>
            <a:off x="2971800" y="1447800"/>
            <a:ext cx="382588" cy="1677988"/>
          </a:xfrm>
          <a:custGeom>
            <a:avLst/>
            <a:gdLst/>
            <a:ahLst/>
            <a:cxnLst/>
            <a:rect l="0" t="0" r="0" b="0"/>
            <a:pathLst>
              <a:path w="241" h="1057">
                <a:moveTo>
                  <a:pt x="240" y="1056"/>
                </a:moveTo>
                <a:lnTo>
                  <a:pt x="0" y="816"/>
                </a:lnTo>
                <a:lnTo>
                  <a:pt x="0" y="240"/>
                </a:lnTo>
                <a:lnTo>
                  <a:pt x="240" y="0"/>
                </a:lnTo>
                <a:lnTo>
                  <a:pt x="240" y="105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0487" name="直接连接符 20486"/>
          <p:cNvSpPr/>
          <p:nvPr/>
        </p:nvSpPr>
        <p:spPr>
          <a:xfrm flipH="1">
            <a:off x="2425700" y="2286000"/>
            <a:ext cx="558800" cy="0"/>
          </a:xfrm>
          <a:prstGeom prst="line">
            <a:avLst/>
          </a:prstGeom>
          <a:ln w="25400" cap="flat" cmpd="sng">
            <a:solidFill>
              <a:schemeClr val="tx1"/>
            </a:solidFill>
            <a:prstDash val="solid"/>
            <a:headEnd type="triangle" w="med" len="med"/>
            <a:tailEnd type="none" w="med" len="med"/>
          </a:ln>
        </p:spPr>
      </p:sp>
      <p:sp>
        <p:nvSpPr>
          <p:cNvPr id="20488" name="直接连接符 20487"/>
          <p:cNvSpPr/>
          <p:nvPr/>
        </p:nvSpPr>
        <p:spPr>
          <a:xfrm>
            <a:off x="3365500" y="1676400"/>
            <a:ext cx="2413000" cy="0"/>
          </a:xfrm>
          <a:prstGeom prst="line">
            <a:avLst/>
          </a:prstGeom>
          <a:ln w="25400" cap="flat" cmpd="sng">
            <a:solidFill>
              <a:schemeClr val="tx1"/>
            </a:solidFill>
            <a:prstDash val="solid"/>
            <a:headEnd type="none" w="med" len="med"/>
            <a:tailEnd type="none" w="med" len="med"/>
          </a:ln>
        </p:spPr>
      </p:sp>
      <p:sp>
        <p:nvSpPr>
          <p:cNvPr id="20489" name="矩形 20488"/>
          <p:cNvSpPr/>
          <p:nvPr/>
        </p:nvSpPr>
        <p:spPr>
          <a:xfrm>
            <a:off x="5922963" y="1495425"/>
            <a:ext cx="20224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selected word line</a:t>
            </a:r>
          </a:p>
        </p:txBody>
      </p:sp>
      <p:sp>
        <p:nvSpPr>
          <p:cNvPr id="20490" name="矩形 20489"/>
          <p:cNvSpPr/>
          <p:nvPr/>
        </p:nvSpPr>
        <p:spPr>
          <a:xfrm>
            <a:off x="5346700" y="1612900"/>
            <a:ext cx="127000" cy="127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1" name="直接连接符 20490"/>
          <p:cNvSpPr/>
          <p:nvPr/>
        </p:nvSpPr>
        <p:spPr>
          <a:xfrm>
            <a:off x="5410200" y="1460500"/>
            <a:ext cx="0" cy="1879600"/>
          </a:xfrm>
          <a:prstGeom prst="line">
            <a:avLst/>
          </a:prstGeom>
          <a:ln w="25400" cap="flat" cmpd="sng">
            <a:solidFill>
              <a:schemeClr val="tx1"/>
            </a:solidFill>
            <a:prstDash val="solid"/>
            <a:headEnd type="none" w="med" len="med"/>
            <a:tailEnd type="triangle" w="med" len="med"/>
          </a:ln>
        </p:spPr>
      </p:sp>
      <p:sp>
        <p:nvSpPr>
          <p:cNvPr id="20492" name="矩形 20491"/>
          <p:cNvSpPr/>
          <p:nvPr/>
        </p:nvSpPr>
        <p:spPr>
          <a:xfrm>
            <a:off x="5346700" y="3365500"/>
            <a:ext cx="1270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3" name="矩形 20492"/>
          <p:cNvSpPr/>
          <p:nvPr/>
        </p:nvSpPr>
        <p:spPr>
          <a:xfrm>
            <a:off x="1427163" y="2105025"/>
            <a:ext cx="10064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address</a:t>
            </a:r>
          </a:p>
        </p:txBody>
      </p:sp>
      <p:sp>
        <p:nvSpPr>
          <p:cNvPr id="20494" name="直接连接符 20493"/>
          <p:cNvSpPr/>
          <p:nvPr/>
        </p:nvSpPr>
        <p:spPr>
          <a:xfrm>
            <a:off x="5575300" y="1765300"/>
            <a:ext cx="431800" cy="203200"/>
          </a:xfrm>
          <a:prstGeom prst="line">
            <a:avLst/>
          </a:prstGeom>
          <a:ln w="25400" cap="flat" cmpd="sng">
            <a:solidFill>
              <a:schemeClr val="tx1"/>
            </a:solidFill>
            <a:prstDash val="sysDot"/>
            <a:headEnd type="none" w="med" len="med"/>
            <a:tailEnd type="none" w="med" len="med"/>
          </a:ln>
        </p:spPr>
      </p:sp>
      <p:sp>
        <p:nvSpPr>
          <p:cNvPr id="20495" name="矩形 20494"/>
          <p:cNvSpPr/>
          <p:nvPr/>
        </p:nvSpPr>
        <p:spPr>
          <a:xfrm>
            <a:off x="5922963" y="1876425"/>
            <a:ext cx="1362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cell</a:t>
            </a:r>
          </a:p>
        </p:txBody>
      </p:sp>
      <p:sp>
        <p:nvSpPr>
          <p:cNvPr id="20496" name="直接连接符 20495"/>
          <p:cNvSpPr/>
          <p:nvPr/>
        </p:nvSpPr>
        <p:spPr>
          <a:xfrm>
            <a:off x="3810000" y="1460500"/>
            <a:ext cx="0" cy="1879600"/>
          </a:xfrm>
          <a:prstGeom prst="line">
            <a:avLst/>
          </a:prstGeom>
          <a:ln w="25400" cap="flat" cmpd="sng">
            <a:solidFill>
              <a:schemeClr val="tx1"/>
            </a:solidFill>
            <a:prstDash val="solid"/>
            <a:headEnd type="none" w="med" len="med"/>
            <a:tailEnd type="triangle" w="med" len="med"/>
          </a:ln>
        </p:spPr>
      </p:sp>
      <p:sp>
        <p:nvSpPr>
          <p:cNvPr id="20497" name="矩形 20496"/>
          <p:cNvSpPr/>
          <p:nvPr/>
        </p:nvSpPr>
        <p:spPr>
          <a:xfrm>
            <a:off x="3746500" y="3365500"/>
            <a:ext cx="1270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8" name="直接连接符 20497"/>
          <p:cNvSpPr/>
          <p:nvPr/>
        </p:nvSpPr>
        <p:spPr>
          <a:xfrm>
            <a:off x="3365500" y="2971800"/>
            <a:ext cx="2413000" cy="0"/>
          </a:xfrm>
          <a:prstGeom prst="line">
            <a:avLst/>
          </a:prstGeom>
          <a:ln w="25400" cap="flat" cmpd="sng">
            <a:solidFill>
              <a:schemeClr val="tx1"/>
            </a:solidFill>
            <a:prstDash val="solid"/>
            <a:headEnd type="none" w="med" len="med"/>
            <a:tailEnd type="none" w="med" len="med"/>
          </a:ln>
        </p:spPr>
      </p:sp>
      <p:sp>
        <p:nvSpPr>
          <p:cNvPr id="20499" name="直接连接符 20498"/>
          <p:cNvSpPr/>
          <p:nvPr/>
        </p:nvSpPr>
        <p:spPr>
          <a:xfrm>
            <a:off x="3810000" y="3441700"/>
            <a:ext cx="0" cy="203200"/>
          </a:xfrm>
          <a:prstGeom prst="line">
            <a:avLst/>
          </a:prstGeom>
          <a:ln w="25400" cap="flat" cmpd="sng">
            <a:solidFill>
              <a:schemeClr val="tx1"/>
            </a:solidFill>
            <a:prstDash val="solid"/>
            <a:headEnd type="none" w="med" len="med"/>
            <a:tailEnd type="triangle" w="med" len="med"/>
          </a:ln>
        </p:spPr>
      </p:sp>
      <p:sp>
        <p:nvSpPr>
          <p:cNvPr id="20500" name="直接连接符 20499"/>
          <p:cNvSpPr/>
          <p:nvPr/>
        </p:nvSpPr>
        <p:spPr>
          <a:xfrm>
            <a:off x="5410200" y="3441700"/>
            <a:ext cx="0" cy="203200"/>
          </a:xfrm>
          <a:prstGeom prst="line">
            <a:avLst/>
          </a:prstGeom>
          <a:ln w="25400" cap="flat" cmpd="sng">
            <a:solidFill>
              <a:schemeClr val="tx1"/>
            </a:solidFill>
            <a:prstDash val="solid"/>
            <a:headEnd type="none" w="med" len="med"/>
            <a:tailEnd type="triangle" w="med" len="med"/>
          </a:ln>
        </p:spPr>
      </p:sp>
      <p:sp>
        <p:nvSpPr>
          <p:cNvPr id="20501" name="直接连接符 20500"/>
          <p:cNvSpPr/>
          <p:nvPr/>
        </p:nvSpPr>
        <p:spPr>
          <a:xfrm>
            <a:off x="5422900" y="2146300"/>
            <a:ext cx="660400" cy="279400"/>
          </a:xfrm>
          <a:prstGeom prst="line">
            <a:avLst/>
          </a:prstGeom>
          <a:ln w="25400" cap="flat" cmpd="sng">
            <a:solidFill>
              <a:schemeClr val="tx1"/>
            </a:solidFill>
            <a:prstDash val="sysDot"/>
            <a:headEnd type="none" w="med" len="med"/>
            <a:tailEnd type="none" w="med" len="med"/>
          </a:ln>
        </p:spPr>
      </p:sp>
      <p:sp>
        <p:nvSpPr>
          <p:cNvPr id="20502" name="矩形 20501"/>
          <p:cNvSpPr/>
          <p:nvPr/>
        </p:nvSpPr>
        <p:spPr>
          <a:xfrm>
            <a:off x="5999163" y="2257425"/>
            <a:ext cx="854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bit line</a:t>
            </a:r>
          </a:p>
        </p:txBody>
      </p:sp>
      <p:sp>
        <p:nvSpPr>
          <p:cNvPr id="20503" name="矩形 20502"/>
          <p:cNvSpPr/>
          <p:nvPr/>
        </p:nvSpPr>
        <p:spPr>
          <a:xfrm>
            <a:off x="5541963" y="3248025"/>
            <a:ext cx="1425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sense amps</a:t>
            </a:r>
          </a:p>
        </p:txBody>
      </p:sp>
      <p:sp>
        <p:nvSpPr>
          <p:cNvPr id="20504" name="矩形 20503"/>
          <p:cNvSpPr/>
          <p:nvPr/>
        </p:nvSpPr>
        <p:spPr>
          <a:xfrm>
            <a:off x="2341563" y="2943225"/>
            <a:ext cx="10191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address</a:t>
            </a:r>
          </a:p>
          <a:p>
            <a:pPr lvl="0"/>
            <a:r>
              <a:rPr lang="en-US" altLang="zh-CN" sz="1800">
                <a:latin typeface="Arial" panose="020B0604020202020204" pitchFamily="34" charset="0"/>
                <a:ea typeface="Times New Roman" panose="02020603050405020304" pitchFamily="18" charset="0"/>
              </a:rPr>
              <a:t>decoder</a:t>
            </a:r>
          </a:p>
        </p:txBody>
      </p:sp>
      <p:sp>
        <p:nvSpPr>
          <p:cNvPr id="20505" name="矩形 20504"/>
          <p:cNvSpPr/>
          <p:nvPr/>
        </p:nvSpPr>
        <p:spPr>
          <a:xfrm>
            <a:off x="2835275" y="5468938"/>
            <a:ext cx="812800" cy="584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06" name="矩形 20505"/>
          <p:cNvSpPr/>
          <p:nvPr/>
        </p:nvSpPr>
        <p:spPr>
          <a:xfrm>
            <a:off x="2801938" y="5503863"/>
            <a:ext cx="841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Cache</a:t>
            </a:r>
          </a:p>
        </p:txBody>
      </p:sp>
      <p:sp>
        <p:nvSpPr>
          <p:cNvPr id="20507" name="矩形 20506"/>
          <p:cNvSpPr/>
          <p:nvPr/>
        </p:nvSpPr>
        <p:spPr>
          <a:xfrm>
            <a:off x="4283075" y="5316538"/>
            <a:ext cx="8128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08" name="矩形 20507"/>
          <p:cNvSpPr/>
          <p:nvPr/>
        </p:nvSpPr>
        <p:spPr>
          <a:xfrm>
            <a:off x="1125538" y="5580063"/>
            <a:ext cx="12096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Processor</a:t>
            </a:r>
          </a:p>
        </p:txBody>
      </p:sp>
      <p:sp>
        <p:nvSpPr>
          <p:cNvPr id="20509" name="直接连接符 20508"/>
          <p:cNvSpPr/>
          <p:nvPr/>
        </p:nvSpPr>
        <p:spPr>
          <a:xfrm>
            <a:off x="2301875" y="5761038"/>
            <a:ext cx="508000" cy="0"/>
          </a:xfrm>
          <a:prstGeom prst="line">
            <a:avLst/>
          </a:prstGeom>
          <a:ln w="25400" cap="flat" cmpd="sng">
            <a:solidFill>
              <a:schemeClr val="tx1"/>
            </a:solidFill>
            <a:prstDash val="solid"/>
            <a:headEnd type="triangle" w="med" len="med"/>
            <a:tailEnd type="triangle" w="med" len="med"/>
          </a:ln>
        </p:spPr>
      </p:sp>
      <p:sp>
        <p:nvSpPr>
          <p:cNvPr id="20510" name="矩形 20509"/>
          <p:cNvSpPr/>
          <p:nvPr/>
        </p:nvSpPr>
        <p:spPr>
          <a:xfrm>
            <a:off x="2111375" y="6065838"/>
            <a:ext cx="1616075" cy="363537"/>
          </a:xfrm>
          <a:prstGeom prst="rect">
            <a:avLst/>
          </a:prstGeom>
          <a:noFill/>
          <a:ln w="12700">
            <a:noFill/>
          </a:ln>
        </p:spPr>
        <p:txBody>
          <a:bodyPr wrap="none" lIns="90488" tIns="44450" rIns="90488" bIns="44450">
            <a:spAutoFit/>
          </a:bodyPr>
          <a:lstStyle/>
          <a:p>
            <a:pPr lvl="0" algn="r"/>
            <a:r>
              <a:rPr lang="en-US" altLang="zh-CN" sz="1800" b="1">
                <a:latin typeface="Arial" panose="020B0604020202020204" pitchFamily="34" charset="0"/>
                <a:ea typeface="Times New Roman" panose="02020603050405020304" pitchFamily="18" charset="0"/>
              </a:rPr>
              <a:t>1 time-period</a:t>
            </a:r>
          </a:p>
        </p:txBody>
      </p:sp>
      <p:sp>
        <p:nvSpPr>
          <p:cNvPr id="20511" name="直接连接符 20510"/>
          <p:cNvSpPr/>
          <p:nvPr/>
        </p:nvSpPr>
        <p:spPr>
          <a:xfrm>
            <a:off x="3673475" y="5913438"/>
            <a:ext cx="584200" cy="0"/>
          </a:xfrm>
          <a:prstGeom prst="line">
            <a:avLst/>
          </a:prstGeom>
          <a:ln w="25400" cap="flat" cmpd="sng">
            <a:solidFill>
              <a:schemeClr val="tx1"/>
            </a:solidFill>
            <a:prstDash val="solid"/>
            <a:headEnd type="triangle" w="med" len="med"/>
            <a:tailEnd type="triangle" w="med" len="med"/>
          </a:ln>
        </p:spPr>
      </p:sp>
      <p:sp>
        <p:nvSpPr>
          <p:cNvPr id="20512" name="矩形 20511"/>
          <p:cNvSpPr/>
          <p:nvPr/>
        </p:nvSpPr>
        <p:spPr>
          <a:xfrm>
            <a:off x="1082675" y="5087938"/>
            <a:ext cx="2870200" cy="1346200"/>
          </a:xfrm>
          <a:prstGeom prst="rect">
            <a:avLst/>
          </a:prstGeom>
          <a:noFill/>
          <a:ln w="25400" cap="flat" cmpd="sng">
            <a:solidFill>
              <a:schemeClr val="accent2"/>
            </a:solidFill>
            <a:prstDash val="sysDot"/>
            <a:miter/>
            <a:headEnd type="none" w="med" len="med"/>
            <a:tailEnd type="none" w="med" len="med"/>
          </a:ln>
        </p:spPr>
        <p:txBody>
          <a:bodyPr/>
          <a:lstStyle/>
          <a:p>
            <a:endParaRPr lang="zh-CN" altLang="en-US"/>
          </a:p>
        </p:txBody>
      </p:sp>
      <p:sp>
        <p:nvSpPr>
          <p:cNvPr id="20513" name="矩形 20512"/>
          <p:cNvSpPr/>
          <p:nvPr/>
        </p:nvSpPr>
        <p:spPr>
          <a:xfrm rot="16200000">
            <a:off x="3492500" y="5127625"/>
            <a:ext cx="1120775" cy="363538"/>
          </a:xfrm>
          <a:prstGeom prst="rect">
            <a:avLst/>
          </a:prstGeom>
          <a:noFill/>
          <a:ln w="12700">
            <a:noFill/>
          </a:ln>
        </p:spPr>
        <p:txBody>
          <a:bodyPr wrap="none" lIns="90488" tIns="44450" rIns="90488" bIns="44450">
            <a:spAutoFit/>
          </a:bodyPr>
          <a:lstStyle/>
          <a:p>
            <a:pPr lvl="0"/>
            <a:r>
              <a:rPr lang="en-US" altLang="zh-CN" sz="1800">
                <a:solidFill>
                  <a:schemeClr val="accent2"/>
                </a:solidFill>
                <a:latin typeface="Arial" panose="020B0604020202020204" pitchFamily="34" charset="0"/>
                <a:ea typeface="Times New Roman" panose="02020603050405020304" pitchFamily="18" charset="0"/>
              </a:rPr>
              <a:t>proc. bus</a:t>
            </a:r>
          </a:p>
        </p:txBody>
      </p:sp>
      <p:sp>
        <p:nvSpPr>
          <p:cNvPr id="20514" name="矩形 20513"/>
          <p:cNvSpPr/>
          <p:nvPr/>
        </p:nvSpPr>
        <p:spPr>
          <a:xfrm>
            <a:off x="1006475" y="5011738"/>
            <a:ext cx="4546600" cy="1763712"/>
          </a:xfrm>
          <a:prstGeom prst="rect">
            <a:avLst/>
          </a:prstGeom>
          <a:noFill/>
          <a:ln w="25400" cap="flat" cmpd="sng">
            <a:solidFill>
              <a:schemeClr val="accent1"/>
            </a:solidFill>
            <a:prstDash val="sysDot"/>
            <a:miter/>
            <a:headEnd type="none" w="med" len="med"/>
            <a:tailEnd type="none" w="med" len="med"/>
          </a:ln>
        </p:spPr>
        <p:txBody>
          <a:bodyPr/>
          <a:lstStyle/>
          <a:p>
            <a:endParaRPr lang="zh-CN" altLang="en-US"/>
          </a:p>
        </p:txBody>
      </p:sp>
      <p:sp>
        <p:nvSpPr>
          <p:cNvPr id="20515" name="矩形 20514"/>
          <p:cNvSpPr/>
          <p:nvPr/>
        </p:nvSpPr>
        <p:spPr>
          <a:xfrm>
            <a:off x="4249738" y="5427663"/>
            <a:ext cx="8413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L2</a:t>
            </a:r>
          </a:p>
          <a:p>
            <a:pPr lvl="0"/>
            <a:r>
              <a:rPr lang="en-US" altLang="zh-CN" sz="1800">
                <a:latin typeface="Arial" panose="020B0604020202020204" pitchFamily="34" charset="0"/>
                <a:ea typeface="Times New Roman" panose="02020603050405020304" pitchFamily="18" charset="0"/>
              </a:rPr>
              <a:t>Cache</a:t>
            </a:r>
          </a:p>
        </p:txBody>
      </p:sp>
      <p:sp>
        <p:nvSpPr>
          <p:cNvPr id="20516" name="直接连接符 20515"/>
          <p:cNvSpPr/>
          <p:nvPr/>
        </p:nvSpPr>
        <p:spPr>
          <a:xfrm>
            <a:off x="5121275" y="5761038"/>
            <a:ext cx="889000" cy="0"/>
          </a:xfrm>
          <a:prstGeom prst="line">
            <a:avLst/>
          </a:prstGeom>
          <a:ln w="25400" cap="flat" cmpd="sng">
            <a:solidFill>
              <a:schemeClr val="tx1"/>
            </a:solidFill>
            <a:prstDash val="solid"/>
            <a:headEnd type="triangle" w="med" len="med"/>
            <a:tailEnd type="triangle" w="med" len="med"/>
          </a:ln>
        </p:spPr>
      </p:sp>
      <p:sp>
        <p:nvSpPr>
          <p:cNvPr id="20517" name="矩形 20516"/>
          <p:cNvSpPr/>
          <p:nvPr/>
        </p:nvSpPr>
        <p:spPr>
          <a:xfrm rot="16200000">
            <a:off x="5092700" y="5051425"/>
            <a:ext cx="1184275" cy="363538"/>
          </a:xfrm>
          <a:prstGeom prst="rect">
            <a:avLst/>
          </a:prstGeom>
          <a:noFill/>
          <a:ln w="12700">
            <a:noFill/>
          </a:ln>
        </p:spPr>
        <p:txBody>
          <a:bodyPr wrap="none" lIns="90488" tIns="44450" rIns="90488" bIns="44450">
            <a:spAutoFit/>
          </a:bodyPr>
          <a:lstStyle/>
          <a:p>
            <a:pPr lvl="0"/>
            <a:r>
              <a:rPr lang="en-US" altLang="zh-CN" sz="1800" err="1">
                <a:solidFill>
                  <a:schemeClr val="accent1"/>
                </a:solidFill>
                <a:latin typeface="Arial" panose="020B0604020202020204" pitchFamily="34" charset="0"/>
                <a:ea typeface="Times New Roman" panose="02020603050405020304" pitchFamily="18" charset="0"/>
              </a:rPr>
              <a:t>mem</a:t>
            </a:r>
            <a:r>
              <a:rPr lang="en-US" altLang="zh-CN" sz="1800">
                <a:solidFill>
                  <a:schemeClr val="accent1"/>
                </a:solidFill>
                <a:latin typeface="Arial" panose="020B0604020202020204" pitchFamily="34" charset="0"/>
                <a:ea typeface="Times New Roman" panose="02020603050405020304" pitchFamily="18" charset="0"/>
              </a:rPr>
              <a:t>. bus</a:t>
            </a:r>
          </a:p>
        </p:txBody>
      </p:sp>
      <p:sp>
        <p:nvSpPr>
          <p:cNvPr id="20518" name="矩形 20517"/>
          <p:cNvSpPr/>
          <p:nvPr/>
        </p:nvSpPr>
        <p:spPr>
          <a:xfrm>
            <a:off x="6035675" y="5316538"/>
            <a:ext cx="14986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19" name="矩形 20518"/>
          <p:cNvSpPr/>
          <p:nvPr/>
        </p:nvSpPr>
        <p:spPr>
          <a:xfrm>
            <a:off x="3603625" y="6388100"/>
            <a:ext cx="1946275" cy="363538"/>
          </a:xfrm>
          <a:prstGeom prst="rect">
            <a:avLst/>
          </a:prstGeom>
          <a:noFill/>
          <a:ln w="12700">
            <a:noFill/>
          </a:ln>
        </p:spPr>
        <p:txBody>
          <a:bodyPr wrap="none" lIns="90488" tIns="44450" rIns="90488" bIns="44450">
            <a:spAutoFit/>
          </a:bodyPr>
          <a:lstStyle/>
          <a:p>
            <a:pPr lvl="0" algn="r"/>
            <a:r>
              <a:rPr lang="en-US" altLang="zh-CN" sz="1800" b="1">
                <a:latin typeface="Arial" panose="020B0604020202020204" pitchFamily="34" charset="0"/>
                <a:ea typeface="Times New Roman" panose="02020603050405020304" pitchFamily="18" charset="0"/>
              </a:rPr>
              <a:t>2-3 time-periods</a:t>
            </a:r>
          </a:p>
        </p:txBody>
      </p:sp>
      <p:sp>
        <p:nvSpPr>
          <p:cNvPr id="20520" name="矩形 20519"/>
          <p:cNvSpPr/>
          <p:nvPr/>
        </p:nvSpPr>
        <p:spPr>
          <a:xfrm>
            <a:off x="5427663" y="6242050"/>
            <a:ext cx="2327275" cy="363538"/>
          </a:xfrm>
          <a:prstGeom prst="rect">
            <a:avLst/>
          </a:prstGeom>
          <a:noFill/>
          <a:ln w="12700">
            <a:noFill/>
          </a:ln>
        </p:spPr>
        <p:txBody>
          <a:bodyPr wrap="none" lIns="90488" tIns="44450" rIns="90488" bIns="44450">
            <a:spAutoFit/>
          </a:bodyPr>
          <a:lstStyle/>
          <a:p>
            <a:pPr lvl="0" algn="r"/>
            <a:r>
              <a:rPr lang="en-US" altLang="zh-CN" sz="1800" b="1">
                <a:latin typeface="Arial" panose="020B0604020202020204" pitchFamily="34" charset="0"/>
                <a:ea typeface="Times New Roman" panose="02020603050405020304" pitchFamily="18" charset="0"/>
              </a:rPr>
              <a:t>20 - 50 time-periods</a:t>
            </a:r>
          </a:p>
        </p:txBody>
      </p:sp>
      <p:sp>
        <p:nvSpPr>
          <p:cNvPr id="20521" name="矩形 20520"/>
          <p:cNvSpPr/>
          <p:nvPr/>
        </p:nvSpPr>
        <p:spPr>
          <a:xfrm>
            <a:off x="6078538" y="5351463"/>
            <a:ext cx="1006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memory</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Reducing Cycle Time</a:t>
            </a:r>
            <a:endParaRPr lang="zh-CN" altLang="en-US" dirty="0"/>
          </a:p>
        </p:txBody>
      </p:sp>
      <p:sp>
        <p:nvSpPr>
          <p:cNvPr id="7" name="内容占位符 6"/>
          <p:cNvSpPr>
            <a:spLocks noGrp="1"/>
          </p:cNvSpPr>
          <p:nvPr>
            <p:ph sz="quarter" idx="13"/>
          </p:nvPr>
        </p:nvSpPr>
        <p:spPr>
          <a:xfrm>
            <a:off x="228601" y="116837"/>
            <a:ext cx="990600" cy="568325"/>
          </a:xfrm>
        </p:spPr>
        <p:txBody>
          <a:bodyPr/>
          <a:lstStyle/>
          <a:p>
            <a:r>
              <a:rPr lang="en-US" altLang="zh-CN" dirty="0"/>
              <a:t>2.</a:t>
            </a:r>
            <a:r>
              <a:rPr lang="en-US" dirty="0"/>
              <a:t>4</a:t>
            </a:r>
          </a:p>
        </p:txBody>
      </p:sp>
      <p:sp>
        <p:nvSpPr>
          <p:cNvPr id="21507" name="文本占位符 21506"/>
          <p:cNvSpPr>
            <a:spLocks noGrp="1"/>
          </p:cNvSpPr>
          <p:nvPr>
            <p:ph type="body" idx="1"/>
          </p:nvPr>
        </p:nvSpPr>
        <p:spPr>
          <a:xfrm>
            <a:off x="-69850" y="838200"/>
            <a:ext cx="9123045" cy="1879600"/>
          </a:xfrm>
          <a:ln w="12700"/>
        </p:spPr>
        <p:txBody>
          <a:bodyPr vert="horz" wrap="square" lIns="63500" tIns="25400" rIns="63500" bIns="25400" anchor="t">
            <a:spAutoFit/>
          </a:bodyPr>
          <a:lstStyle/>
          <a:p>
            <a:pPr>
              <a:spcBef>
                <a:spcPct val="50000"/>
              </a:spcBef>
              <a:buClr>
                <a:srgbClr val="290CFC"/>
              </a:buClr>
              <a:buFont typeface="Wingdings" panose="05000000000000000000" charset="0"/>
              <a:buChar char="Ø"/>
            </a:pPr>
            <a:r>
              <a:rPr lang="en-US" altLang="zh-CN" sz="2400"/>
              <a:t>Cut combinational dependency graph and insert register / latch</a:t>
            </a:r>
          </a:p>
          <a:p>
            <a:pPr>
              <a:spcBef>
                <a:spcPct val="50000"/>
              </a:spcBef>
              <a:buClr>
                <a:srgbClr val="290CFC"/>
              </a:buClr>
              <a:buFont typeface="Wingdings" panose="05000000000000000000" charset="0"/>
              <a:buChar char="Ø"/>
            </a:pPr>
            <a:r>
              <a:rPr lang="en-US" altLang="zh-CN" sz="2400"/>
              <a:t>Do same work in two fast cycles, rather than one slow one</a:t>
            </a:r>
          </a:p>
          <a:p>
            <a:pPr>
              <a:spcBef>
                <a:spcPct val="50000"/>
              </a:spcBef>
              <a:buClr>
                <a:srgbClr val="290CFC"/>
              </a:buClr>
              <a:buFont typeface="Wingdings" panose="05000000000000000000" charset="0"/>
              <a:buChar char="Ø"/>
            </a:pPr>
            <a:r>
              <a:rPr lang="en-US" altLang="zh-CN" sz="2400"/>
              <a:t>May be able to short-circuit path and remove some components for some instructions!</a:t>
            </a:r>
          </a:p>
        </p:txBody>
      </p:sp>
      <p:grpSp>
        <p:nvGrpSpPr>
          <p:cNvPr id="21552" name="组合 21551"/>
          <p:cNvGrpSpPr/>
          <p:nvPr/>
        </p:nvGrpSpPr>
        <p:grpSpPr>
          <a:xfrm>
            <a:off x="1374775" y="2716213"/>
            <a:ext cx="2120900" cy="3792537"/>
            <a:chOff x="794" y="1262"/>
            <a:chExt cx="1336" cy="2389"/>
          </a:xfrm>
        </p:grpSpPr>
        <p:sp>
          <p:nvSpPr>
            <p:cNvPr id="21508" name="矩形 21507"/>
            <p:cNvSpPr/>
            <p:nvPr/>
          </p:nvSpPr>
          <p:spPr>
            <a:xfrm>
              <a:off x="802" y="1288"/>
              <a:ext cx="1328" cy="17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09" name="任意多边形 21508"/>
            <p:cNvSpPr/>
            <p:nvPr/>
          </p:nvSpPr>
          <p:spPr>
            <a:xfrm>
              <a:off x="794" y="1328"/>
              <a:ext cx="97" cy="97"/>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10" name="矩形 21509"/>
            <p:cNvSpPr/>
            <p:nvPr/>
          </p:nvSpPr>
          <p:spPr>
            <a:xfrm>
              <a:off x="925" y="1262"/>
              <a:ext cx="1146"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p>
          </p:txBody>
        </p:sp>
        <p:sp>
          <p:nvSpPr>
            <p:cNvPr id="21511" name="圆角矩形 21510"/>
            <p:cNvSpPr/>
            <p:nvPr/>
          </p:nvSpPr>
          <p:spPr>
            <a:xfrm>
              <a:off x="802" y="1720"/>
              <a:ext cx="1328" cy="1472"/>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12" name="矩形 21511"/>
            <p:cNvSpPr/>
            <p:nvPr/>
          </p:nvSpPr>
          <p:spPr>
            <a:xfrm>
              <a:off x="925" y="1838"/>
              <a:ext cx="1034" cy="5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Acyclic </a:t>
              </a:r>
            </a:p>
            <a:p>
              <a:pPr lvl="0"/>
              <a:r>
                <a:rPr lang="en-US" altLang="zh-CN" sz="1800">
                  <a:latin typeface="Arial" panose="020B0604020202020204" pitchFamily="34" charset="0"/>
                  <a:ea typeface="Times New Roman" panose="02020603050405020304" pitchFamily="18" charset="0"/>
                </a:rPr>
                <a:t>Combinational</a:t>
              </a:r>
            </a:p>
            <a:p>
              <a:pPr lvl="0"/>
              <a:r>
                <a:rPr lang="en-US" altLang="zh-CN" sz="1800">
                  <a:latin typeface="Arial" panose="020B0604020202020204" pitchFamily="34" charset="0"/>
                  <a:ea typeface="Times New Roman" panose="02020603050405020304" pitchFamily="18" charset="0"/>
                </a:rPr>
                <a:t>Logic</a:t>
              </a:r>
            </a:p>
          </p:txBody>
        </p:sp>
        <p:sp>
          <p:nvSpPr>
            <p:cNvPr id="21513" name="直接连接符 21512"/>
            <p:cNvSpPr/>
            <p:nvPr/>
          </p:nvSpPr>
          <p:spPr>
            <a:xfrm>
              <a:off x="1034" y="1480"/>
              <a:ext cx="0" cy="224"/>
            </a:xfrm>
            <a:prstGeom prst="line">
              <a:avLst/>
            </a:prstGeom>
            <a:ln w="25400" cap="flat" cmpd="sng">
              <a:solidFill>
                <a:schemeClr val="tx1"/>
              </a:solidFill>
              <a:prstDash val="solid"/>
              <a:headEnd type="none" w="med" len="med"/>
              <a:tailEnd type="triangle" w="med" len="med"/>
            </a:ln>
          </p:spPr>
        </p:sp>
        <p:sp>
          <p:nvSpPr>
            <p:cNvPr id="21514" name="直接连接符 21513"/>
            <p:cNvSpPr/>
            <p:nvPr/>
          </p:nvSpPr>
          <p:spPr>
            <a:xfrm>
              <a:off x="1178" y="1480"/>
              <a:ext cx="0" cy="224"/>
            </a:xfrm>
            <a:prstGeom prst="line">
              <a:avLst/>
            </a:prstGeom>
            <a:ln w="25400" cap="flat" cmpd="sng">
              <a:solidFill>
                <a:schemeClr val="tx1"/>
              </a:solidFill>
              <a:prstDash val="solid"/>
              <a:headEnd type="none" w="med" len="med"/>
              <a:tailEnd type="triangle" w="med" len="med"/>
            </a:ln>
          </p:spPr>
        </p:sp>
        <p:sp>
          <p:nvSpPr>
            <p:cNvPr id="21515" name="直接连接符 21514"/>
            <p:cNvSpPr/>
            <p:nvPr/>
          </p:nvSpPr>
          <p:spPr>
            <a:xfrm>
              <a:off x="1898" y="1480"/>
              <a:ext cx="0" cy="224"/>
            </a:xfrm>
            <a:prstGeom prst="line">
              <a:avLst/>
            </a:prstGeom>
            <a:ln w="25400" cap="flat" cmpd="sng">
              <a:solidFill>
                <a:schemeClr val="tx1"/>
              </a:solidFill>
              <a:prstDash val="solid"/>
              <a:headEnd type="none" w="med" len="med"/>
              <a:tailEnd type="triangle" w="med" len="med"/>
            </a:ln>
          </p:spPr>
        </p:sp>
        <p:sp>
          <p:nvSpPr>
            <p:cNvPr id="21516" name="矩形 21515"/>
            <p:cNvSpPr/>
            <p:nvPr/>
          </p:nvSpPr>
          <p:spPr>
            <a:xfrm>
              <a:off x="802" y="3448"/>
              <a:ext cx="1328" cy="17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17" name="任意多边形 21516"/>
            <p:cNvSpPr/>
            <p:nvPr/>
          </p:nvSpPr>
          <p:spPr>
            <a:xfrm>
              <a:off x="794" y="3488"/>
              <a:ext cx="97" cy="97"/>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18" name="矩形 21517"/>
            <p:cNvSpPr/>
            <p:nvPr/>
          </p:nvSpPr>
          <p:spPr>
            <a:xfrm>
              <a:off x="925" y="3422"/>
              <a:ext cx="1146"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p>
          </p:txBody>
        </p:sp>
        <p:sp>
          <p:nvSpPr>
            <p:cNvPr id="21519" name="直接连接符 21518"/>
            <p:cNvSpPr/>
            <p:nvPr/>
          </p:nvSpPr>
          <p:spPr>
            <a:xfrm>
              <a:off x="1034" y="3208"/>
              <a:ext cx="0" cy="224"/>
            </a:xfrm>
            <a:prstGeom prst="line">
              <a:avLst/>
            </a:prstGeom>
            <a:ln w="25400" cap="flat" cmpd="sng">
              <a:solidFill>
                <a:schemeClr val="tx1"/>
              </a:solidFill>
              <a:prstDash val="solid"/>
              <a:headEnd type="none" w="med" len="med"/>
              <a:tailEnd type="triangle" w="med" len="med"/>
            </a:ln>
          </p:spPr>
        </p:sp>
        <p:sp>
          <p:nvSpPr>
            <p:cNvPr id="21520" name="直接连接符 21519"/>
            <p:cNvSpPr/>
            <p:nvPr/>
          </p:nvSpPr>
          <p:spPr>
            <a:xfrm>
              <a:off x="1178" y="3208"/>
              <a:ext cx="0" cy="224"/>
            </a:xfrm>
            <a:prstGeom prst="line">
              <a:avLst/>
            </a:prstGeom>
            <a:ln w="25400" cap="flat" cmpd="sng">
              <a:solidFill>
                <a:schemeClr val="tx1"/>
              </a:solidFill>
              <a:prstDash val="solid"/>
              <a:headEnd type="none" w="med" len="med"/>
              <a:tailEnd type="triangle" w="med" len="med"/>
            </a:ln>
          </p:spPr>
        </p:sp>
        <p:sp>
          <p:nvSpPr>
            <p:cNvPr id="21521" name="直接连接符 21520"/>
            <p:cNvSpPr/>
            <p:nvPr/>
          </p:nvSpPr>
          <p:spPr>
            <a:xfrm>
              <a:off x="1898" y="3208"/>
              <a:ext cx="0" cy="224"/>
            </a:xfrm>
            <a:prstGeom prst="line">
              <a:avLst/>
            </a:prstGeom>
            <a:ln w="25400" cap="flat" cmpd="sng">
              <a:solidFill>
                <a:schemeClr val="tx1"/>
              </a:solidFill>
              <a:prstDash val="solid"/>
              <a:headEnd type="none" w="med" len="med"/>
              <a:tailEnd type="triangle" w="med" len="med"/>
            </a:ln>
          </p:spPr>
        </p:sp>
      </p:grpSp>
      <p:sp>
        <p:nvSpPr>
          <p:cNvPr id="21522" name="矩形 21521"/>
          <p:cNvSpPr/>
          <p:nvPr/>
        </p:nvSpPr>
        <p:spPr>
          <a:xfrm>
            <a:off x="5159375" y="2425700"/>
            <a:ext cx="2108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23" name="任意多边形 21522"/>
          <p:cNvSpPr/>
          <p:nvPr/>
        </p:nvSpPr>
        <p:spPr>
          <a:xfrm>
            <a:off x="5146675" y="24892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24" name="矩形 21523"/>
          <p:cNvSpPr/>
          <p:nvPr/>
        </p:nvSpPr>
        <p:spPr>
          <a:xfrm>
            <a:off x="5354638" y="2384425"/>
            <a:ext cx="18192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p>
        </p:txBody>
      </p:sp>
      <p:sp>
        <p:nvSpPr>
          <p:cNvPr id="21525" name="圆角矩形 21524"/>
          <p:cNvSpPr/>
          <p:nvPr/>
        </p:nvSpPr>
        <p:spPr>
          <a:xfrm>
            <a:off x="5159375" y="3111500"/>
            <a:ext cx="2108200" cy="10414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26" name="矩形 21525"/>
          <p:cNvSpPr/>
          <p:nvPr/>
        </p:nvSpPr>
        <p:spPr>
          <a:xfrm>
            <a:off x="5354638" y="3222625"/>
            <a:ext cx="1641475" cy="912813"/>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Acyclic </a:t>
            </a:r>
          </a:p>
          <a:p>
            <a:pPr lvl="0"/>
            <a:r>
              <a:rPr lang="en-US" altLang="zh-CN" sz="1800">
                <a:latin typeface="Arial" panose="020B0604020202020204" pitchFamily="34" charset="0"/>
                <a:ea typeface="Times New Roman" panose="02020603050405020304" pitchFamily="18" charset="0"/>
              </a:rPr>
              <a:t>Combinational</a:t>
            </a:r>
          </a:p>
          <a:p>
            <a:pPr lvl="0"/>
            <a:r>
              <a:rPr lang="en-US" altLang="zh-CN" sz="1800">
                <a:latin typeface="Arial" panose="020B0604020202020204" pitchFamily="34" charset="0"/>
                <a:ea typeface="Times New Roman" panose="02020603050405020304" pitchFamily="18" charset="0"/>
              </a:rPr>
              <a:t>Logic (A)</a:t>
            </a:r>
          </a:p>
        </p:txBody>
      </p:sp>
      <p:sp>
        <p:nvSpPr>
          <p:cNvPr id="21527" name="直接连接符 21526"/>
          <p:cNvSpPr/>
          <p:nvPr/>
        </p:nvSpPr>
        <p:spPr>
          <a:xfrm>
            <a:off x="5527675" y="2730500"/>
            <a:ext cx="0" cy="355600"/>
          </a:xfrm>
          <a:prstGeom prst="line">
            <a:avLst/>
          </a:prstGeom>
          <a:ln w="25400" cap="flat" cmpd="sng">
            <a:solidFill>
              <a:schemeClr val="tx1"/>
            </a:solidFill>
            <a:prstDash val="solid"/>
            <a:headEnd type="none" w="med" len="med"/>
            <a:tailEnd type="triangle" w="med" len="med"/>
          </a:ln>
        </p:spPr>
      </p:sp>
      <p:sp>
        <p:nvSpPr>
          <p:cNvPr id="21528" name="直接连接符 21527"/>
          <p:cNvSpPr/>
          <p:nvPr/>
        </p:nvSpPr>
        <p:spPr>
          <a:xfrm>
            <a:off x="5756275" y="2730500"/>
            <a:ext cx="0" cy="355600"/>
          </a:xfrm>
          <a:prstGeom prst="line">
            <a:avLst/>
          </a:prstGeom>
          <a:ln w="25400" cap="flat" cmpd="sng">
            <a:solidFill>
              <a:schemeClr val="tx1"/>
            </a:solidFill>
            <a:prstDash val="solid"/>
            <a:headEnd type="none" w="med" len="med"/>
            <a:tailEnd type="triangle" w="med" len="med"/>
          </a:ln>
        </p:spPr>
      </p:sp>
      <p:sp>
        <p:nvSpPr>
          <p:cNvPr id="21529" name="直接连接符 21528"/>
          <p:cNvSpPr/>
          <p:nvPr/>
        </p:nvSpPr>
        <p:spPr>
          <a:xfrm>
            <a:off x="6899275" y="2730500"/>
            <a:ext cx="0" cy="355600"/>
          </a:xfrm>
          <a:prstGeom prst="line">
            <a:avLst/>
          </a:prstGeom>
          <a:ln w="25400" cap="flat" cmpd="sng">
            <a:solidFill>
              <a:schemeClr val="tx1"/>
            </a:solidFill>
            <a:prstDash val="solid"/>
            <a:headEnd type="none" w="med" len="med"/>
            <a:tailEnd type="triangle" w="med" len="med"/>
          </a:ln>
        </p:spPr>
      </p:sp>
      <p:sp>
        <p:nvSpPr>
          <p:cNvPr id="21530" name="矩形 21529"/>
          <p:cNvSpPr/>
          <p:nvPr/>
        </p:nvSpPr>
        <p:spPr>
          <a:xfrm>
            <a:off x="5235575" y="6540500"/>
            <a:ext cx="2108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31" name="任意多边形 21530"/>
          <p:cNvSpPr/>
          <p:nvPr/>
        </p:nvSpPr>
        <p:spPr>
          <a:xfrm>
            <a:off x="5222875" y="66040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32" name="矩形 21531"/>
          <p:cNvSpPr/>
          <p:nvPr/>
        </p:nvSpPr>
        <p:spPr>
          <a:xfrm>
            <a:off x="5430838" y="6499225"/>
            <a:ext cx="18192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p>
        </p:txBody>
      </p:sp>
      <p:sp>
        <p:nvSpPr>
          <p:cNvPr id="21533" name="直接连接符 21532"/>
          <p:cNvSpPr/>
          <p:nvPr/>
        </p:nvSpPr>
        <p:spPr>
          <a:xfrm>
            <a:off x="5603875" y="6159500"/>
            <a:ext cx="0" cy="355600"/>
          </a:xfrm>
          <a:prstGeom prst="line">
            <a:avLst/>
          </a:prstGeom>
          <a:ln w="25400" cap="flat" cmpd="sng">
            <a:solidFill>
              <a:schemeClr val="tx1"/>
            </a:solidFill>
            <a:prstDash val="solid"/>
            <a:headEnd type="none" w="med" len="med"/>
            <a:tailEnd type="triangle" w="med" len="med"/>
          </a:ln>
        </p:spPr>
      </p:sp>
      <p:sp>
        <p:nvSpPr>
          <p:cNvPr id="21534" name="直接连接符 21533"/>
          <p:cNvSpPr/>
          <p:nvPr/>
        </p:nvSpPr>
        <p:spPr>
          <a:xfrm>
            <a:off x="5832475" y="6159500"/>
            <a:ext cx="0" cy="355600"/>
          </a:xfrm>
          <a:prstGeom prst="line">
            <a:avLst/>
          </a:prstGeom>
          <a:ln w="25400" cap="flat" cmpd="sng">
            <a:solidFill>
              <a:schemeClr val="tx1"/>
            </a:solidFill>
            <a:prstDash val="solid"/>
            <a:headEnd type="none" w="med" len="med"/>
            <a:tailEnd type="triangle" w="med" len="med"/>
          </a:ln>
        </p:spPr>
      </p:sp>
      <p:sp>
        <p:nvSpPr>
          <p:cNvPr id="21535" name="直接连接符 21534"/>
          <p:cNvSpPr/>
          <p:nvPr/>
        </p:nvSpPr>
        <p:spPr>
          <a:xfrm>
            <a:off x="6975475" y="6159500"/>
            <a:ext cx="0" cy="355600"/>
          </a:xfrm>
          <a:prstGeom prst="line">
            <a:avLst/>
          </a:prstGeom>
          <a:ln w="25400" cap="flat" cmpd="sng">
            <a:solidFill>
              <a:schemeClr val="tx1"/>
            </a:solidFill>
            <a:prstDash val="solid"/>
            <a:headEnd type="none" w="med" len="med"/>
            <a:tailEnd type="triangle" w="med" len="med"/>
          </a:ln>
        </p:spPr>
      </p:sp>
      <p:sp>
        <p:nvSpPr>
          <p:cNvPr id="21536" name="矩形 21535"/>
          <p:cNvSpPr/>
          <p:nvPr/>
        </p:nvSpPr>
        <p:spPr>
          <a:xfrm>
            <a:off x="5159375" y="4559300"/>
            <a:ext cx="2108200" cy="27940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1537" name="任意多边形 21536"/>
          <p:cNvSpPr/>
          <p:nvPr/>
        </p:nvSpPr>
        <p:spPr>
          <a:xfrm>
            <a:off x="5146675" y="46228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38" name="矩形 21537"/>
          <p:cNvSpPr/>
          <p:nvPr/>
        </p:nvSpPr>
        <p:spPr>
          <a:xfrm>
            <a:off x="5354638" y="4518025"/>
            <a:ext cx="18192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storage element</a:t>
            </a:r>
          </a:p>
        </p:txBody>
      </p:sp>
      <p:sp>
        <p:nvSpPr>
          <p:cNvPr id="21539" name="直接连接符 21538"/>
          <p:cNvSpPr/>
          <p:nvPr/>
        </p:nvSpPr>
        <p:spPr>
          <a:xfrm>
            <a:off x="5527675" y="4178300"/>
            <a:ext cx="0" cy="355600"/>
          </a:xfrm>
          <a:prstGeom prst="line">
            <a:avLst/>
          </a:prstGeom>
          <a:ln w="25400" cap="flat" cmpd="sng">
            <a:solidFill>
              <a:schemeClr val="tx1"/>
            </a:solidFill>
            <a:prstDash val="solid"/>
            <a:headEnd type="none" w="med" len="med"/>
            <a:tailEnd type="triangle" w="med" len="med"/>
          </a:ln>
        </p:spPr>
      </p:sp>
      <p:sp>
        <p:nvSpPr>
          <p:cNvPr id="21540" name="直接连接符 21539"/>
          <p:cNvSpPr/>
          <p:nvPr/>
        </p:nvSpPr>
        <p:spPr>
          <a:xfrm>
            <a:off x="5756275" y="4178300"/>
            <a:ext cx="0" cy="355600"/>
          </a:xfrm>
          <a:prstGeom prst="line">
            <a:avLst/>
          </a:prstGeom>
          <a:ln w="25400" cap="flat" cmpd="sng">
            <a:solidFill>
              <a:schemeClr val="tx1"/>
            </a:solidFill>
            <a:prstDash val="solid"/>
            <a:headEnd type="none" w="med" len="med"/>
            <a:tailEnd type="triangle" w="med" len="med"/>
          </a:ln>
        </p:spPr>
      </p:sp>
      <p:sp>
        <p:nvSpPr>
          <p:cNvPr id="21541" name="直接连接符 21540"/>
          <p:cNvSpPr/>
          <p:nvPr/>
        </p:nvSpPr>
        <p:spPr>
          <a:xfrm>
            <a:off x="6899275" y="4178300"/>
            <a:ext cx="0" cy="355600"/>
          </a:xfrm>
          <a:prstGeom prst="line">
            <a:avLst/>
          </a:prstGeom>
          <a:ln w="25400" cap="flat" cmpd="sng">
            <a:solidFill>
              <a:schemeClr val="tx1"/>
            </a:solidFill>
            <a:prstDash val="solid"/>
            <a:headEnd type="none" w="med" len="med"/>
            <a:tailEnd type="triangle" w="med" len="med"/>
          </a:ln>
        </p:spPr>
      </p:sp>
      <p:sp>
        <p:nvSpPr>
          <p:cNvPr id="21542" name="圆角矩形 21541"/>
          <p:cNvSpPr/>
          <p:nvPr/>
        </p:nvSpPr>
        <p:spPr>
          <a:xfrm>
            <a:off x="5159375" y="5245100"/>
            <a:ext cx="2108200" cy="8890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43" name="矩形 21542"/>
          <p:cNvSpPr/>
          <p:nvPr/>
        </p:nvSpPr>
        <p:spPr>
          <a:xfrm>
            <a:off x="5354638" y="5203825"/>
            <a:ext cx="1641475" cy="912813"/>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Acyclic </a:t>
            </a:r>
          </a:p>
          <a:p>
            <a:pPr lvl="0"/>
            <a:r>
              <a:rPr lang="en-US" altLang="zh-CN" sz="1800">
                <a:latin typeface="Arial" panose="020B0604020202020204" pitchFamily="34" charset="0"/>
                <a:ea typeface="Times New Roman" panose="02020603050405020304" pitchFamily="18" charset="0"/>
              </a:rPr>
              <a:t>Combinational</a:t>
            </a:r>
          </a:p>
          <a:p>
            <a:pPr lvl="0"/>
            <a:r>
              <a:rPr lang="en-US" altLang="zh-CN" sz="1800">
                <a:latin typeface="Arial" panose="020B0604020202020204" pitchFamily="34" charset="0"/>
                <a:ea typeface="Times New Roman" panose="02020603050405020304" pitchFamily="18" charset="0"/>
              </a:rPr>
              <a:t>Logic (B)</a:t>
            </a:r>
          </a:p>
        </p:txBody>
      </p:sp>
      <p:sp>
        <p:nvSpPr>
          <p:cNvPr id="21544" name="直接连接符 21543"/>
          <p:cNvSpPr/>
          <p:nvPr/>
        </p:nvSpPr>
        <p:spPr>
          <a:xfrm>
            <a:off x="5527675" y="4864100"/>
            <a:ext cx="0" cy="355600"/>
          </a:xfrm>
          <a:prstGeom prst="line">
            <a:avLst/>
          </a:prstGeom>
          <a:ln w="25400" cap="flat" cmpd="sng">
            <a:solidFill>
              <a:schemeClr val="tx1"/>
            </a:solidFill>
            <a:prstDash val="solid"/>
            <a:headEnd type="none" w="med" len="med"/>
            <a:tailEnd type="triangle" w="med" len="med"/>
          </a:ln>
        </p:spPr>
      </p:sp>
      <p:sp>
        <p:nvSpPr>
          <p:cNvPr id="21545" name="直接连接符 21544"/>
          <p:cNvSpPr/>
          <p:nvPr/>
        </p:nvSpPr>
        <p:spPr>
          <a:xfrm>
            <a:off x="5756275" y="4864100"/>
            <a:ext cx="0" cy="355600"/>
          </a:xfrm>
          <a:prstGeom prst="line">
            <a:avLst/>
          </a:prstGeom>
          <a:ln w="25400" cap="flat" cmpd="sng">
            <a:solidFill>
              <a:schemeClr val="tx1"/>
            </a:solidFill>
            <a:prstDash val="solid"/>
            <a:headEnd type="none" w="med" len="med"/>
            <a:tailEnd type="triangle" w="med" len="med"/>
          </a:ln>
        </p:spPr>
      </p:sp>
      <p:sp>
        <p:nvSpPr>
          <p:cNvPr id="21546" name="直接连接符 21545"/>
          <p:cNvSpPr/>
          <p:nvPr/>
        </p:nvSpPr>
        <p:spPr>
          <a:xfrm>
            <a:off x="6899275" y="4864100"/>
            <a:ext cx="0" cy="355600"/>
          </a:xfrm>
          <a:prstGeom prst="line">
            <a:avLst/>
          </a:prstGeom>
          <a:ln w="25400" cap="flat" cmpd="sng">
            <a:solidFill>
              <a:schemeClr val="tx1"/>
            </a:solidFill>
            <a:prstDash val="solid"/>
            <a:headEnd type="none" w="med" len="med"/>
            <a:tailEnd type="triangle" w="med" len="med"/>
          </a:ln>
        </p:spPr>
      </p:sp>
      <p:sp>
        <p:nvSpPr>
          <p:cNvPr id="21547" name="任意多边形 21546"/>
          <p:cNvSpPr/>
          <p:nvPr/>
        </p:nvSpPr>
        <p:spPr>
          <a:xfrm>
            <a:off x="955675" y="3860800"/>
            <a:ext cx="2882900" cy="7493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21548" name="矩形 21547"/>
          <p:cNvSpPr/>
          <p:nvPr/>
        </p:nvSpPr>
        <p:spPr>
          <a:xfrm>
            <a:off x="3754438" y="4311650"/>
            <a:ext cx="631825" cy="638175"/>
          </a:xfrm>
          <a:prstGeom prst="rect">
            <a:avLst/>
          </a:prstGeom>
          <a:noFill/>
          <a:ln w="12700">
            <a:noFill/>
          </a:ln>
        </p:spPr>
        <p:txBody>
          <a:bodyPr wrap="none" lIns="90488" tIns="44450" rIns="90488" bIns="44450">
            <a:spAutoFit/>
          </a:bodyPr>
          <a:lstStyle/>
          <a:p>
            <a:pPr lvl="0"/>
            <a:r>
              <a:rPr lang="en-US" altLang="zh-CN" sz="3600">
                <a:solidFill>
                  <a:schemeClr val="accent1"/>
                </a:solidFill>
                <a:latin typeface="Arial" panose="020B0604020202020204" pitchFamily="34" charset="0"/>
                <a:ea typeface="Times New Roman" panose="02020603050405020304" pitchFamily="18" charset="0"/>
                <a:sym typeface="Symbol" panose="05050102010706020507" pitchFamily="18" charset="2"/>
              </a:rPr>
              <a:t></a:t>
            </a:r>
            <a:endParaRPr lang="en-US" altLang="zh-CN" sz="3600">
              <a:solidFill>
                <a:schemeClr val="accent1"/>
              </a:solidFill>
              <a:latin typeface="Arial" panose="020B0604020202020204" pitchFamily="34"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FF0000"/>
                </a:solidFill>
              </a:rPr>
              <a:t>Construct a Multi-Cycle Datapath</a:t>
            </a: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199" y="112395"/>
            <a:ext cx="8458201" cy="649605"/>
          </a:xfrm>
        </p:spPr>
        <p:txBody>
          <a:bodyPr/>
          <a:lstStyle/>
          <a:p>
            <a:r>
              <a:rPr lang="en-US" altLang="zh-CN" sz="2400">
                <a:sym typeface="+mn-ea"/>
              </a:rPr>
              <a:t>Basic Limits on Cycle Time</a:t>
            </a:r>
            <a:endParaRPr lang="zh-CN" altLang="en-US" sz="2400" dirty="0"/>
          </a:p>
        </p:txBody>
      </p:sp>
      <p:sp>
        <p:nvSpPr>
          <p:cNvPr id="7" name="内容占位符 6"/>
          <p:cNvSpPr>
            <a:spLocks noGrp="1"/>
          </p:cNvSpPr>
          <p:nvPr>
            <p:ph sz="quarter" idx="13"/>
          </p:nvPr>
        </p:nvSpPr>
        <p:spPr>
          <a:xfrm>
            <a:off x="166370" y="116840"/>
            <a:ext cx="900430" cy="568325"/>
          </a:xfrm>
        </p:spPr>
        <p:txBody>
          <a:bodyPr/>
          <a:lstStyle/>
          <a:p>
            <a:r>
              <a:rPr lang="en-US" dirty="0"/>
              <a:t> 3.1</a:t>
            </a:r>
          </a:p>
        </p:txBody>
      </p:sp>
      <p:sp>
        <p:nvSpPr>
          <p:cNvPr id="22531" name="文本占位符 22530"/>
          <p:cNvSpPr>
            <a:spLocks noGrp="1"/>
          </p:cNvSpPr>
          <p:nvPr>
            <p:ph type="body" idx="1"/>
          </p:nvPr>
        </p:nvSpPr>
        <p:spPr>
          <a:xfrm>
            <a:off x="533400" y="838200"/>
            <a:ext cx="8153400" cy="348805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Next address logic</a:t>
            </a:r>
          </a:p>
          <a:p>
            <a:pPr lvl="1">
              <a:buClr>
                <a:srgbClr val="290CFC"/>
              </a:buClr>
              <a:buFont typeface="Wingdings" panose="05000000000000000000" charset="0"/>
              <a:buChar char="Ø"/>
            </a:pPr>
            <a:r>
              <a:rPr lang="en-US" altLang="zh-CN" sz="2400"/>
              <a:t>PC &lt;= branch ? PC + offset : PC + 4</a:t>
            </a:r>
          </a:p>
          <a:p>
            <a:pPr>
              <a:buClr>
                <a:srgbClr val="290CFC"/>
              </a:buClr>
              <a:buFont typeface="Wingdings" panose="05000000000000000000" charset="0"/>
              <a:buChar char="Ø"/>
            </a:pPr>
            <a:r>
              <a:rPr lang="en-US" altLang="zh-CN" sz="2400" err="1"/>
              <a:t>Instruction Fetch</a:t>
            </a:r>
          </a:p>
          <a:p>
            <a:pPr lvl="1">
              <a:buClr>
                <a:srgbClr val="290CFC"/>
              </a:buClr>
              <a:buFont typeface="Wingdings" panose="05000000000000000000" charset="0"/>
              <a:buChar char="Ø"/>
            </a:pPr>
            <a:r>
              <a:rPr lang="en-US" altLang="zh-CN" sz="2400" err="1"/>
              <a:t>InstructionReg &lt;= Mem</a:t>
            </a:r>
            <a:r>
              <a:rPr lang="en-US" altLang="zh-CN" sz="2400"/>
              <a:t>[PC]</a:t>
            </a:r>
          </a:p>
          <a:p>
            <a:pPr>
              <a:buClr>
                <a:srgbClr val="290CFC"/>
              </a:buClr>
              <a:buFont typeface="Wingdings" panose="05000000000000000000" charset="0"/>
              <a:buChar char="Ø"/>
            </a:pPr>
            <a:r>
              <a:rPr lang="en-US" altLang="zh-CN" sz="2400"/>
              <a:t>Register Access</a:t>
            </a:r>
          </a:p>
          <a:p>
            <a:pPr lvl="1">
              <a:buClr>
                <a:srgbClr val="290CFC"/>
              </a:buClr>
              <a:buFont typeface="Wingdings" panose="05000000000000000000" charset="0"/>
              <a:buChar char="Ø"/>
            </a:pPr>
            <a:r>
              <a:rPr lang="en-US" altLang="zh-CN" sz="2400" err="1"/>
              <a:t>A &lt;= R[rs</a:t>
            </a:r>
            <a:r>
              <a:rPr lang="en-US" altLang="zh-CN" sz="2400"/>
              <a:t>]</a:t>
            </a:r>
          </a:p>
          <a:p>
            <a:pPr>
              <a:buClr>
                <a:srgbClr val="290CFC"/>
              </a:buClr>
              <a:buFont typeface="Wingdings" panose="05000000000000000000" charset="0"/>
              <a:buChar char="Ø"/>
            </a:pPr>
            <a:r>
              <a:rPr lang="en-US" altLang="zh-CN" sz="2400"/>
              <a:t>ALU operation</a:t>
            </a:r>
          </a:p>
          <a:p>
            <a:pPr lvl="1">
              <a:buClr>
                <a:srgbClr val="290CFC"/>
              </a:buClr>
              <a:buFont typeface="Wingdings" panose="05000000000000000000" charset="0"/>
              <a:buChar char="Ø"/>
            </a:pPr>
            <a:r>
              <a:rPr lang="en-US" altLang="zh-CN" sz="2400"/>
              <a:t>R &lt;= A + B</a:t>
            </a:r>
          </a:p>
        </p:txBody>
      </p:sp>
      <p:sp>
        <p:nvSpPr>
          <p:cNvPr id="22532" name="矩形 22531"/>
          <p:cNvSpPr/>
          <p:nvPr/>
        </p:nvSpPr>
        <p:spPr>
          <a:xfrm>
            <a:off x="1536700" y="51181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33" name="矩形 22532"/>
          <p:cNvSpPr/>
          <p:nvPr/>
        </p:nvSpPr>
        <p:spPr>
          <a:xfrm rot="16200000">
            <a:off x="1431925" y="54625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2534" name="任意多边形 22533"/>
          <p:cNvSpPr/>
          <p:nvPr/>
        </p:nvSpPr>
        <p:spPr>
          <a:xfrm>
            <a:off x="1600200" y="6172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35" name="圆角矩形 22534"/>
          <p:cNvSpPr/>
          <p:nvPr/>
        </p:nvSpPr>
        <p:spPr>
          <a:xfrm>
            <a:off x="1003300" y="51181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36" name="矩形 22535"/>
          <p:cNvSpPr/>
          <p:nvPr/>
        </p:nvSpPr>
        <p:spPr>
          <a:xfrm rot="16200000">
            <a:off x="746125" y="55387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2537" name="圆角矩形 22536"/>
          <p:cNvSpPr/>
          <p:nvPr/>
        </p:nvSpPr>
        <p:spPr>
          <a:xfrm>
            <a:off x="3289300" y="5118100"/>
            <a:ext cx="1041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38" name="矩形 22537"/>
          <p:cNvSpPr/>
          <p:nvPr/>
        </p:nvSpPr>
        <p:spPr>
          <a:xfrm rot="16200000" flipH="1">
            <a:off x="3338513" y="5310188"/>
            <a:ext cx="10699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Operand</a:t>
            </a:r>
          </a:p>
          <a:p>
            <a:pPr lvl="0" algn="ctr"/>
            <a:r>
              <a:rPr lang="en-US" altLang="zh-CN" sz="1800">
                <a:latin typeface="Arial" panose="020B0604020202020204" pitchFamily="34" charset="0"/>
                <a:ea typeface="Times New Roman" panose="02020603050405020304" pitchFamily="18" charset="0"/>
              </a:rPr>
              <a:t>Fetch</a:t>
            </a:r>
          </a:p>
        </p:txBody>
      </p:sp>
      <p:sp>
        <p:nvSpPr>
          <p:cNvPr id="22539" name="直接连接符 22538"/>
          <p:cNvSpPr/>
          <p:nvPr/>
        </p:nvSpPr>
        <p:spPr>
          <a:xfrm>
            <a:off x="1219200" y="4584700"/>
            <a:ext cx="0" cy="508000"/>
          </a:xfrm>
          <a:prstGeom prst="line">
            <a:avLst/>
          </a:prstGeom>
          <a:ln w="25400" cap="flat" cmpd="sng">
            <a:solidFill>
              <a:schemeClr val="tx1"/>
            </a:solidFill>
            <a:prstDash val="solid"/>
            <a:headEnd type="none" w="med" len="med"/>
            <a:tailEnd type="triangle" w="med" len="med"/>
          </a:ln>
        </p:spPr>
      </p:sp>
      <p:sp>
        <p:nvSpPr>
          <p:cNvPr id="22540" name="直接连接符 22539"/>
          <p:cNvSpPr/>
          <p:nvPr/>
        </p:nvSpPr>
        <p:spPr>
          <a:xfrm>
            <a:off x="4953000" y="4584700"/>
            <a:ext cx="0" cy="461963"/>
          </a:xfrm>
          <a:prstGeom prst="line">
            <a:avLst/>
          </a:prstGeom>
          <a:ln w="25400" cap="flat" cmpd="sng">
            <a:solidFill>
              <a:schemeClr val="tx1"/>
            </a:solidFill>
            <a:prstDash val="solid"/>
            <a:headEnd type="none" w="med" len="med"/>
            <a:tailEnd type="triangle" w="med" len="med"/>
          </a:ln>
        </p:spPr>
      </p:sp>
      <p:sp>
        <p:nvSpPr>
          <p:cNvPr id="22541" name="直接连接符 22540"/>
          <p:cNvSpPr/>
          <p:nvPr/>
        </p:nvSpPr>
        <p:spPr>
          <a:xfrm>
            <a:off x="4308475" y="5334000"/>
            <a:ext cx="403225" cy="0"/>
          </a:xfrm>
          <a:prstGeom prst="line">
            <a:avLst/>
          </a:prstGeom>
          <a:ln w="25400" cap="flat" cmpd="sng">
            <a:solidFill>
              <a:schemeClr val="tx1"/>
            </a:solidFill>
            <a:prstDash val="solid"/>
            <a:headEnd type="none" w="med" len="med"/>
            <a:tailEnd type="triangle" w="med" len="med"/>
          </a:ln>
        </p:spPr>
      </p:sp>
      <p:sp>
        <p:nvSpPr>
          <p:cNvPr id="22542" name="直接连接符 22541"/>
          <p:cNvSpPr/>
          <p:nvPr/>
        </p:nvSpPr>
        <p:spPr>
          <a:xfrm>
            <a:off x="4308475" y="5715000"/>
            <a:ext cx="403225" cy="0"/>
          </a:xfrm>
          <a:prstGeom prst="line">
            <a:avLst/>
          </a:prstGeom>
          <a:ln w="25400" cap="flat" cmpd="sng">
            <a:solidFill>
              <a:schemeClr val="tx1"/>
            </a:solidFill>
            <a:prstDash val="solid"/>
            <a:headEnd type="none" w="med" len="med"/>
            <a:tailEnd type="triangle" w="med" len="med"/>
          </a:ln>
        </p:spPr>
      </p:sp>
      <p:sp>
        <p:nvSpPr>
          <p:cNvPr id="22543" name="直接连接符 22542"/>
          <p:cNvSpPr/>
          <p:nvPr/>
        </p:nvSpPr>
        <p:spPr>
          <a:xfrm>
            <a:off x="4356100" y="6019800"/>
            <a:ext cx="1498600" cy="0"/>
          </a:xfrm>
          <a:prstGeom prst="line">
            <a:avLst/>
          </a:prstGeom>
          <a:ln w="25400" cap="flat" cmpd="sng">
            <a:solidFill>
              <a:schemeClr val="tx1"/>
            </a:solidFill>
            <a:prstDash val="solid"/>
            <a:headEnd type="none" w="med" len="med"/>
            <a:tailEnd type="triangle" w="med" len="med"/>
          </a:ln>
        </p:spPr>
      </p:sp>
      <p:sp>
        <p:nvSpPr>
          <p:cNvPr id="22544" name="矩形 22543"/>
          <p:cNvSpPr/>
          <p:nvPr/>
        </p:nvSpPr>
        <p:spPr>
          <a:xfrm>
            <a:off x="4856163" y="53054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Exec</a:t>
            </a:r>
          </a:p>
        </p:txBody>
      </p:sp>
      <p:sp>
        <p:nvSpPr>
          <p:cNvPr id="22545" name="直接连接符 22544"/>
          <p:cNvSpPr/>
          <p:nvPr/>
        </p:nvSpPr>
        <p:spPr>
          <a:xfrm>
            <a:off x="5410200" y="4584700"/>
            <a:ext cx="0" cy="461963"/>
          </a:xfrm>
          <a:prstGeom prst="line">
            <a:avLst/>
          </a:prstGeom>
          <a:ln w="25400" cap="flat" cmpd="sng">
            <a:solidFill>
              <a:schemeClr val="tx1"/>
            </a:solidFill>
            <a:prstDash val="solid"/>
            <a:headEnd type="none" w="med" len="med"/>
            <a:tailEnd type="triangle" w="med" len="med"/>
          </a:ln>
        </p:spPr>
      </p:sp>
      <p:sp>
        <p:nvSpPr>
          <p:cNvPr id="22546" name="直接连接符 22545"/>
          <p:cNvSpPr/>
          <p:nvPr/>
        </p:nvSpPr>
        <p:spPr>
          <a:xfrm>
            <a:off x="5575300" y="5475288"/>
            <a:ext cx="346075" cy="0"/>
          </a:xfrm>
          <a:prstGeom prst="line">
            <a:avLst/>
          </a:prstGeom>
          <a:ln w="25400" cap="flat" cmpd="sng">
            <a:solidFill>
              <a:schemeClr val="tx1"/>
            </a:solidFill>
            <a:prstDash val="solid"/>
            <a:headEnd type="none" w="med" len="med"/>
            <a:tailEnd type="triangle" w="med" len="med"/>
          </a:ln>
        </p:spPr>
      </p:sp>
      <p:sp>
        <p:nvSpPr>
          <p:cNvPr id="22547" name="圆角矩形 22546"/>
          <p:cNvSpPr/>
          <p:nvPr/>
        </p:nvSpPr>
        <p:spPr>
          <a:xfrm>
            <a:off x="4737100" y="5118100"/>
            <a:ext cx="8128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48" name="圆角矩形 22547"/>
          <p:cNvSpPr/>
          <p:nvPr/>
        </p:nvSpPr>
        <p:spPr>
          <a:xfrm>
            <a:off x="5880100" y="51181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49" name="矩形 22548"/>
          <p:cNvSpPr/>
          <p:nvPr/>
        </p:nvSpPr>
        <p:spPr>
          <a:xfrm>
            <a:off x="7023100" y="5118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50" name="矩形 22549"/>
          <p:cNvSpPr/>
          <p:nvPr/>
        </p:nvSpPr>
        <p:spPr>
          <a:xfrm rot="16200000">
            <a:off x="6994525" y="50815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2551" name="任意多边形 22550"/>
          <p:cNvSpPr/>
          <p:nvPr/>
        </p:nvSpPr>
        <p:spPr>
          <a:xfrm>
            <a:off x="7086600" y="5791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52" name="矩形 22551"/>
          <p:cNvSpPr/>
          <p:nvPr/>
        </p:nvSpPr>
        <p:spPr>
          <a:xfrm rot="16200000">
            <a:off x="5851525" y="53863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2553" name="矩形 22552"/>
          <p:cNvSpPr/>
          <p:nvPr/>
        </p:nvSpPr>
        <p:spPr>
          <a:xfrm>
            <a:off x="7023100" y="60325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54" name="矩形 22553"/>
          <p:cNvSpPr/>
          <p:nvPr/>
        </p:nvSpPr>
        <p:spPr>
          <a:xfrm rot="16200000">
            <a:off x="6994525" y="59959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2555" name="任意多边形 22554"/>
          <p:cNvSpPr/>
          <p:nvPr/>
        </p:nvSpPr>
        <p:spPr>
          <a:xfrm>
            <a:off x="7086600" y="6705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56" name="直接连接符 22555"/>
          <p:cNvSpPr/>
          <p:nvPr/>
        </p:nvSpPr>
        <p:spPr>
          <a:xfrm>
            <a:off x="6718300" y="5410200"/>
            <a:ext cx="279400" cy="0"/>
          </a:xfrm>
          <a:prstGeom prst="line">
            <a:avLst/>
          </a:prstGeom>
          <a:ln w="25400" cap="flat" cmpd="sng">
            <a:solidFill>
              <a:schemeClr val="tx1"/>
            </a:solidFill>
            <a:prstDash val="solid"/>
            <a:headEnd type="none" w="med" len="med"/>
            <a:tailEnd type="triangle" w="med" len="med"/>
          </a:ln>
        </p:spPr>
      </p:sp>
      <p:sp>
        <p:nvSpPr>
          <p:cNvPr id="22557" name="直接连接符 22556"/>
          <p:cNvSpPr/>
          <p:nvPr/>
        </p:nvSpPr>
        <p:spPr>
          <a:xfrm>
            <a:off x="6718300" y="6172200"/>
            <a:ext cx="279400" cy="0"/>
          </a:xfrm>
          <a:prstGeom prst="line">
            <a:avLst/>
          </a:prstGeom>
          <a:ln w="25400" cap="flat" cmpd="sng">
            <a:solidFill>
              <a:schemeClr val="tx1"/>
            </a:solidFill>
            <a:prstDash val="solid"/>
            <a:headEnd type="none" w="med" len="med"/>
            <a:tailEnd type="triangle" w="med" len="med"/>
          </a:ln>
        </p:spPr>
      </p:sp>
      <p:sp>
        <p:nvSpPr>
          <p:cNvPr id="22558" name="直接连接符 22557"/>
          <p:cNvSpPr/>
          <p:nvPr/>
        </p:nvSpPr>
        <p:spPr>
          <a:xfrm>
            <a:off x="6096000" y="4584700"/>
            <a:ext cx="0" cy="508000"/>
          </a:xfrm>
          <a:prstGeom prst="line">
            <a:avLst/>
          </a:prstGeom>
          <a:ln w="25400" cap="flat" cmpd="sng">
            <a:solidFill>
              <a:schemeClr val="tx1"/>
            </a:solidFill>
            <a:prstDash val="solid"/>
            <a:headEnd type="none" w="med" len="med"/>
            <a:tailEnd type="triangle" w="med" len="med"/>
          </a:ln>
        </p:spPr>
      </p:sp>
      <p:sp>
        <p:nvSpPr>
          <p:cNvPr id="22559" name="直接连接符 22558"/>
          <p:cNvSpPr/>
          <p:nvPr/>
        </p:nvSpPr>
        <p:spPr>
          <a:xfrm>
            <a:off x="6324600" y="4584700"/>
            <a:ext cx="0" cy="508000"/>
          </a:xfrm>
          <a:prstGeom prst="line">
            <a:avLst/>
          </a:prstGeom>
          <a:ln w="25400" cap="flat" cmpd="sng">
            <a:solidFill>
              <a:schemeClr val="tx1"/>
            </a:solidFill>
            <a:prstDash val="solid"/>
            <a:headEnd type="none" w="med" len="med"/>
            <a:tailEnd type="triangle" w="med" len="med"/>
          </a:ln>
        </p:spPr>
      </p:sp>
      <p:sp>
        <p:nvSpPr>
          <p:cNvPr id="22560" name="直接连接符 22559"/>
          <p:cNvSpPr/>
          <p:nvPr/>
        </p:nvSpPr>
        <p:spPr>
          <a:xfrm>
            <a:off x="7239000" y="4584700"/>
            <a:ext cx="0" cy="508000"/>
          </a:xfrm>
          <a:prstGeom prst="line">
            <a:avLst/>
          </a:prstGeom>
          <a:ln w="25400" cap="flat" cmpd="sng">
            <a:solidFill>
              <a:schemeClr val="tx1"/>
            </a:solidFill>
            <a:prstDash val="solid"/>
            <a:headEnd type="none" w="med" len="med"/>
            <a:tailEnd type="triangle" w="med" len="med"/>
          </a:ln>
        </p:spPr>
      </p:sp>
      <p:sp>
        <p:nvSpPr>
          <p:cNvPr id="22561" name="直接连接符 22560"/>
          <p:cNvSpPr/>
          <p:nvPr/>
        </p:nvSpPr>
        <p:spPr>
          <a:xfrm>
            <a:off x="7391400" y="4584700"/>
            <a:ext cx="0" cy="508000"/>
          </a:xfrm>
          <a:prstGeom prst="line">
            <a:avLst/>
          </a:prstGeom>
          <a:ln w="25400" cap="flat" cmpd="sng">
            <a:solidFill>
              <a:schemeClr val="tx1"/>
            </a:solidFill>
            <a:prstDash val="solid"/>
            <a:headEnd type="none" w="med" len="med"/>
            <a:tailEnd type="triangle" w="med" len="med"/>
          </a:ln>
        </p:spPr>
      </p:sp>
      <p:sp>
        <p:nvSpPr>
          <p:cNvPr id="22562" name="直接连接符 22561"/>
          <p:cNvSpPr/>
          <p:nvPr/>
        </p:nvSpPr>
        <p:spPr>
          <a:xfrm>
            <a:off x="7848600" y="4584700"/>
            <a:ext cx="0" cy="1422400"/>
          </a:xfrm>
          <a:prstGeom prst="line">
            <a:avLst/>
          </a:prstGeom>
          <a:ln w="25400" cap="flat" cmpd="sng">
            <a:solidFill>
              <a:schemeClr val="tx1"/>
            </a:solidFill>
            <a:prstDash val="solid"/>
            <a:headEnd type="none" w="med" len="med"/>
            <a:tailEnd type="triangle" w="med" len="med"/>
          </a:ln>
        </p:spPr>
      </p:sp>
      <p:sp>
        <p:nvSpPr>
          <p:cNvPr id="22563" name="圆角矩形 22562"/>
          <p:cNvSpPr/>
          <p:nvPr/>
        </p:nvSpPr>
        <p:spPr>
          <a:xfrm>
            <a:off x="2222500" y="5118100"/>
            <a:ext cx="660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64" name="矩形 22563"/>
          <p:cNvSpPr/>
          <p:nvPr/>
        </p:nvSpPr>
        <p:spPr>
          <a:xfrm rot="16200000">
            <a:off x="1965325" y="5386388"/>
            <a:ext cx="12350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p>
          <a:p>
            <a:pPr lvl="0" algn="ctr"/>
            <a:r>
              <a:rPr lang="en-US" altLang="zh-CN" sz="1800">
                <a:latin typeface="Arial" panose="020B0604020202020204" pitchFamily="34" charset="0"/>
                <a:ea typeface="Times New Roman" panose="02020603050405020304" pitchFamily="18" charset="0"/>
              </a:rPr>
              <a:t>Fetch</a:t>
            </a:r>
          </a:p>
        </p:txBody>
      </p:sp>
      <p:sp>
        <p:nvSpPr>
          <p:cNvPr id="22565" name="矩形 22564"/>
          <p:cNvSpPr/>
          <p:nvPr/>
        </p:nvSpPr>
        <p:spPr>
          <a:xfrm rot="16200000">
            <a:off x="7451725" y="56149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p>
        </p:txBody>
      </p:sp>
      <p:sp>
        <p:nvSpPr>
          <p:cNvPr id="22566" name="矩形 22565"/>
          <p:cNvSpPr/>
          <p:nvPr/>
        </p:nvSpPr>
        <p:spPr>
          <a:xfrm rot="16200000">
            <a:off x="5014913" y="4429125"/>
            <a:ext cx="10382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p>
        </p:txBody>
      </p:sp>
      <p:sp>
        <p:nvSpPr>
          <p:cNvPr id="22567" name="矩形 22566"/>
          <p:cNvSpPr/>
          <p:nvPr/>
        </p:nvSpPr>
        <p:spPr>
          <a:xfrm rot="16200000">
            <a:off x="6791325" y="43529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p>
        </p:txBody>
      </p:sp>
      <p:sp>
        <p:nvSpPr>
          <p:cNvPr id="22568" name="矩形 22567"/>
          <p:cNvSpPr/>
          <p:nvPr/>
        </p:nvSpPr>
        <p:spPr>
          <a:xfrm rot="16200000">
            <a:off x="4722813" y="4443413"/>
            <a:ext cx="939800"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p>
        </p:txBody>
      </p:sp>
      <p:sp>
        <p:nvSpPr>
          <p:cNvPr id="22569" name="矩形 22568"/>
          <p:cNvSpPr/>
          <p:nvPr/>
        </p:nvSpPr>
        <p:spPr>
          <a:xfrm rot="16200000">
            <a:off x="4414838" y="4506913"/>
            <a:ext cx="839787"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p>
        </p:txBody>
      </p:sp>
      <p:sp>
        <p:nvSpPr>
          <p:cNvPr id="22570" name="矩形 22569"/>
          <p:cNvSpPr/>
          <p:nvPr/>
        </p:nvSpPr>
        <p:spPr>
          <a:xfrm rot="16200000">
            <a:off x="7337425" y="4325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2571" name="矩形 22570"/>
          <p:cNvSpPr/>
          <p:nvPr/>
        </p:nvSpPr>
        <p:spPr>
          <a:xfrm rot="16200000">
            <a:off x="914400" y="44021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p>
        </p:txBody>
      </p:sp>
      <p:sp>
        <p:nvSpPr>
          <p:cNvPr id="22572" name="矩形 22571"/>
          <p:cNvSpPr/>
          <p:nvPr/>
        </p:nvSpPr>
        <p:spPr>
          <a:xfrm rot="16200000">
            <a:off x="7081838" y="43449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p>
        </p:txBody>
      </p:sp>
      <p:sp>
        <p:nvSpPr>
          <p:cNvPr id="22573" name="矩形 22572"/>
          <p:cNvSpPr/>
          <p:nvPr/>
        </p:nvSpPr>
        <p:spPr>
          <a:xfrm rot="16200000">
            <a:off x="5813425" y="4325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2574" name="矩形 22573"/>
          <p:cNvSpPr/>
          <p:nvPr/>
        </p:nvSpPr>
        <p:spPr>
          <a:xfrm rot="16200000">
            <a:off x="5584825" y="43275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p>
        </p:txBody>
      </p:sp>
      <p:sp>
        <p:nvSpPr>
          <p:cNvPr id="22575" name="八边形 22574"/>
          <p:cNvSpPr/>
          <p:nvPr/>
        </p:nvSpPr>
        <p:spPr>
          <a:xfrm>
            <a:off x="3294063" y="3502025"/>
            <a:ext cx="5003800" cy="660400"/>
          </a:xfrm>
          <a:prstGeom prst="octagon">
            <a:avLst>
              <a:gd name="adj" fmla="val 29282"/>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76" name="任意多边形 22575"/>
          <p:cNvSpPr/>
          <p:nvPr/>
        </p:nvSpPr>
        <p:spPr>
          <a:xfrm>
            <a:off x="2895600" y="3802063"/>
            <a:ext cx="382588" cy="1820862"/>
          </a:xfrm>
          <a:custGeom>
            <a:avLst/>
            <a:gdLst/>
            <a:ahLst/>
            <a:cxnLst/>
            <a:rect l="0" t="0" r="0" b="0"/>
            <a:pathLst>
              <a:path w="241" h="1009">
                <a:moveTo>
                  <a:pt x="0" y="1008"/>
                </a:moveTo>
                <a:lnTo>
                  <a:pt x="96" y="1008"/>
                </a:lnTo>
                <a:lnTo>
                  <a:pt x="96"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2577" name="直接连接符 22576"/>
          <p:cNvSpPr/>
          <p:nvPr/>
        </p:nvSpPr>
        <p:spPr>
          <a:xfrm>
            <a:off x="1841500" y="5638800"/>
            <a:ext cx="355600" cy="0"/>
          </a:xfrm>
          <a:prstGeom prst="line">
            <a:avLst/>
          </a:prstGeom>
          <a:ln w="25400" cap="flat" cmpd="sng">
            <a:solidFill>
              <a:schemeClr val="tx1"/>
            </a:solidFill>
            <a:prstDash val="solid"/>
            <a:headEnd type="none" w="med" len="med"/>
            <a:tailEnd type="triangle" w="med" len="med"/>
          </a:ln>
        </p:spPr>
      </p:sp>
      <p:sp>
        <p:nvSpPr>
          <p:cNvPr id="22578" name="任意多边形 22577"/>
          <p:cNvSpPr/>
          <p:nvPr/>
        </p:nvSpPr>
        <p:spPr>
          <a:xfrm>
            <a:off x="762000" y="56388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2579" name="矩形 22578"/>
          <p:cNvSpPr/>
          <p:nvPr/>
        </p:nvSpPr>
        <p:spPr>
          <a:xfrm>
            <a:off x="4856163" y="3705225"/>
            <a:ext cx="9302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a:t>
            </a:r>
          </a:p>
        </p:txBody>
      </p:sp>
      <p:sp>
        <p:nvSpPr>
          <p:cNvPr id="22580" name="直接连接符 22579"/>
          <p:cNvSpPr/>
          <p:nvPr/>
        </p:nvSpPr>
        <p:spPr>
          <a:xfrm>
            <a:off x="2865438" y="5378450"/>
            <a:ext cx="427037" cy="0"/>
          </a:xfrm>
          <a:prstGeom prst="line">
            <a:avLst/>
          </a:prstGeom>
          <a:ln w="38100" cap="flat" cmpd="sng">
            <a:solidFill>
              <a:schemeClr val="tx1"/>
            </a:solidFill>
            <a:prstDash val="solid"/>
            <a:headEnd type="none" w="med" len="med"/>
            <a:tailEnd type="triangle" w="med" len="med"/>
          </a:ln>
        </p:spPr>
      </p:sp>
      <p:sp>
        <p:nvSpPr>
          <p:cNvPr id="22581" name="直接连接符 22580"/>
          <p:cNvSpPr/>
          <p:nvPr/>
        </p:nvSpPr>
        <p:spPr>
          <a:xfrm>
            <a:off x="2865438" y="5895975"/>
            <a:ext cx="427037" cy="0"/>
          </a:xfrm>
          <a:prstGeom prst="line">
            <a:avLst/>
          </a:prstGeom>
          <a:ln w="38100" cap="flat" cmpd="sng">
            <a:solidFill>
              <a:schemeClr val="tx1"/>
            </a:solidFill>
            <a:prstDash val="solid"/>
            <a:headEnd type="none" w="med" len="med"/>
            <a:tailEnd type="triangle" w="med"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Partitioning the CPI=1 Datapath</a:t>
            </a:r>
            <a:endParaRPr lang="zh-CN" altLang="en-US" sz="2400" dirty="0"/>
          </a:p>
        </p:txBody>
      </p:sp>
      <p:sp>
        <p:nvSpPr>
          <p:cNvPr id="7" name="内容占位符 6"/>
          <p:cNvSpPr>
            <a:spLocks noGrp="1"/>
          </p:cNvSpPr>
          <p:nvPr>
            <p:ph sz="quarter" idx="13"/>
          </p:nvPr>
        </p:nvSpPr>
        <p:spPr>
          <a:xfrm>
            <a:off x="164465" y="116840"/>
            <a:ext cx="1054735" cy="568325"/>
          </a:xfrm>
        </p:spPr>
        <p:txBody>
          <a:bodyPr/>
          <a:lstStyle/>
          <a:p>
            <a:r>
              <a:rPr lang="en-US" altLang="zh-CN" dirty="0"/>
              <a:t> 3.2</a:t>
            </a:r>
            <a:endParaRPr lang="zh-CN" altLang="en-US" dirty="0"/>
          </a:p>
        </p:txBody>
      </p:sp>
      <p:sp>
        <p:nvSpPr>
          <p:cNvPr id="23555" name="文本占位符 23554"/>
          <p:cNvSpPr>
            <a:spLocks noGrp="1"/>
          </p:cNvSpPr>
          <p:nvPr>
            <p:ph type="body" idx="1"/>
          </p:nvPr>
        </p:nvSpPr>
        <p:spPr>
          <a:xfrm>
            <a:off x="533400" y="1143000"/>
            <a:ext cx="8153400" cy="480441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Add registers between smallest steps</a:t>
            </a:r>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pPr>
              <a:buClr>
                <a:srgbClr val="290CFC"/>
              </a:buClr>
              <a:buFont typeface="Wingdings" panose="05000000000000000000" charset="0"/>
              <a:buChar char="Ø"/>
            </a:pPr>
            <a:r>
              <a:rPr lang="en-US" altLang="zh-CN" sz="2400"/>
              <a:t>Place enables on all registers</a:t>
            </a:r>
            <a:endParaRPr lang="en-US" altLang="zh-CN"/>
          </a:p>
        </p:txBody>
      </p:sp>
      <p:sp>
        <p:nvSpPr>
          <p:cNvPr id="23556" name="矩形 23555"/>
          <p:cNvSpPr/>
          <p:nvPr/>
        </p:nvSpPr>
        <p:spPr>
          <a:xfrm>
            <a:off x="1460500" y="38227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57" name="矩形 23556"/>
          <p:cNvSpPr/>
          <p:nvPr/>
        </p:nvSpPr>
        <p:spPr>
          <a:xfrm rot="16200000">
            <a:off x="1355725" y="41671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3558" name="任意多边形 23557"/>
          <p:cNvSpPr/>
          <p:nvPr/>
        </p:nvSpPr>
        <p:spPr>
          <a:xfrm>
            <a:off x="1524000" y="4876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59" name="圆角矩形 23558"/>
          <p:cNvSpPr/>
          <p:nvPr/>
        </p:nvSpPr>
        <p:spPr>
          <a:xfrm>
            <a:off x="927100" y="38227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60" name="矩形 23559"/>
          <p:cNvSpPr/>
          <p:nvPr/>
        </p:nvSpPr>
        <p:spPr>
          <a:xfrm rot="16200000">
            <a:off x="669925" y="42433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3561" name="圆角矩形 23560"/>
          <p:cNvSpPr/>
          <p:nvPr/>
        </p:nvSpPr>
        <p:spPr>
          <a:xfrm>
            <a:off x="3213100" y="3822700"/>
            <a:ext cx="9652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62" name="矩形 23561"/>
          <p:cNvSpPr/>
          <p:nvPr/>
        </p:nvSpPr>
        <p:spPr>
          <a:xfrm rot="16200000" flipH="1">
            <a:off x="3262313" y="4014788"/>
            <a:ext cx="10699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Operand</a:t>
            </a:r>
          </a:p>
          <a:p>
            <a:pPr lvl="0" algn="ctr"/>
            <a:r>
              <a:rPr lang="en-US" altLang="zh-CN" sz="1800">
                <a:latin typeface="Arial" panose="020B0604020202020204" pitchFamily="34" charset="0"/>
                <a:ea typeface="Times New Roman" panose="02020603050405020304" pitchFamily="18" charset="0"/>
              </a:rPr>
              <a:t>Fetch</a:t>
            </a:r>
          </a:p>
        </p:txBody>
      </p:sp>
      <p:sp>
        <p:nvSpPr>
          <p:cNvPr id="23563" name="直接连接符 23562"/>
          <p:cNvSpPr/>
          <p:nvPr/>
        </p:nvSpPr>
        <p:spPr>
          <a:xfrm>
            <a:off x="1143000" y="3289300"/>
            <a:ext cx="0" cy="508000"/>
          </a:xfrm>
          <a:prstGeom prst="line">
            <a:avLst/>
          </a:prstGeom>
          <a:ln w="25400" cap="flat" cmpd="sng">
            <a:solidFill>
              <a:schemeClr val="tx1"/>
            </a:solidFill>
            <a:prstDash val="solid"/>
            <a:headEnd type="none" w="med" len="med"/>
            <a:tailEnd type="triangle" w="med" len="med"/>
          </a:ln>
        </p:spPr>
      </p:sp>
      <p:sp>
        <p:nvSpPr>
          <p:cNvPr id="23564" name="直接连接符 23563"/>
          <p:cNvSpPr/>
          <p:nvPr/>
        </p:nvSpPr>
        <p:spPr>
          <a:xfrm>
            <a:off x="4724400" y="3289300"/>
            <a:ext cx="0" cy="508000"/>
          </a:xfrm>
          <a:prstGeom prst="line">
            <a:avLst/>
          </a:prstGeom>
          <a:ln w="25400" cap="flat" cmpd="sng">
            <a:solidFill>
              <a:schemeClr val="tx1"/>
            </a:solidFill>
            <a:prstDash val="solid"/>
            <a:headEnd type="none" w="med" len="med"/>
            <a:tailEnd type="triangle" w="med" len="med"/>
          </a:ln>
        </p:spPr>
      </p:sp>
      <p:sp>
        <p:nvSpPr>
          <p:cNvPr id="23565" name="直接连接符 23564"/>
          <p:cNvSpPr/>
          <p:nvPr/>
        </p:nvSpPr>
        <p:spPr>
          <a:xfrm>
            <a:off x="4876800" y="3289300"/>
            <a:ext cx="0" cy="508000"/>
          </a:xfrm>
          <a:prstGeom prst="line">
            <a:avLst/>
          </a:prstGeom>
          <a:ln w="25400" cap="flat" cmpd="sng">
            <a:solidFill>
              <a:schemeClr val="tx1"/>
            </a:solidFill>
            <a:prstDash val="solid"/>
            <a:headEnd type="none" w="med" len="med"/>
            <a:tailEnd type="triangle" w="med" len="med"/>
          </a:ln>
        </p:spPr>
      </p:sp>
      <p:grpSp>
        <p:nvGrpSpPr>
          <p:cNvPr id="23618" name="组合 23617"/>
          <p:cNvGrpSpPr/>
          <p:nvPr/>
        </p:nvGrpSpPr>
        <p:grpSpPr>
          <a:xfrm>
            <a:off x="4203700" y="4116388"/>
            <a:ext cx="401638" cy="381000"/>
            <a:chOff x="2648" y="2401"/>
            <a:chExt cx="224" cy="240"/>
          </a:xfrm>
        </p:grpSpPr>
        <p:sp>
          <p:nvSpPr>
            <p:cNvPr id="23566" name="直接连接符 23565"/>
            <p:cNvSpPr/>
            <p:nvPr/>
          </p:nvSpPr>
          <p:spPr>
            <a:xfrm>
              <a:off x="2648" y="2401"/>
              <a:ext cx="224" cy="0"/>
            </a:xfrm>
            <a:prstGeom prst="line">
              <a:avLst/>
            </a:prstGeom>
            <a:ln w="25400" cap="flat" cmpd="sng">
              <a:solidFill>
                <a:schemeClr val="tx1"/>
              </a:solidFill>
              <a:prstDash val="solid"/>
              <a:headEnd type="none" w="med" len="med"/>
              <a:tailEnd type="triangle" w="med" len="med"/>
            </a:ln>
          </p:spPr>
        </p:sp>
        <p:sp>
          <p:nvSpPr>
            <p:cNvPr id="23567" name="直接连接符 23566"/>
            <p:cNvSpPr/>
            <p:nvPr/>
          </p:nvSpPr>
          <p:spPr>
            <a:xfrm>
              <a:off x="2648" y="2641"/>
              <a:ext cx="224" cy="0"/>
            </a:xfrm>
            <a:prstGeom prst="line">
              <a:avLst/>
            </a:prstGeom>
            <a:ln w="25400" cap="flat" cmpd="sng">
              <a:solidFill>
                <a:schemeClr val="tx1"/>
              </a:solidFill>
              <a:prstDash val="solid"/>
              <a:headEnd type="none" w="med" len="med"/>
              <a:tailEnd type="triangle" w="med" len="med"/>
            </a:ln>
          </p:spPr>
        </p:sp>
      </p:grpSp>
      <p:sp>
        <p:nvSpPr>
          <p:cNvPr id="23568" name="直接连接符 23567"/>
          <p:cNvSpPr/>
          <p:nvPr/>
        </p:nvSpPr>
        <p:spPr>
          <a:xfrm>
            <a:off x="4203700" y="4724400"/>
            <a:ext cx="1574800" cy="0"/>
          </a:xfrm>
          <a:prstGeom prst="line">
            <a:avLst/>
          </a:prstGeom>
          <a:ln w="25400" cap="flat" cmpd="sng">
            <a:solidFill>
              <a:schemeClr val="tx1"/>
            </a:solidFill>
            <a:prstDash val="solid"/>
            <a:headEnd type="none" w="med" len="med"/>
            <a:tailEnd type="triangle" w="med" len="med"/>
          </a:ln>
        </p:spPr>
      </p:sp>
      <p:sp>
        <p:nvSpPr>
          <p:cNvPr id="23569" name="矩形 23568"/>
          <p:cNvSpPr/>
          <p:nvPr/>
        </p:nvSpPr>
        <p:spPr>
          <a:xfrm>
            <a:off x="4779963" y="40100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Exec</a:t>
            </a:r>
          </a:p>
        </p:txBody>
      </p:sp>
      <p:sp>
        <p:nvSpPr>
          <p:cNvPr id="23570" name="直接连接符 23569"/>
          <p:cNvSpPr/>
          <p:nvPr/>
        </p:nvSpPr>
        <p:spPr>
          <a:xfrm>
            <a:off x="5105400" y="3289300"/>
            <a:ext cx="0" cy="508000"/>
          </a:xfrm>
          <a:prstGeom prst="line">
            <a:avLst/>
          </a:prstGeom>
          <a:ln w="25400" cap="flat" cmpd="sng">
            <a:solidFill>
              <a:schemeClr val="tx1"/>
            </a:solidFill>
            <a:prstDash val="solid"/>
            <a:headEnd type="none" w="med" len="med"/>
            <a:tailEnd type="triangle" w="med" len="med"/>
          </a:ln>
        </p:spPr>
      </p:sp>
      <p:sp>
        <p:nvSpPr>
          <p:cNvPr id="23571" name="直接连接符 23570"/>
          <p:cNvSpPr/>
          <p:nvPr/>
        </p:nvSpPr>
        <p:spPr>
          <a:xfrm>
            <a:off x="5499100" y="4230688"/>
            <a:ext cx="279400" cy="0"/>
          </a:xfrm>
          <a:prstGeom prst="line">
            <a:avLst/>
          </a:prstGeom>
          <a:ln w="25400" cap="flat" cmpd="sng">
            <a:solidFill>
              <a:schemeClr val="tx1"/>
            </a:solidFill>
            <a:prstDash val="solid"/>
            <a:headEnd type="none" w="med" len="med"/>
            <a:tailEnd type="triangle" w="med" len="med"/>
          </a:ln>
        </p:spPr>
      </p:sp>
      <p:sp>
        <p:nvSpPr>
          <p:cNvPr id="23572" name="圆角矩形 23571"/>
          <p:cNvSpPr/>
          <p:nvPr/>
        </p:nvSpPr>
        <p:spPr>
          <a:xfrm>
            <a:off x="4584700" y="3822700"/>
            <a:ext cx="889000" cy="8255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73" name="圆角矩形 23572"/>
          <p:cNvSpPr/>
          <p:nvPr/>
        </p:nvSpPr>
        <p:spPr>
          <a:xfrm>
            <a:off x="5803900" y="38227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74" name="矩形 23573"/>
          <p:cNvSpPr/>
          <p:nvPr/>
        </p:nvSpPr>
        <p:spPr>
          <a:xfrm>
            <a:off x="6946900" y="38227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75" name="矩形 23574"/>
          <p:cNvSpPr/>
          <p:nvPr/>
        </p:nvSpPr>
        <p:spPr>
          <a:xfrm rot="16200000">
            <a:off x="6918325" y="37861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3576" name="任意多边形 23575"/>
          <p:cNvSpPr/>
          <p:nvPr/>
        </p:nvSpPr>
        <p:spPr>
          <a:xfrm>
            <a:off x="7010400" y="4495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77" name="矩形 23576"/>
          <p:cNvSpPr/>
          <p:nvPr/>
        </p:nvSpPr>
        <p:spPr>
          <a:xfrm rot="16200000">
            <a:off x="5775325" y="40909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3578" name="矩形 23577"/>
          <p:cNvSpPr/>
          <p:nvPr/>
        </p:nvSpPr>
        <p:spPr>
          <a:xfrm>
            <a:off x="6946900" y="47371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79" name="矩形 23578"/>
          <p:cNvSpPr/>
          <p:nvPr/>
        </p:nvSpPr>
        <p:spPr>
          <a:xfrm rot="16200000">
            <a:off x="6918325" y="47005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3580" name="任意多边形 23579"/>
          <p:cNvSpPr/>
          <p:nvPr/>
        </p:nvSpPr>
        <p:spPr>
          <a:xfrm>
            <a:off x="7010400" y="5410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81" name="直接连接符 23580"/>
          <p:cNvSpPr/>
          <p:nvPr/>
        </p:nvSpPr>
        <p:spPr>
          <a:xfrm>
            <a:off x="6642100" y="4114800"/>
            <a:ext cx="279400" cy="0"/>
          </a:xfrm>
          <a:prstGeom prst="line">
            <a:avLst/>
          </a:prstGeom>
          <a:ln w="25400" cap="flat" cmpd="sng">
            <a:solidFill>
              <a:schemeClr val="tx1"/>
            </a:solidFill>
            <a:prstDash val="solid"/>
            <a:headEnd type="none" w="med" len="med"/>
            <a:tailEnd type="triangle" w="med" len="med"/>
          </a:ln>
        </p:spPr>
      </p:sp>
      <p:sp>
        <p:nvSpPr>
          <p:cNvPr id="23582" name="直接连接符 23581"/>
          <p:cNvSpPr/>
          <p:nvPr/>
        </p:nvSpPr>
        <p:spPr>
          <a:xfrm>
            <a:off x="6642100" y="4876800"/>
            <a:ext cx="279400" cy="0"/>
          </a:xfrm>
          <a:prstGeom prst="line">
            <a:avLst/>
          </a:prstGeom>
          <a:ln w="25400" cap="flat" cmpd="sng">
            <a:solidFill>
              <a:schemeClr val="tx1"/>
            </a:solidFill>
            <a:prstDash val="solid"/>
            <a:headEnd type="none" w="med" len="med"/>
            <a:tailEnd type="triangle" w="med" len="med"/>
          </a:ln>
        </p:spPr>
      </p:sp>
      <p:sp>
        <p:nvSpPr>
          <p:cNvPr id="23583" name="直接连接符 23582"/>
          <p:cNvSpPr/>
          <p:nvPr/>
        </p:nvSpPr>
        <p:spPr>
          <a:xfrm>
            <a:off x="6019800" y="3289300"/>
            <a:ext cx="0" cy="508000"/>
          </a:xfrm>
          <a:prstGeom prst="line">
            <a:avLst/>
          </a:prstGeom>
          <a:ln w="25400" cap="flat" cmpd="sng">
            <a:solidFill>
              <a:schemeClr val="tx1"/>
            </a:solidFill>
            <a:prstDash val="solid"/>
            <a:headEnd type="none" w="med" len="med"/>
            <a:tailEnd type="triangle" w="med" len="med"/>
          </a:ln>
        </p:spPr>
      </p:sp>
      <p:sp>
        <p:nvSpPr>
          <p:cNvPr id="23584" name="直接连接符 23583"/>
          <p:cNvSpPr/>
          <p:nvPr/>
        </p:nvSpPr>
        <p:spPr>
          <a:xfrm>
            <a:off x="6248400" y="3289300"/>
            <a:ext cx="0" cy="508000"/>
          </a:xfrm>
          <a:prstGeom prst="line">
            <a:avLst/>
          </a:prstGeom>
          <a:ln w="25400" cap="flat" cmpd="sng">
            <a:solidFill>
              <a:schemeClr val="tx1"/>
            </a:solidFill>
            <a:prstDash val="solid"/>
            <a:headEnd type="none" w="med" len="med"/>
            <a:tailEnd type="triangle" w="med" len="med"/>
          </a:ln>
        </p:spPr>
      </p:sp>
      <p:sp>
        <p:nvSpPr>
          <p:cNvPr id="23585" name="直接连接符 23584"/>
          <p:cNvSpPr/>
          <p:nvPr/>
        </p:nvSpPr>
        <p:spPr>
          <a:xfrm>
            <a:off x="7162800" y="3289300"/>
            <a:ext cx="0" cy="508000"/>
          </a:xfrm>
          <a:prstGeom prst="line">
            <a:avLst/>
          </a:prstGeom>
          <a:ln w="25400" cap="flat" cmpd="sng">
            <a:solidFill>
              <a:schemeClr val="tx1"/>
            </a:solidFill>
            <a:prstDash val="solid"/>
            <a:headEnd type="none" w="med" len="med"/>
            <a:tailEnd type="triangle" w="med" len="med"/>
          </a:ln>
        </p:spPr>
      </p:sp>
      <p:sp>
        <p:nvSpPr>
          <p:cNvPr id="23586" name="直接连接符 23585"/>
          <p:cNvSpPr/>
          <p:nvPr/>
        </p:nvSpPr>
        <p:spPr>
          <a:xfrm>
            <a:off x="7315200" y="3289300"/>
            <a:ext cx="0" cy="508000"/>
          </a:xfrm>
          <a:prstGeom prst="line">
            <a:avLst/>
          </a:prstGeom>
          <a:ln w="25400" cap="flat" cmpd="sng">
            <a:solidFill>
              <a:schemeClr val="tx1"/>
            </a:solidFill>
            <a:prstDash val="solid"/>
            <a:headEnd type="none" w="med" len="med"/>
            <a:tailEnd type="triangle" w="med" len="med"/>
          </a:ln>
        </p:spPr>
      </p:sp>
      <p:sp>
        <p:nvSpPr>
          <p:cNvPr id="23587" name="直接连接符 23586"/>
          <p:cNvSpPr/>
          <p:nvPr/>
        </p:nvSpPr>
        <p:spPr>
          <a:xfrm>
            <a:off x="7772400" y="3289300"/>
            <a:ext cx="0" cy="1422400"/>
          </a:xfrm>
          <a:prstGeom prst="line">
            <a:avLst/>
          </a:prstGeom>
          <a:ln w="25400" cap="flat" cmpd="sng">
            <a:solidFill>
              <a:schemeClr val="tx1"/>
            </a:solidFill>
            <a:prstDash val="solid"/>
            <a:headEnd type="none" w="med" len="med"/>
            <a:tailEnd type="triangle" w="med" len="med"/>
          </a:ln>
        </p:spPr>
      </p:sp>
      <p:sp>
        <p:nvSpPr>
          <p:cNvPr id="23588" name="圆角矩形 23587"/>
          <p:cNvSpPr/>
          <p:nvPr/>
        </p:nvSpPr>
        <p:spPr>
          <a:xfrm>
            <a:off x="2146300" y="3822700"/>
            <a:ext cx="660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89" name="矩形 23588"/>
          <p:cNvSpPr/>
          <p:nvPr/>
        </p:nvSpPr>
        <p:spPr>
          <a:xfrm rot="16200000">
            <a:off x="1889125" y="4090988"/>
            <a:ext cx="12350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p>
          <a:p>
            <a:pPr lvl="0" algn="ctr"/>
            <a:r>
              <a:rPr lang="en-US" altLang="zh-CN" sz="1800">
                <a:latin typeface="Arial" panose="020B0604020202020204" pitchFamily="34" charset="0"/>
                <a:ea typeface="Times New Roman" panose="02020603050405020304" pitchFamily="18" charset="0"/>
              </a:rPr>
              <a:t>Fetch</a:t>
            </a:r>
          </a:p>
        </p:txBody>
      </p:sp>
      <p:sp>
        <p:nvSpPr>
          <p:cNvPr id="23590" name="矩形 23589"/>
          <p:cNvSpPr/>
          <p:nvPr/>
        </p:nvSpPr>
        <p:spPr>
          <a:xfrm rot="16200000">
            <a:off x="7375525" y="43195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p>
        </p:txBody>
      </p:sp>
      <p:sp>
        <p:nvSpPr>
          <p:cNvPr id="23591" name="矩形 23590"/>
          <p:cNvSpPr/>
          <p:nvPr/>
        </p:nvSpPr>
        <p:spPr>
          <a:xfrm rot="16200000">
            <a:off x="4978400" y="3248025"/>
            <a:ext cx="8350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p>
        </p:txBody>
      </p:sp>
      <p:sp>
        <p:nvSpPr>
          <p:cNvPr id="23592" name="矩形 23591"/>
          <p:cNvSpPr/>
          <p:nvPr/>
        </p:nvSpPr>
        <p:spPr>
          <a:xfrm rot="16200000">
            <a:off x="6715125" y="30575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p>
        </p:txBody>
      </p:sp>
      <p:sp>
        <p:nvSpPr>
          <p:cNvPr id="23593" name="矩形 23592"/>
          <p:cNvSpPr/>
          <p:nvPr/>
        </p:nvSpPr>
        <p:spPr>
          <a:xfrm rot="16200000">
            <a:off x="4543425" y="3119438"/>
            <a:ext cx="868363"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p>
        </p:txBody>
      </p:sp>
      <p:sp>
        <p:nvSpPr>
          <p:cNvPr id="23594" name="矩形 23593"/>
          <p:cNvSpPr/>
          <p:nvPr/>
        </p:nvSpPr>
        <p:spPr>
          <a:xfrm rot="16200000">
            <a:off x="4265613" y="3133725"/>
            <a:ext cx="71120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p>
        </p:txBody>
      </p:sp>
      <p:sp>
        <p:nvSpPr>
          <p:cNvPr id="23595" name="矩形 23594"/>
          <p:cNvSpPr/>
          <p:nvPr/>
        </p:nvSpPr>
        <p:spPr>
          <a:xfrm rot="16200000">
            <a:off x="7261225" y="30305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3596" name="矩形 23595"/>
          <p:cNvSpPr/>
          <p:nvPr/>
        </p:nvSpPr>
        <p:spPr>
          <a:xfrm rot="16200000">
            <a:off x="914400" y="31067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p>
        </p:txBody>
      </p:sp>
      <p:sp>
        <p:nvSpPr>
          <p:cNvPr id="23597" name="矩形 23596"/>
          <p:cNvSpPr/>
          <p:nvPr/>
        </p:nvSpPr>
        <p:spPr>
          <a:xfrm rot="16200000">
            <a:off x="7005638" y="30495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p>
        </p:txBody>
      </p:sp>
      <p:sp>
        <p:nvSpPr>
          <p:cNvPr id="23598" name="矩形 23597"/>
          <p:cNvSpPr/>
          <p:nvPr/>
        </p:nvSpPr>
        <p:spPr>
          <a:xfrm rot="16200000">
            <a:off x="5737225" y="30305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3599" name="矩形 23598"/>
          <p:cNvSpPr/>
          <p:nvPr/>
        </p:nvSpPr>
        <p:spPr>
          <a:xfrm rot="16200000">
            <a:off x="5508625" y="30321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p>
        </p:txBody>
      </p:sp>
      <p:sp>
        <p:nvSpPr>
          <p:cNvPr id="23600" name="任意多边形 23599"/>
          <p:cNvSpPr/>
          <p:nvPr/>
        </p:nvSpPr>
        <p:spPr>
          <a:xfrm>
            <a:off x="2819400" y="2819400"/>
            <a:ext cx="382588" cy="1601788"/>
          </a:xfrm>
          <a:custGeom>
            <a:avLst/>
            <a:gdLst/>
            <a:ahLst/>
            <a:cxnLst/>
            <a:rect l="0" t="0" r="0" b="0"/>
            <a:pathLst>
              <a:path w="241" h="1009">
                <a:moveTo>
                  <a:pt x="0" y="1008"/>
                </a:moveTo>
                <a:lnTo>
                  <a:pt x="96" y="1008"/>
                </a:lnTo>
                <a:lnTo>
                  <a:pt x="96"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3601" name="直接连接符 23600"/>
          <p:cNvSpPr/>
          <p:nvPr/>
        </p:nvSpPr>
        <p:spPr>
          <a:xfrm>
            <a:off x="1765300" y="4343400"/>
            <a:ext cx="355600" cy="0"/>
          </a:xfrm>
          <a:prstGeom prst="line">
            <a:avLst/>
          </a:prstGeom>
          <a:ln w="25400" cap="flat" cmpd="sng">
            <a:solidFill>
              <a:schemeClr val="tx1"/>
            </a:solidFill>
            <a:prstDash val="solid"/>
            <a:headEnd type="none" w="med" len="med"/>
            <a:tailEnd type="triangle" w="med" len="med"/>
          </a:ln>
        </p:spPr>
      </p:sp>
      <p:sp>
        <p:nvSpPr>
          <p:cNvPr id="23602" name="任意多边形 23601"/>
          <p:cNvSpPr/>
          <p:nvPr/>
        </p:nvSpPr>
        <p:spPr>
          <a:xfrm>
            <a:off x="685800" y="43434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3603" name="直接连接符 23602"/>
          <p:cNvSpPr/>
          <p:nvPr/>
        </p:nvSpPr>
        <p:spPr>
          <a:xfrm>
            <a:off x="2895600" y="3225800"/>
            <a:ext cx="0" cy="2387600"/>
          </a:xfrm>
          <a:prstGeom prst="line">
            <a:avLst/>
          </a:prstGeom>
          <a:ln w="50800" cap="flat" cmpd="sng">
            <a:solidFill>
              <a:schemeClr val="accent1"/>
            </a:solidFill>
            <a:prstDash val="solid"/>
            <a:headEnd type="none" w="med" len="med"/>
            <a:tailEnd type="none" w="med" len="med"/>
          </a:ln>
        </p:spPr>
      </p:sp>
      <p:sp>
        <p:nvSpPr>
          <p:cNvPr id="23604" name="直接连接符 23603"/>
          <p:cNvSpPr/>
          <p:nvPr/>
        </p:nvSpPr>
        <p:spPr>
          <a:xfrm>
            <a:off x="4267200" y="3225800"/>
            <a:ext cx="0" cy="2463800"/>
          </a:xfrm>
          <a:prstGeom prst="line">
            <a:avLst/>
          </a:prstGeom>
          <a:ln w="50800" cap="flat" cmpd="sng">
            <a:solidFill>
              <a:schemeClr val="accent1"/>
            </a:solidFill>
            <a:prstDash val="solid"/>
            <a:headEnd type="none" w="med" len="med"/>
            <a:tailEnd type="none" w="med" len="med"/>
          </a:ln>
        </p:spPr>
      </p:sp>
      <p:sp>
        <p:nvSpPr>
          <p:cNvPr id="23605" name="直接连接符 23604"/>
          <p:cNvSpPr/>
          <p:nvPr/>
        </p:nvSpPr>
        <p:spPr>
          <a:xfrm>
            <a:off x="5638800" y="3276600"/>
            <a:ext cx="0" cy="2463800"/>
          </a:xfrm>
          <a:prstGeom prst="line">
            <a:avLst/>
          </a:prstGeom>
          <a:ln w="50800" cap="flat" cmpd="sng">
            <a:solidFill>
              <a:schemeClr val="accent1"/>
            </a:solidFill>
            <a:prstDash val="solid"/>
            <a:headEnd type="none" w="med" len="med"/>
            <a:tailEnd type="none" w="med" len="med"/>
          </a:ln>
        </p:spPr>
      </p:sp>
      <p:sp>
        <p:nvSpPr>
          <p:cNvPr id="23606" name="直接连接符 23605"/>
          <p:cNvSpPr/>
          <p:nvPr/>
        </p:nvSpPr>
        <p:spPr>
          <a:xfrm>
            <a:off x="6781800" y="3225800"/>
            <a:ext cx="0" cy="2463800"/>
          </a:xfrm>
          <a:prstGeom prst="line">
            <a:avLst/>
          </a:prstGeom>
          <a:ln w="50800" cap="flat" cmpd="sng">
            <a:solidFill>
              <a:schemeClr val="accent1"/>
            </a:solidFill>
            <a:prstDash val="solid"/>
            <a:headEnd type="none" w="med" len="med"/>
            <a:tailEnd type="none" w="med" len="med"/>
          </a:ln>
        </p:spPr>
      </p:sp>
      <p:sp>
        <p:nvSpPr>
          <p:cNvPr id="23607" name="任意多边形 23606"/>
          <p:cNvSpPr/>
          <p:nvPr/>
        </p:nvSpPr>
        <p:spPr>
          <a:xfrm>
            <a:off x="2071688" y="1447800"/>
            <a:ext cx="673100" cy="1663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23608" name="任意多边形 23607"/>
          <p:cNvSpPr/>
          <p:nvPr/>
        </p:nvSpPr>
        <p:spPr>
          <a:xfrm>
            <a:off x="2209800" y="1538288"/>
            <a:ext cx="2044700" cy="15113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09" name="任意多边形 23608"/>
          <p:cNvSpPr/>
          <p:nvPr/>
        </p:nvSpPr>
        <p:spPr>
          <a:xfrm>
            <a:off x="2514600" y="1462088"/>
            <a:ext cx="3111500" cy="15875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10" name="任意多边形 23609"/>
          <p:cNvSpPr/>
          <p:nvPr/>
        </p:nvSpPr>
        <p:spPr>
          <a:xfrm>
            <a:off x="3505200" y="1462088"/>
            <a:ext cx="3263900" cy="15875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11" name="直接连接符 23610"/>
          <p:cNvSpPr/>
          <p:nvPr/>
        </p:nvSpPr>
        <p:spPr>
          <a:xfrm>
            <a:off x="2809875" y="4146550"/>
            <a:ext cx="422275" cy="0"/>
          </a:xfrm>
          <a:prstGeom prst="line">
            <a:avLst/>
          </a:prstGeom>
          <a:ln w="38100" cap="flat" cmpd="sng">
            <a:solidFill>
              <a:schemeClr val="tx1"/>
            </a:solidFill>
            <a:prstDash val="solid"/>
            <a:headEnd type="none" w="med" len="med"/>
            <a:tailEnd type="triangle" w="med" len="med"/>
          </a:ln>
        </p:spPr>
      </p:sp>
      <p:sp>
        <p:nvSpPr>
          <p:cNvPr id="23612" name="直接连接符 23611"/>
          <p:cNvSpPr/>
          <p:nvPr/>
        </p:nvSpPr>
        <p:spPr>
          <a:xfrm>
            <a:off x="2809875" y="4646613"/>
            <a:ext cx="390525" cy="0"/>
          </a:xfrm>
          <a:prstGeom prst="line">
            <a:avLst/>
          </a:prstGeom>
          <a:ln w="38100" cap="flat" cmpd="sng">
            <a:solidFill>
              <a:schemeClr val="tx1"/>
            </a:solidFill>
            <a:prstDash val="solid"/>
            <a:headEnd type="none" w="med" len="med"/>
            <a:tailEnd type="triangle" w="med" len="med"/>
          </a:ln>
        </p:spPr>
      </p:sp>
      <p:grpSp>
        <p:nvGrpSpPr>
          <p:cNvPr id="23620" name="组合 23619"/>
          <p:cNvGrpSpPr/>
          <p:nvPr/>
        </p:nvGrpSpPr>
        <p:grpSpPr>
          <a:xfrm>
            <a:off x="4114800" y="2743200"/>
            <a:ext cx="487363" cy="1219200"/>
            <a:chOff x="2592" y="1536"/>
            <a:chExt cx="307" cy="768"/>
          </a:xfrm>
        </p:grpSpPr>
        <p:sp>
          <p:nvSpPr>
            <p:cNvPr id="23616" name="矩形 23615"/>
            <p:cNvSpPr/>
            <p:nvPr/>
          </p:nvSpPr>
          <p:spPr>
            <a:xfrm rot="16200000">
              <a:off x="2543" y="1662"/>
              <a:ext cx="482" cy="229"/>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Equal</a:t>
              </a:r>
            </a:p>
          </p:txBody>
        </p:sp>
        <p:sp>
          <p:nvSpPr>
            <p:cNvPr id="23619" name="任意多边形 23618"/>
            <p:cNvSpPr/>
            <p:nvPr/>
          </p:nvSpPr>
          <p:spPr>
            <a:xfrm>
              <a:off x="2592" y="1968"/>
              <a:ext cx="192" cy="336"/>
            </a:xfrm>
            <a:custGeom>
              <a:avLst/>
              <a:gdLst/>
              <a:ahLst/>
              <a:cxnLst/>
              <a:rect l="0" t="0" r="0" b="0"/>
              <a:pathLst>
                <a:path w="192" h="336">
                  <a:moveTo>
                    <a:pt x="0" y="336"/>
                  </a:moveTo>
                  <a:lnTo>
                    <a:pt x="192" y="336"/>
                  </a:lnTo>
                  <a:lnTo>
                    <a:pt x="192"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err="1">
                <a:sym typeface="+mn-ea"/>
              </a:rPr>
              <a:t>Example Multicycle</a:t>
            </a:r>
            <a:r>
              <a:rPr lang="en-US" altLang="zh-CN">
                <a:sym typeface="+mn-ea"/>
              </a:rPr>
              <a:t> Datapath</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3.3</a:t>
            </a:r>
            <a:endParaRPr lang="zh-CN" altLang="en-US" dirty="0"/>
          </a:p>
        </p:txBody>
      </p:sp>
      <p:sp>
        <p:nvSpPr>
          <p:cNvPr id="24579" name="文本占位符 24578"/>
          <p:cNvSpPr>
            <a:spLocks noGrp="1"/>
          </p:cNvSpPr>
          <p:nvPr>
            <p:ph type="body" idx="1"/>
          </p:nvPr>
        </p:nvSpPr>
        <p:spPr>
          <a:xfrm>
            <a:off x="533400" y="5791200"/>
            <a:ext cx="8153400" cy="53848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Critical Path ?</a:t>
            </a:r>
          </a:p>
        </p:txBody>
      </p:sp>
      <p:sp>
        <p:nvSpPr>
          <p:cNvPr id="24580" name="矩形 24579"/>
          <p:cNvSpPr/>
          <p:nvPr/>
        </p:nvSpPr>
        <p:spPr>
          <a:xfrm>
            <a:off x="1536700" y="26035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81" name="矩形 24580"/>
          <p:cNvSpPr/>
          <p:nvPr/>
        </p:nvSpPr>
        <p:spPr>
          <a:xfrm rot="16200000">
            <a:off x="1431925" y="2947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4582" name="任意多边形 24581"/>
          <p:cNvSpPr/>
          <p:nvPr/>
        </p:nvSpPr>
        <p:spPr>
          <a:xfrm>
            <a:off x="16002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83" name="圆角矩形 24582"/>
          <p:cNvSpPr/>
          <p:nvPr/>
        </p:nvSpPr>
        <p:spPr>
          <a:xfrm>
            <a:off x="1003300" y="2603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4" name="矩形 24583"/>
          <p:cNvSpPr/>
          <p:nvPr/>
        </p:nvSpPr>
        <p:spPr>
          <a:xfrm rot="16200000">
            <a:off x="746125" y="3024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4585" name="圆角矩形 24584"/>
          <p:cNvSpPr/>
          <p:nvPr/>
        </p:nvSpPr>
        <p:spPr>
          <a:xfrm>
            <a:off x="3441700" y="2603500"/>
            <a:ext cx="7366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6" name="矩形 24585"/>
          <p:cNvSpPr/>
          <p:nvPr/>
        </p:nvSpPr>
        <p:spPr>
          <a:xfrm rot="16200000" flipH="1">
            <a:off x="3262313" y="4548188"/>
            <a:ext cx="10699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Operand</a:t>
            </a:r>
          </a:p>
          <a:p>
            <a:pPr lvl="0" algn="ctr"/>
            <a:r>
              <a:rPr lang="en-US" altLang="zh-CN" sz="1800" i="1">
                <a:latin typeface="Arial" panose="020B0604020202020204" pitchFamily="34" charset="0"/>
                <a:ea typeface="Times New Roman" panose="02020603050405020304" pitchFamily="18" charset="0"/>
              </a:rPr>
              <a:t>Fetch</a:t>
            </a:r>
          </a:p>
        </p:txBody>
      </p:sp>
      <p:sp>
        <p:nvSpPr>
          <p:cNvPr id="24587" name="直接连接符 24586"/>
          <p:cNvSpPr/>
          <p:nvPr/>
        </p:nvSpPr>
        <p:spPr>
          <a:xfrm>
            <a:off x="1219200" y="2070100"/>
            <a:ext cx="0" cy="508000"/>
          </a:xfrm>
          <a:prstGeom prst="line">
            <a:avLst/>
          </a:prstGeom>
          <a:ln w="25400" cap="flat" cmpd="sng">
            <a:solidFill>
              <a:schemeClr val="tx1"/>
            </a:solidFill>
            <a:prstDash val="solid"/>
            <a:headEnd type="none" w="med" len="med"/>
            <a:tailEnd type="triangle" w="med" len="med"/>
          </a:ln>
        </p:spPr>
      </p:sp>
      <p:grpSp>
        <p:nvGrpSpPr>
          <p:cNvPr id="24658" name="组合 24657"/>
          <p:cNvGrpSpPr/>
          <p:nvPr/>
        </p:nvGrpSpPr>
        <p:grpSpPr>
          <a:xfrm>
            <a:off x="4492625" y="2819400"/>
            <a:ext cx="433388" cy="490538"/>
            <a:chOff x="2830" y="1776"/>
            <a:chExt cx="234" cy="309"/>
          </a:xfrm>
        </p:grpSpPr>
        <p:sp>
          <p:nvSpPr>
            <p:cNvPr id="24589" name="直接连接符 24588"/>
            <p:cNvSpPr/>
            <p:nvPr/>
          </p:nvSpPr>
          <p:spPr>
            <a:xfrm>
              <a:off x="2840" y="1776"/>
              <a:ext cx="224" cy="0"/>
            </a:xfrm>
            <a:prstGeom prst="line">
              <a:avLst/>
            </a:prstGeom>
            <a:ln w="25400" cap="flat" cmpd="sng">
              <a:solidFill>
                <a:schemeClr val="tx1"/>
              </a:solidFill>
              <a:prstDash val="solid"/>
              <a:headEnd type="none" w="med" len="med"/>
              <a:tailEnd type="triangle" w="med" len="med"/>
            </a:ln>
          </p:spPr>
        </p:sp>
        <p:sp>
          <p:nvSpPr>
            <p:cNvPr id="24590" name="直接连接符 24589"/>
            <p:cNvSpPr/>
            <p:nvPr/>
          </p:nvSpPr>
          <p:spPr>
            <a:xfrm>
              <a:off x="2830" y="2085"/>
              <a:ext cx="224" cy="0"/>
            </a:xfrm>
            <a:prstGeom prst="line">
              <a:avLst/>
            </a:prstGeom>
            <a:ln w="25400" cap="flat" cmpd="sng">
              <a:solidFill>
                <a:schemeClr val="tx1"/>
              </a:solidFill>
              <a:prstDash val="solid"/>
              <a:headEnd type="none" w="med" len="med"/>
              <a:tailEnd type="triangle" w="med" len="med"/>
            </a:ln>
          </p:spPr>
        </p:sp>
      </p:grpSp>
      <p:sp>
        <p:nvSpPr>
          <p:cNvPr id="24591" name="直接连接符 24590"/>
          <p:cNvSpPr/>
          <p:nvPr/>
        </p:nvSpPr>
        <p:spPr>
          <a:xfrm>
            <a:off x="4584700" y="3962400"/>
            <a:ext cx="1270000" cy="0"/>
          </a:xfrm>
          <a:prstGeom prst="line">
            <a:avLst/>
          </a:prstGeom>
          <a:ln w="25400" cap="flat" cmpd="sng">
            <a:solidFill>
              <a:schemeClr val="tx1"/>
            </a:solidFill>
            <a:prstDash val="solid"/>
            <a:headEnd type="none" w="med" len="med"/>
            <a:tailEnd type="triangle" w="med" len="med"/>
          </a:ln>
        </p:spPr>
      </p:sp>
      <p:sp>
        <p:nvSpPr>
          <p:cNvPr id="24608" name="圆角矩形 24607"/>
          <p:cNvSpPr/>
          <p:nvPr/>
        </p:nvSpPr>
        <p:spPr>
          <a:xfrm>
            <a:off x="2222500" y="2603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09" name="矩形 24608"/>
          <p:cNvSpPr/>
          <p:nvPr/>
        </p:nvSpPr>
        <p:spPr>
          <a:xfrm rot="16200000">
            <a:off x="1889125" y="4167188"/>
            <a:ext cx="12350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Instruction</a:t>
            </a:r>
          </a:p>
          <a:p>
            <a:pPr lvl="0" algn="ctr"/>
            <a:r>
              <a:rPr lang="en-US" altLang="zh-CN" sz="1800" i="1">
                <a:latin typeface="Arial" panose="020B0604020202020204" pitchFamily="34" charset="0"/>
                <a:ea typeface="Times New Roman" panose="02020603050405020304" pitchFamily="18" charset="0"/>
              </a:rPr>
              <a:t>Fetch</a:t>
            </a:r>
          </a:p>
        </p:txBody>
      </p:sp>
      <p:sp>
        <p:nvSpPr>
          <p:cNvPr id="24616" name="矩形 24615"/>
          <p:cNvSpPr/>
          <p:nvPr/>
        </p:nvSpPr>
        <p:spPr>
          <a:xfrm rot="16200000">
            <a:off x="914400" y="18875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p>
        </p:txBody>
      </p:sp>
      <p:sp>
        <p:nvSpPr>
          <p:cNvPr id="24620" name="直接连接符 24619"/>
          <p:cNvSpPr/>
          <p:nvPr/>
        </p:nvSpPr>
        <p:spPr>
          <a:xfrm>
            <a:off x="1841500" y="3124200"/>
            <a:ext cx="355600" cy="0"/>
          </a:xfrm>
          <a:prstGeom prst="line">
            <a:avLst/>
          </a:prstGeom>
          <a:ln w="25400" cap="flat" cmpd="sng">
            <a:solidFill>
              <a:schemeClr val="tx1"/>
            </a:solidFill>
            <a:prstDash val="solid"/>
            <a:headEnd type="none" w="med" len="med"/>
            <a:tailEnd type="triangle" w="med" len="med"/>
          </a:ln>
        </p:spPr>
      </p:sp>
      <p:sp>
        <p:nvSpPr>
          <p:cNvPr id="24621" name="任意多边形 24620"/>
          <p:cNvSpPr/>
          <p:nvPr/>
        </p:nvSpPr>
        <p:spPr>
          <a:xfrm>
            <a:off x="762000" y="3124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2" name="矩形 24621"/>
          <p:cNvSpPr/>
          <p:nvPr/>
        </p:nvSpPr>
        <p:spPr>
          <a:xfrm>
            <a:off x="2832100" y="2603500"/>
            <a:ext cx="279400" cy="111760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3" name="矩形 24622"/>
          <p:cNvSpPr/>
          <p:nvPr/>
        </p:nvSpPr>
        <p:spPr>
          <a:xfrm rot="16200000">
            <a:off x="2803525" y="2947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24624" name="任意多边形 24623"/>
          <p:cNvSpPr/>
          <p:nvPr/>
        </p:nvSpPr>
        <p:spPr>
          <a:xfrm>
            <a:off x="28956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41" name="任意多边形 24640"/>
          <p:cNvSpPr/>
          <p:nvPr/>
        </p:nvSpPr>
        <p:spPr>
          <a:xfrm>
            <a:off x="3124200" y="1676400"/>
            <a:ext cx="77788" cy="1525588"/>
          </a:xfrm>
          <a:custGeom>
            <a:avLst/>
            <a:gdLst/>
            <a:ahLst/>
            <a:cxnLst/>
            <a:rect l="0" t="0" r="0" b="0"/>
            <a:pathLst>
              <a:path w="49" h="961">
                <a:moveTo>
                  <a:pt x="0" y="960"/>
                </a:moveTo>
                <a:lnTo>
                  <a:pt x="48" y="960"/>
                </a:lnTo>
                <a:lnTo>
                  <a:pt x="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42" name="矩形 24641"/>
          <p:cNvSpPr/>
          <p:nvPr/>
        </p:nvSpPr>
        <p:spPr>
          <a:xfrm flipH="1">
            <a:off x="3490913" y="2720975"/>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grpSp>
        <p:nvGrpSpPr>
          <p:cNvPr id="24657" name="组合 24656"/>
          <p:cNvGrpSpPr/>
          <p:nvPr/>
        </p:nvGrpSpPr>
        <p:grpSpPr>
          <a:xfrm>
            <a:off x="4922838" y="1314450"/>
            <a:ext cx="3479800" cy="3906838"/>
            <a:chOff x="3032" y="828"/>
            <a:chExt cx="2192" cy="2461"/>
          </a:xfrm>
        </p:grpSpPr>
        <p:sp>
          <p:nvSpPr>
            <p:cNvPr id="24592" name="矩形 24591"/>
            <p:cNvSpPr/>
            <p:nvPr/>
          </p:nvSpPr>
          <p:spPr>
            <a:xfrm rot="16200000">
              <a:off x="3062" y="1665"/>
              <a:ext cx="394"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Ext</a:t>
              </a:r>
            </a:p>
            <a:p>
              <a:pPr lvl="0"/>
              <a:r>
                <a:rPr lang="en-US" altLang="zh-CN" sz="1800">
                  <a:latin typeface="Arial" panose="020B0604020202020204" pitchFamily="34" charset="0"/>
                  <a:ea typeface="Times New Roman" panose="02020603050405020304" pitchFamily="18" charset="0"/>
                </a:rPr>
                <a:t>ALU</a:t>
              </a:r>
            </a:p>
          </p:txBody>
        </p:sp>
        <p:sp>
          <p:nvSpPr>
            <p:cNvPr id="24593" name="圆角矩形 24592"/>
            <p:cNvSpPr/>
            <p:nvPr/>
          </p:nvSpPr>
          <p:spPr>
            <a:xfrm>
              <a:off x="3032" y="1640"/>
              <a:ext cx="416"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4" name="圆角矩形 24593"/>
            <p:cNvSpPr/>
            <p:nvPr/>
          </p:nvSpPr>
          <p:spPr>
            <a:xfrm>
              <a:off x="3704" y="2072"/>
              <a:ext cx="512"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5" name="矩形 24594"/>
            <p:cNvSpPr/>
            <p:nvPr/>
          </p:nvSpPr>
          <p:spPr>
            <a:xfrm>
              <a:off x="4808" y="1592"/>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96" name="矩形 24595"/>
            <p:cNvSpPr/>
            <p:nvPr/>
          </p:nvSpPr>
          <p:spPr>
            <a:xfrm rot="16200000">
              <a:off x="4790" y="1569"/>
              <a:ext cx="458"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4597" name="任意多边形 24596"/>
            <p:cNvSpPr/>
            <p:nvPr/>
          </p:nvSpPr>
          <p:spPr>
            <a:xfrm>
              <a:off x="4848" y="2016"/>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98" name="矩形 24597"/>
            <p:cNvSpPr/>
            <p:nvPr/>
          </p:nvSpPr>
          <p:spPr>
            <a:xfrm rot="16200000">
              <a:off x="3637" y="2145"/>
              <a:ext cx="578" cy="402"/>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4599" name="矩形 24598"/>
            <p:cNvSpPr/>
            <p:nvPr/>
          </p:nvSpPr>
          <p:spPr>
            <a:xfrm>
              <a:off x="4232" y="2504"/>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600" name="矩形 24599"/>
            <p:cNvSpPr/>
            <p:nvPr/>
          </p:nvSpPr>
          <p:spPr>
            <a:xfrm rot="16200000">
              <a:off x="4214" y="2529"/>
              <a:ext cx="434" cy="402"/>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4601" name="任意多边形 24600"/>
            <p:cNvSpPr/>
            <p:nvPr/>
          </p:nvSpPr>
          <p:spPr>
            <a:xfrm>
              <a:off x="4272" y="2928"/>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02" name="直接连接符 24601"/>
            <p:cNvSpPr/>
            <p:nvPr/>
          </p:nvSpPr>
          <p:spPr>
            <a:xfrm>
              <a:off x="3656" y="1776"/>
              <a:ext cx="992" cy="0"/>
            </a:xfrm>
            <a:prstGeom prst="line">
              <a:avLst/>
            </a:prstGeom>
            <a:ln w="25400" cap="flat" cmpd="sng">
              <a:solidFill>
                <a:schemeClr val="tx1"/>
              </a:solidFill>
              <a:prstDash val="solid"/>
              <a:headEnd type="none" w="med" len="med"/>
              <a:tailEnd type="triangle" w="med" len="med"/>
            </a:ln>
          </p:spPr>
        </p:sp>
        <p:sp>
          <p:nvSpPr>
            <p:cNvPr id="24603" name="直接连接符 24602"/>
            <p:cNvSpPr/>
            <p:nvPr/>
          </p:nvSpPr>
          <p:spPr>
            <a:xfrm>
              <a:off x="4472" y="1920"/>
              <a:ext cx="176" cy="0"/>
            </a:xfrm>
            <a:prstGeom prst="line">
              <a:avLst/>
            </a:prstGeom>
            <a:ln w="25400" cap="flat" cmpd="sng">
              <a:solidFill>
                <a:schemeClr val="tx1"/>
              </a:solidFill>
              <a:prstDash val="solid"/>
              <a:headEnd type="none" w="med" len="med"/>
              <a:tailEnd type="triangle" w="med" len="med"/>
            </a:ln>
          </p:spPr>
        </p:sp>
        <p:sp>
          <p:nvSpPr>
            <p:cNvPr id="24604" name="直接连接符 24603"/>
            <p:cNvSpPr/>
            <p:nvPr/>
          </p:nvSpPr>
          <p:spPr>
            <a:xfrm>
              <a:off x="3936" y="1304"/>
              <a:ext cx="0" cy="752"/>
            </a:xfrm>
            <a:prstGeom prst="line">
              <a:avLst/>
            </a:prstGeom>
            <a:ln w="25400" cap="flat" cmpd="sng">
              <a:solidFill>
                <a:schemeClr val="tx1"/>
              </a:solidFill>
              <a:prstDash val="solid"/>
              <a:headEnd type="none" w="med" len="med"/>
              <a:tailEnd type="triangle" w="med" len="med"/>
            </a:ln>
          </p:spPr>
        </p:sp>
        <p:sp>
          <p:nvSpPr>
            <p:cNvPr id="24605" name="直接连接符 24604"/>
            <p:cNvSpPr/>
            <p:nvPr/>
          </p:nvSpPr>
          <p:spPr>
            <a:xfrm>
              <a:off x="4080" y="1304"/>
              <a:ext cx="0" cy="752"/>
            </a:xfrm>
            <a:prstGeom prst="line">
              <a:avLst/>
            </a:prstGeom>
            <a:ln w="25400" cap="flat" cmpd="sng">
              <a:solidFill>
                <a:schemeClr val="tx1"/>
              </a:solidFill>
              <a:prstDash val="solid"/>
              <a:headEnd type="none" w="med" len="med"/>
              <a:tailEnd type="triangle" w="med" len="med"/>
            </a:ln>
          </p:spPr>
        </p:sp>
        <p:sp>
          <p:nvSpPr>
            <p:cNvPr id="24606" name="直接连接符 24605"/>
            <p:cNvSpPr/>
            <p:nvPr/>
          </p:nvSpPr>
          <p:spPr>
            <a:xfrm>
              <a:off x="4944" y="1256"/>
              <a:ext cx="0" cy="320"/>
            </a:xfrm>
            <a:prstGeom prst="line">
              <a:avLst/>
            </a:prstGeom>
            <a:ln w="25400" cap="flat" cmpd="sng">
              <a:solidFill>
                <a:schemeClr val="tx1"/>
              </a:solidFill>
              <a:prstDash val="solid"/>
              <a:headEnd type="none" w="med" len="med"/>
              <a:tailEnd type="triangle" w="med" len="med"/>
            </a:ln>
          </p:spPr>
        </p:sp>
        <p:sp>
          <p:nvSpPr>
            <p:cNvPr id="24607" name="直接连接符 24606"/>
            <p:cNvSpPr/>
            <p:nvPr/>
          </p:nvSpPr>
          <p:spPr>
            <a:xfrm>
              <a:off x="5040" y="1256"/>
              <a:ext cx="0" cy="320"/>
            </a:xfrm>
            <a:prstGeom prst="line">
              <a:avLst/>
            </a:prstGeom>
            <a:ln w="25400" cap="flat" cmpd="sng">
              <a:solidFill>
                <a:schemeClr val="tx1"/>
              </a:solidFill>
              <a:prstDash val="solid"/>
              <a:headEnd type="none" w="med" len="med"/>
              <a:tailEnd type="triangle" w="med" len="med"/>
            </a:ln>
          </p:spPr>
        </p:sp>
        <p:sp>
          <p:nvSpPr>
            <p:cNvPr id="24610" name="矩形 24609"/>
            <p:cNvSpPr/>
            <p:nvPr/>
          </p:nvSpPr>
          <p:spPr>
            <a:xfrm rot="16200000">
              <a:off x="4598" y="2721"/>
              <a:ext cx="906"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p>
          </p:txBody>
        </p:sp>
        <p:sp>
          <p:nvSpPr>
            <p:cNvPr id="24612" name="矩形 24611"/>
            <p:cNvSpPr/>
            <p:nvPr/>
          </p:nvSpPr>
          <p:spPr>
            <a:xfrm rot="16200000">
              <a:off x="4662" y="1110"/>
              <a:ext cx="49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p>
          </p:txBody>
        </p:sp>
        <p:sp>
          <p:nvSpPr>
            <p:cNvPr id="24617" name="矩形 24616"/>
            <p:cNvSpPr/>
            <p:nvPr/>
          </p:nvSpPr>
          <p:spPr>
            <a:xfrm rot="16200000">
              <a:off x="4845" y="1105"/>
              <a:ext cx="48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p>
          </p:txBody>
        </p:sp>
        <p:sp>
          <p:nvSpPr>
            <p:cNvPr id="24618" name="矩形 24617"/>
            <p:cNvSpPr/>
            <p:nvPr/>
          </p:nvSpPr>
          <p:spPr>
            <a:xfrm rot="16200000">
              <a:off x="3758" y="1141"/>
              <a:ext cx="549"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4619" name="矩形 24618"/>
            <p:cNvSpPr/>
            <p:nvPr/>
          </p:nvSpPr>
          <p:spPr>
            <a:xfrm rot="16200000">
              <a:off x="3614" y="1142"/>
              <a:ext cx="53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p>
          </p:txBody>
        </p:sp>
        <p:sp>
          <p:nvSpPr>
            <p:cNvPr id="24631" name="矩形 24630"/>
            <p:cNvSpPr/>
            <p:nvPr/>
          </p:nvSpPr>
          <p:spPr>
            <a:xfrm>
              <a:off x="3464" y="1688"/>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2" name="任意多边形 24631"/>
            <p:cNvSpPr/>
            <p:nvPr/>
          </p:nvSpPr>
          <p:spPr>
            <a:xfrm>
              <a:off x="3504" y="1974"/>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3" name="矩形 24632"/>
            <p:cNvSpPr/>
            <p:nvPr/>
          </p:nvSpPr>
          <p:spPr>
            <a:xfrm>
              <a:off x="3443" y="17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sp>
          <p:nvSpPr>
            <p:cNvPr id="24634" name="圆角矩形 24633"/>
            <p:cNvSpPr/>
            <p:nvPr/>
          </p:nvSpPr>
          <p:spPr>
            <a:xfrm>
              <a:off x="4664" y="1592"/>
              <a:ext cx="128" cy="464"/>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35" name="矩形 24634"/>
            <p:cNvSpPr/>
            <p:nvPr/>
          </p:nvSpPr>
          <p:spPr>
            <a:xfrm>
              <a:off x="4232" y="2120"/>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6" name="任意多边形 24635"/>
            <p:cNvSpPr/>
            <p:nvPr/>
          </p:nvSpPr>
          <p:spPr>
            <a:xfrm>
              <a:off x="4272" y="24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7" name="矩形 24636"/>
            <p:cNvSpPr/>
            <p:nvPr/>
          </p:nvSpPr>
          <p:spPr>
            <a:xfrm>
              <a:off x="4211" y="2176"/>
              <a:ext cx="234"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sp>
          <p:nvSpPr>
            <p:cNvPr id="24638" name="任意多边形 24637"/>
            <p:cNvSpPr/>
            <p:nvPr/>
          </p:nvSpPr>
          <p:spPr>
            <a:xfrm>
              <a:off x="4416" y="1920"/>
              <a:ext cx="49" cy="385"/>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9" name="直接连接符 24638"/>
            <p:cNvSpPr/>
            <p:nvPr/>
          </p:nvSpPr>
          <p:spPr>
            <a:xfrm>
              <a:off x="3792" y="1784"/>
              <a:ext cx="0" cy="272"/>
            </a:xfrm>
            <a:prstGeom prst="line">
              <a:avLst/>
            </a:prstGeom>
            <a:ln w="25400" cap="flat" cmpd="sng">
              <a:solidFill>
                <a:schemeClr val="tx1"/>
              </a:solidFill>
              <a:prstDash val="solid"/>
              <a:headEnd type="none" w="med" len="med"/>
              <a:tailEnd type="triangle" w="med" len="med"/>
            </a:ln>
          </p:spPr>
        </p:sp>
        <p:sp>
          <p:nvSpPr>
            <p:cNvPr id="24640" name="直接连接符 24639"/>
            <p:cNvSpPr/>
            <p:nvPr/>
          </p:nvSpPr>
          <p:spPr>
            <a:xfrm>
              <a:off x="4704" y="1256"/>
              <a:ext cx="0" cy="320"/>
            </a:xfrm>
            <a:prstGeom prst="line">
              <a:avLst/>
            </a:prstGeom>
            <a:ln w="25400" cap="flat" cmpd="sng">
              <a:solidFill>
                <a:schemeClr val="tx1"/>
              </a:solidFill>
              <a:prstDash val="solid"/>
              <a:headEnd type="none" w="med" len="med"/>
              <a:tailEnd type="triangle" w="med" len="med"/>
            </a:ln>
          </p:spPr>
        </p:sp>
        <p:sp>
          <p:nvSpPr>
            <p:cNvPr id="24643" name="矩形 24642"/>
            <p:cNvSpPr/>
            <p:nvPr/>
          </p:nvSpPr>
          <p:spPr>
            <a:xfrm rot="16200000">
              <a:off x="4286" y="1061"/>
              <a:ext cx="656" cy="190"/>
            </a:xfrm>
            <a:prstGeom prst="rect">
              <a:avLst/>
            </a:prstGeom>
            <a:noFill/>
            <a:ln w="12700">
              <a:noFill/>
            </a:ln>
          </p:spPr>
          <p:txBody>
            <a:bodyPr wrap="none" lIns="90488" tIns="44450" rIns="90488" bIns="44450">
              <a:spAutoFit/>
            </a:bodyPr>
            <a:lstStyle/>
            <a:p>
              <a:pPr lvl="0"/>
              <a:r>
                <a:rPr lang="en-US" altLang="zh-CN" sz="1400" err="1">
                  <a:solidFill>
                    <a:schemeClr val="accent1"/>
                  </a:solidFill>
                  <a:latin typeface="Times New Roman" panose="02020603050405020304" pitchFamily="18" charset="0"/>
                  <a:ea typeface="Times New Roman" panose="02020603050405020304" pitchFamily="18" charset="0"/>
                </a:rPr>
                <a:t>MemToReg</a:t>
              </a:r>
            </a:p>
          </p:txBody>
        </p:sp>
      </p:grpSp>
      <p:sp>
        <p:nvSpPr>
          <p:cNvPr id="24645" name="矩形 24644"/>
          <p:cNvSpPr/>
          <p:nvPr/>
        </p:nvSpPr>
        <p:spPr>
          <a:xfrm rot="16200000">
            <a:off x="4248150" y="1673225"/>
            <a:ext cx="7651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Equal</a:t>
            </a:r>
          </a:p>
        </p:txBody>
      </p:sp>
      <p:grpSp>
        <p:nvGrpSpPr>
          <p:cNvPr id="24650" name="组合 24649"/>
          <p:cNvGrpSpPr/>
          <p:nvPr/>
        </p:nvGrpSpPr>
        <p:grpSpPr>
          <a:xfrm>
            <a:off x="4702175" y="1731963"/>
            <a:ext cx="1031875" cy="884237"/>
            <a:chOff x="2854" y="1072"/>
            <a:chExt cx="650" cy="557"/>
          </a:xfrm>
        </p:grpSpPr>
        <p:sp>
          <p:nvSpPr>
            <p:cNvPr id="24588" name="直接连接符 24587"/>
            <p:cNvSpPr/>
            <p:nvPr/>
          </p:nvSpPr>
          <p:spPr>
            <a:xfrm>
              <a:off x="3120" y="1304"/>
              <a:ext cx="0" cy="320"/>
            </a:xfrm>
            <a:prstGeom prst="line">
              <a:avLst/>
            </a:prstGeom>
            <a:ln w="25400" cap="flat" cmpd="sng">
              <a:solidFill>
                <a:schemeClr val="tx1"/>
              </a:solidFill>
              <a:prstDash val="solid"/>
              <a:headEnd type="none" w="med" len="med"/>
              <a:tailEnd type="triangle" w="med" len="med"/>
            </a:ln>
          </p:spPr>
        </p:sp>
        <p:sp>
          <p:nvSpPr>
            <p:cNvPr id="24611" name="矩形 24610"/>
            <p:cNvSpPr/>
            <p:nvPr/>
          </p:nvSpPr>
          <p:spPr>
            <a:xfrm rot="16200000">
              <a:off x="3136" y="1230"/>
              <a:ext cx="526" cy="210"/>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p>
          </p:txBody>
        </p:sp>
        <p:sp>
          <p:nvSpPr>
            <p:cNvPr id="24613" name="直接连接符 24612"/>
            <p:cNvSpPr/>
            <p:nvPr/>
          </p:nvSpPr>
          <p:spPr>
            <a:xfrm>
              <a:off x="3312" y="1304"/>
              <a:ext cx="0" cy="320"/>
            </a:xfrm>
            <a:prstGeom prst="line">
              <a:avLst/>
            </a:prstGeom>
            <a:ln w="25400" cap="flat" cmpd="sng">
              <a:solidFill>
                <a:schemeClr val="tx1"/>
              </a:solidFill>
              <a:prstDash val="solid"/>
              <a:headEnd type="none" w="med" len="med"/>
              <a:tailEnd type="triangle" w="med" len="med"/>
            </a:ln>
          </p:spPr>
        </p:sp>
        <p:sp>
          <p:nvSpPr>
            <p:cNvPr id="24614" name="矩形 24613"/>
            <p:cNvSpPr/>
            <p:nvPr/>
          </p:nvSpPr>
          <p:spPr>
            <a:xfrm rot="16200000">
              <a:off x="2958" y="1245"/>
              <a:ext cx="547"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p>
          </p:txBody>
        </p:sp>
        <p:sp>
          <p:nvSpPr>
            <p:cNvPr id="24615" name="矩形 24614"/>
            <p:cNvSpPr/>
            <p:nvPr/>
          </p:nvSpPr>
          <p:spPr>
            <a:xfrm rot="16200000">
              <a:off x="2735" y="1300"/>
              <a:ext cx="44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p>
          </p:txBody>
        </p:sp>
        <p:sp>
          <p:nvSpPr>
            <p:cNvPr id="24647" name="直接连接符 24646"/>
            <p:cNvSpPr/>
            <p:nvPr/>
          </p:nvSpPr>
          <p:spPr>
            <a:xfrm>
              <a:off x="3168" y="1304"/>
              <a:ext cx="0" cy="320"/>
            </a:xfrm>
            <a:prstGeom prst="line">
              <a:avLst/>
            </a:prstGeom>
            <a:ln w="25400" cap="flat" cmpd="sng">
              <a:solidFill>
                <a:schemeClr val="tx1"/>
              </a:solidFill>
              <a:prstDash val="solid"/>
              <a:headEnd type="none" w="med" len="med"/>
              <a:tailEnd type="triangle" w="med" len="med"/>
            </a:ln>
          </p:spPr>
        </p:sp>
      </p:grpSp>
      <p:sp>
        <p:nvSpPr>
          <p:cNvPr id="24648" name="任意多边形 24647"/>
          <p:cNvSpPr/>
          <p:nvPr/>
        </p:nvSpPr>
        <p:spPr>
          <a:xfrm>
            <a:off x="3124200" y="3581400"/>
            <a:ext cx="1906588" cy="230188"/>
          </a:xfrm>
          <a:custGeom>
            <a:avLst/>
            <a:gdLst/>
            <a:ahLst/>
            <a:cxnLst/>
            <a:rect l="0" t="0" r="0" b="0"/>
            <a:pathLst>
              <a:path w="1201" h="145">
                <a:moveTo>
                  <a:pt x="0" y="48"/>
                </a:moveTo>
                <a:lnTo>
                  <a:pt x="48" y="48"/>
                </a:lnTo>
                <a:lnTo>
                  <a:pt x="48" y="144"/>
                </a:lnTo>
                <a:lnTo>
                  <a:pt x="1200" y="144"/>
                </a:lnTo>
                <a:lnTo>
                  <a:pt x="120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5" name="矩形 24624"/>
          <p:cNvSpPr/>
          <p:nvPr/>
        </p:nvSpPr>
        <p:spPr>
          <a:xfrm>
            <a:off x="4203700" y="2663825"/>
            <a:ext cx="279400" cy="484188"/>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6" name="任意多边形 24625"/>
          <p:cNvSpPr/>
          <p:nvPr/>
        </p:nvSpPr>
        <p:spPr>
          <a:xfrm>
            <a:off x="4267200" y="3097213"/>
            <a:ext cx="153988" cy="65087"/>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27" name="矩形 24626"/>
          <p:cNvSpPr/>
          <p:nvPr/>
        </p:nvSpPr>
        <p:spPr>
          <a:xfrm>
            <a:off x="4170363" y="274796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sp>
        <p:nvSpPr>
          <p:cNvPr id="24628" name="矩形 24627"/>
          <p:cNvSpPr/>
          <p:nvPr/>
        </p:nvSpPr>
        <p:spPr>
          <a:xfrm>
            <a:off x="4203700" y="3173413"/>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9" name="任意多边形 24628"/>
          <p:cNvSpPr/>
          <p:nvPr/>
        </p:nvSpPr>
        <p:spPr>
          <a:xfrm>
            <a:off x="4267200" y="3606800"/>
            <a:ext cx="153988" cy="65088"/>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0" name="矩形 24629"/>
          <p:cNvSpPr/>
          <p:nvPr/>
        </p:nvSpPr>
        <p:spPr>
          <a:xfrm>
            <a:off x="4170363" y="325755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sp>
        <p:nvSpPr>
          <p:cNvPr id="24646" name="直接连接符 24645"/>
          <p:cNvSpPr/>
          <p:nvPr/>
        </p:nvSpPr>
        <p:spPr>
          <a:xfrm>
            <a:off x="4572000" y="3292475"/>
            <a:ext cx="0" cy="657225"/>
          </a:xfrm>
          <a:prstGeom prst="line">
            <a:avLst/>
          </a:prstGeom>
          <a:ln w="25400" cap="flat" cmpd="sng">
            <a:solidFill>
              <a:schemeClr val="tx1"/>
            </a:solidFill>
            <a:prstDash val="solid"/>
            <a:headEnd type="none" w="med" len="med"/>
            <a:tailEnd type="none" w="med" len="med"/>
          </a:ln>
        </p:spPr>
      </p:sp>
      <p:sp>
        <p:nvSpPr>
          <p:cNvPr id="24652" name="矩形 24651"/>
          <p:cNvSpPr/>
          <p:nvPr/>
        </p:nvSpPr>
        <p:spPr>
          <a:xfrm>
            <a:off x="4203700" y="2168525"/>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54" name="矩形 24653"/>
          <p:cNvSpPr/>
          <p:nvPr/>
        </p:nvSpPr>
        <p:spPr>
          <a:xfrm>
            <a:off x="4171950" y="225901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p>
        </p:txBody>
      </p:sp>
      <p:sp>
        <p:nvSpPr>
          <p:cNvPr id="24656" name="任意多边形 24655"/>
          <p:cNvSpPr/>
          <p:nvPr/>
        </p:nvSpPr>
        <p:spPr>
          <a:xfrm>
            <a:off x="4511675" y="2209800"/>
            <a:ext cx="136525" cy="273841"/>
          </a:xfrm>
          <a:custGeom>
            <a:avLst/>
            <a:gdLst/>
            <a:ahLst/>
            <a:cxnLst/>
            <a:rect l="0" t="0" r="0" b="0"/>
            <a:pathLst>
              <a:path w="96" h="144">
                <a:moveTo>
                  <a:pt x="0" y="144"/>
                </a:moveTo>
                <a:lnTo>
                  <a:pt x="96" y="144"/>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err="1">
                <a:sym typeface="+mn-ea"/>
              </a:rPr>
              <a:t>Example Multicycle</a:t>
            </a:r>
            <a:r>
              <a:rPr lang="en-US" altLang="zh-CN">
                <a:sym typeface="+mn-ea"/>
              </a:rPr>
              <a:t> Datapath</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3.3</a:t>
            </a:r>
            <a:endParaRPr lang="zh-CN" altLang="en-US" dirty="0"/>
          </a:p>
        </p:txBody>
      </p:sp>
      <p:sp>
        <p:nvSpPr>
          <p:cNvPr id="24579" name="文本占位符 24578"/>
          <p:cNvSpPr>
            <a:spLocks noGrp="1"/>
          </p:cNvSpPr>
          <p:nvPr>
            <p:ph type="body" idx="1"/>
          </p:nvPr>
        </p:nvSpPr>
        <p:spPr>
          <a:xfrm>
            <a:off x="533400" y="5791200"/>
            <a:ext cx="8153400" cy="53848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Critical Path ?</a:t>
            </a:r>
          </a:p>
        </p:txBody>
      </p:sp>
      <p:sp>
        <p:nvSpPr>
          <p:cNvPr id="24580" name="矩形 24579"/>
          <p:cNvSpPr/>
          <p:nvPr/>
        </p:nvSpPr>
        <p:spPr>
          <a:xfrm>
            <a:off x="1536700" y="26035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81" name="矩形 24580"/>
          <p:cNvSpPr/>
          <p:nvPr/>
        </p:nvSpPr>
        <p:spPr>
          <a:xfrm rot="16200000">
            <a:off x="1431925" y="2947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4582" name="任意多边形 24581"/>
          <p:cNvSpPr/>
          <p:nvPr/>
        </p:nvSpPr>
        <p:spPr>
          <a:xfrm>
            <a:off x="16002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83" name="圆角矩形 24582"/>
          <p:cNvSpPr/>
          <p:nvPr/>
        </p:nvSpPr>
        <p:spPr>
          <a:xfrm>
            <a:off x="1003300" y="2603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4" name="矩形 24583"/>
          <p:cNvSpPr/>
          <p:nvPr/>
        </p:nvSpPr>
        <p:spPr>
          <a:xfrm rot="16200000">
            <a:off x="746125" y="3024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4585" name="圆角矩形 24584"/>
          <p:cNvSpPr/>
          <p:nvPr/>
        </p:nvSpPr>
        <p:spPr>
          <a:xfrm>
            <a:off x="3441700" y="2603500"/>
            <a:ext cx="7366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6" name="矩形 24585"/>
          <p:cNvSpPr/>
          <p:nvPr/>
        </p:nvSpPr>
        <p:spPr>
          <a:xfrm rot="16200000" flipH="1">
            <a:off x="3262313" y="4548188"/>
            <a:ext cx="10699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Operand</a:t>
            </a:r>
          </a:p>
          <a:p>
            <a:pPr lvl="0" algn="ctr"/>
            <a:r>
              <a:rPr lang="en-US" altLang="zh-CN" sz="1800" i="1">
                <a:latin typeface="Arial" panose="020B0604020202020204" pitchFamily="34" charset="0"/>
                <a:ea typeface="Times New Roman" panose="02020603050405020304" pitchFamily="18" charset="0"/>
              </a:rPr>
              <a:t>Fetch</a:t>
            </a:r>
          </a:p>
        </p:txBody>
      </p:sp>
      <p:sp>
        <p:nvSpPr>
          <p:cNvPr id="24587" name="直接连接符 24586"/>
          <p:cNvSpPr/>
          <p:nvPr/>
        </p:nvSpPr>
        <p:spPr>
          <a:xfrm>
            <a:off x="1219200" y="2070100"/>
            <a:ext cx="0" cy="508000"/>
          </a:xfrm>
          <a:prstGeom prst="line">
            <a:avLst/>
          </a:prstGeom>
          <a:ln w="25400" cap="flat" cmpd="sng">
            <a:solidFill>
              <a:schemeClr val="tx1"/>
            </a:solidFill>
            <a:prstDash val="solid"/>
            <a:headEnd type="none" w="med" len="med"/>
            <a:tailEnd type="triangle" w="med" len="med"/>
          </a:ln>
        </p:spPr>
      </p:sp>
      <p:grpSp>
        <p:nvGrpSpPr>
          <p:cNvPr id="24658" name="组合 24657"/>
          <p:cNvGrpSpPr/>
          <p:nvPr/>
        </p:nvGrpSpPr>
        <p:grpSpPr>
          <a:xfrm>
            <a:off x="4492625" y="2819400"/>
            <a:ext cx="433388" cy="490538"/>
            <a:chOff x="2830" y="1776"/>
            <a:chExt cx="234" cy="309"/>
          </a:xfrm>
        </p:grpSpPr>
        <p:sp>
          <p:nvSpPr>
            <p:cNvPr id="24589" name="直接连接符 24588"/>
            <p:cNvSpPr/>
            <p:nvPr/>
          </p:nvSpPr>
          <p:spPr>
            <a:xfrm>
              <a:off x="2840" y="1776"/>
              <a:ext cx="224" cy="0"/>
            </a:xfrm>
            <a:prstGeom prst="line">
              <a:avLst/>
            </a:prstGeom>
            <a:ln w="25400" cap="flat" cmpd="sng">
              <a:solidFill>
                <a:schemeClr val="tx1"/>
              </a:solidFill>
              <a:prstDash val="solid"/>
              <a:headEnd type="none" w="med" len="med"/>
              <a:tailEnd type="triangle" w="med" len="med"/>
            </a:ln>
          </p:spPr>
        </p:sp>
        <p:sp>
          <p:nvSpPr>
            <p:cNvPr id="24590" name="直接连接符 24589"/>
            <p:cNvSpPr/>
            <p:nvPr/>
          </p:nvSpPr>
          <p:spPr>
            <a:xfrm>
              <a:off x="2830" y="2085"/>
              <a:ext cx="224" cy="0"/>
            </a:xfrm>
            <a:prstGeom prst="line">
              <a:avLst/>
            </a:prstGeom>
            <a:ln w="25400" cap="flat" cmpd="sng">
              <a:solidFill>
                <a:schemeClr val="tx1"/>
              </a:solidFill>
              <a:prstDash val="solid"/>
              <a:headEnd type="none" w="med" len="med"/>
              <a:tailEnd type="triangle" w="med" len="med"/>
            </a:ln>
          </p:spPr>
        </p:sp>
      </p:grpSp>
      <p:sp>
        <p:nvSpPr>
          <p:cNvPr id="24591" name="直接连接符 24590"/>
          <p:cNvSpPr/>
          <p:nvPr/>
        </p:nvSpPr>
        <p:spPr>
          <a:xfrm>
            <a:off x="4584700" y="3962400"/>
            <a:ext cx="1270000" cy="0"/>
          </a:xfrm>
          <a:prstGeom prst="line">
            <a:avLst/>
          </a:prstGeom>
          <a:ln w="25400" cap="flat" cmpd="sng">
            <a:solidFill>
              <a:schemeClr val="tx1"/>
            </a:solidFill>
            <a:prstDash val="solid"/>
            <a:headEnd type="none" w="med" len="med"/>
            <a:tailEnd type="triangle" w="med" len="med"/>
          </a:ln>
        </p:spPr>
      </p:sp>
      <p:sp>
        <p:nvSpPr>
          <p:cNvPr id="24608" name="圆角矩形 24607"/>
          <p:cNvSpPr/>
          <p:nvPr/>
        </p:nvSpPr>
        <p:spPr>
          <a:xfrm>
            <a:off x="2222500" y="2603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09" name="矩形 24608"/>
          <p:cNvSpPr/>
          <p:nvPr/>
        </p:nvSpPr>
        <p:spPr>
          <a:xfrm rot="16200000">
            <a:off x="1889125" y="4167188"/>
            <a:ext cx="12350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Instruction</a:t>
            </a:r>
          </a:p>
          <a:p>
            <a:pPr lvl="0" algn="ctr"/>
            <a:r>
              <a:rPr lang="en-US" altLang="zh-CN" sz="1800" i="1">
                <a:latin typeface="Arial" panose="020B0604020202020204" pitchFamily="34" charset="0"/>
                <a:ea typeface="Times New Roman" panose="02020603050405020304" pitchFamily="18" charset="0"/>
              </a:rPr>
              <a:t>Fetch</a:t>
            </a:r>
          </a:p>
        </p:txBody>
      </p:sp>
      <p:sp>
        <p:nvSpPr>
          <p:cNvPr id="24616" name="矩形 24615"/>
          <p:cNvSpPr/>
          <p:nvPr/>
        </p:nvSpPr>
        <p:spPr>
          <a:xfrm rot="16200000">
            <a:off x="914400" y="18875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p>
        </p:txBody>
      </p:sp>
      <p:sp>
        <p:nvSpPr>
          <p:cNvPr id="24620" name="直接连接符 24619"/>
          <p:cNvSpPr/>
          <p:nvPr/>
        </p:nvSpPr>
        <p:spPr>
          <a:xfrm>
            <a:off x="1841500" y="3124200"/>
            <a:ext cx="355600" cy="0"/>
          </a:xfrm>
          <a:prstGeom prst="line">
            <a:avLst/>
          </a:prstGeom>
          <a:ln w="25400" cap="flat" cmpd="sng">
            <a:solidFill>
              <a:schemeClr val="tx1"/>
            </a:solidFill>
            <a:prstDash val="solid"/>
            <a:headEnd type="none" w="med" len="med"/>
            <a:tailEnd type="triangle" w="med" len="med"/>
          </a:ln>
        </p:spPr>
      </p:sp>
      <p:sp>
        <p:nvSpPr>
          <p:cNvPr id="24621" name="任意多边形 24620"/>
          <p:cNvSpPr/>
          <p:nvPr/>
        </p:nvSpPr>
        <p:spPr>
          <a:xfrm>
            <a:off x="762000" y="3124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2" name="矩形 24621"/>
          <p:cNvSpPr/>
          <p:nvPr/>
        </p:nvSpPr>
        <p:spPr>
          <a:xfrm>
            <a:off x="2832100" y="2603500"/>
            <a:ext cx="279400" cy="111760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3" name="矩形 24622"/>
          <p:cNvSpPr/>
          <p:nvPr/>
        </p:nvSpPr>
        <p:spPr>
          <a:xfrm rot="16200000">
            <a:off x="2803525" y="2947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24624" name="任意多边形 24623"/>
          <p:cNvSpPr/>
          <p:nvPr/>
        </p:nvSpPr>
        <p:spPr>
          <a:xfrm>
            <a:off x="28956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41" name="任意多边形 24640"/>
          <p:cNvSpPr/>
          <p:nvPr/>
        </p:nvSpPr>
        <p:spPr>
          <a:xfrm>
            <a:off x="3124200" y="1676400"/>
            <a:ext cx="77788" cy="1525588"/>
          </a:xfrm>
          <a:custGeom>
            <a:avLst/>
            <a:gdLst/>
            <a:ahLst/>
            <a:cxnLst/>
            <a:rect l="0" t="0" r="0" b="0"/>
            <a:pathLst>
              <a:path w="49" h="961">
                <a:moveTo>
                  <a:pt x="0" y="960"/>
                </a:moveTo>
                <a:lnTo>
                  <a:pt x="48" y="960"/>
                </a:lnTo>
                <a:lnTo>
                  <a:pt x="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42" name="矩形 24641"/>
          <p:cNvSpPr/>
          <p:nvPr/>
        </p:nvSpPr>
        <p:spPr>
          <a:xfrm flipH="1">
            <a:off x="3490913" y="2720975"/>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grpSp>
        <p:nvGrpSpPr>
          <p:cNvPr id="24657" name="组合 24656"/>
          <p:cNvGrpSpPr/>
          <p:nvPr/>
        </p:nvGrpSpPr>
        <p:grpSpPr>
          <a:xfrm>
            <a:off x="4922838" y="1314450"/>
            <a:ext cx="3479800" cy="3906838"/>
            <a:chOff x="3032" y="828"/>
            <a:chExt cx="2192" cy="2461"/>
          </a:xfrm>
        </p:grpSpPr>
        <p:sp>
          <p:nvSpPr>
            <p:cNvPr id="24592" name="矩形 24591"/>
            <p:cNvSpPr/>
            <p:nvPr/>
          </p:nvSpPr>
          <p:spPr>
            <a:xfrm rot="16200000">
              <a:off x="3062" y="1665"/>
              <a:ext cx="394"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Ext</a:t>
              </a:r>
            </a:p>
            <a:p>
              <a:pPr lvl="0"/>
              <a:r>
                <a:rPr lang="en-US" altLang="zh-CN" sz="1800">
                  <a:latin typeface="Arial" panose="020B0604020202020204" pitchFamily="34" charset="0"/>
                  <a:ea typeface="Times New Roman" panose="02020603050405020304" pitchFamily="18" charset="0"/>
                </a:rPr>
                <a:t>ALU</a:t>
              </a:r>
            </a:p>
          </p:txBody>
        </p:sp>
        <p:sp>
          <p:nvSpPr>
            <p:cNvPr id="24593" name="圆角矩形 24592"/>
            <p:cNvSpPr/>
            <p:nvPr/>
          </p:nvSpPr>
          <p:spPr>
            <a:xfrm>
              <a:off x="3032" y="1640"/>
              <a:ext cx="416"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4" name="圆角矩形 24593"/>
            <p:cNvSpPr/>
            <p:nvPr/>
          </p:nvSpPr>
          <p:spPr>
            <a:xfrm>
              <a:off x="3704" y="2072"/>
              <a:ext cx="512"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5" name="矩形 24594"/>
            <p:cNvSpPr/>
            <p:nvPr/>
          </p:nvSpPr>
          <p:spPr>
            <a:xfrm>
              <a:off x="4808" y="1592"/>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96" name="矩形 24595"/>
            <p:cNvSpPr/>
            <p:nvPr/>
          </p:nvSpPr>
          <p:spPr>
            <a:xfrm rot="16200000">
              <a:off x="4790" y="1569"/>
              <a:ext cx="458"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4597" name="任意多边形 24596"/>
            <p:cNvSpPr/>
            <p:nvPr/>
          </p:nvSpPr>
          <p:spPr>
            <a:xfrm>
              <a:off x="4848" y="2016"/>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98" name="矩形 24597"/>
            <p:cNvSpPr/>
            <p:nvPr/>
          </p:nvSpPr>
          <p:spPr>
            <a:xfrm rot="16200000">
              <a:off x="3637" y="2145"/>
              <a:ext cx="578" cy="402"/>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4599" name="矩形 24598"/>
            <p:cNvSpPr/>
            <p:nvPr/>
          </p:nvSpPr>
          <p:spPr>
            <a:xfrm>
              <a:off x="4232" y="2504"/>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600" name="矩形 24599"/>
            <p:cNvSpPr/>
            <p:nvPr/>
          </p:nvSpPr>
          <p:spPr>
            <a:xfrm rot="16200000">
              <a:off x="4214" y="2529"/>
              <a:ext cx="434" cy="402"/>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4601" name="任意多边形 24600"/>
            <p:cNvSpPr/>
            <p:nvPr/>
          </p:nvSpPr>
          <p:spPr>
            <a:xfrm>
              <a:off x="4272" y="2928"/>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02" name="直接连接符 24601"/>
            <p:cNvSpPr/>
            <p:nvPr/>
          </p:nvSpPr>
          <p:spPr>
            <a:xfrm>
              <a:off x="3656" y="1776"/>
              <a:ext cx="992" cy="0"/>
            </a:xfrm>
            <a:prstGeom prst="line">
              <a:avLst/>
            </a:prstGeom>
            <a:ln w="25400" cap="flat" cmpd="sng">
              <a:solidFill>
                <a:schemeClr val="tx1"/>
              </a:solidFill>
              <a:prstDash val="solid"/>
              <a:headEnd type="none" w="med" len="med"/>
              <a:tailEnd type="triangle" w="med" len="med"/>
            </a:ln>
          </p:spPr>
        </p:sp>
        <p:sp>
          <p:nvSpPr>
            <p:cNvPr id="24603" name="直接连接符 24602"/>
            <p:cNvSpPr/>
            <p:nvPr/>
          </p:nvSpPr>
          <p:spPr>
            <a:xfrm>
              <a:off x="4472" y="1920"/>
              <a:ext cx="176" cy="0"/>
            </a:xfrm>
            <a:prstGeom prst="line">
              <a:avLst/>
            </a:prstGeom>
            <a:ln w="25400" cap="flat" cmpd="sng">
              <a:solidFill>
                <a:schemeClr val="tx1"/>
              </a:solidFill>
              <a:prstDash val="solid"/>
              <a:headEnd type="none" w="med" len="med"/>
              <a:tailEnd type="triangle" w="med" len="med"/>
            </a:ln>
          </p:spPr>
        </p:sp>
        <p:sp>
          <p:nvSpPr>
            <p:cNvPr id="24604" name="直接连接符 24603"/>
            <p:cNvSpPr/>
            <p:nvPr/>
          </p:nvSpPr>
          <p:spPr>
            <a:xfrm>
              <a:off x="3936" y="1304"/>
              <a:ext cx="0" cy="752"/>
            </a:xfrm>
            <a:prstGeom prst="line">
              <a:avLst/>
            </a:prstGeom>
            <a:ln w="25400" cap="flat" cmpd="sng">
              <a:solidFill>
                <a:schemeClr val="tx1"/>
              </a:solidFill>
              <a:prstDash val="solid"/>
              <a:headEnd type="none" w="med" len="med"/>
              <a:tailEnd type="triangle" w="med" len="med"/>
            </a:ln>
          </p:spPr>
        </p:sp>
        <p:sp>
          <p:nvSpPr>
            <p:cNvPr id="24605" name="直接连接符 24604"/>
            <p:cNvSpPr/>
            <p:nvPr/>
          </p:nvSpPr>
          <p:spPr>
            <a:xfrm>
              <a:off x="4080" y="1304"/>
              <a:ext cx="0" cy="752"/>
            </a:xfrm>
            <a:prstGeom prst="line">
              <a:avLst/>
            </a:prstGeom>
            <a:ln w="25400" cap="flat" cmpd="sng">
              <a:solidFill>
                <a:schemeClr val="tx1"/>
              </a:solidFill>
              <a:prstDash val="solid"/>
              <a:headEnd type="none" w="med" len="med"/>
              <a:tailEnd type="triangle" w="med" len="med"/>
            </a:ln>
          </p:spPr>
        </p:sp>
        <p:sp>
          <p:nvSpPr>
            <p:cNvPr id="24606" name="直接连接符 24605"/>
            <p:cNvSpPr/>
            <p:nvPr/>
          </p:nvSpPr>
          <p:spPr>
            <a:xfrm>
              <a:off x="4944" y="1256"/>
              <a:ext cx="0" cy="320"/>
            </a:xfrm>
            <a:prstGeom prst="line">
              <a:avLst/>
            </a:prstGeom>
            <a:ln w="25400" cap="flat" cmpd="sng">
              <a:solidFill>
                <a:schemeClr val="tx1"/>
              </a:solidFill>
              <a:prstDash val="solid"/>
              <a:headEnd type="none" w="med" len="med"/>
              <a:tailEnd type="triangle" w="med" len="med"/>
            </a:ln>
          </p:spPr>
        </p:sp>
        <p:sp>
          <p:nvSpPr>
            <p:cNvPr id="24607" name="直接连接符 24606"/>
            <p:cNvSpPr/>
            <p:nvPr/>
          </p:nvSpPr>
          <p:spPr>
            <a:xfrm>
              <a:off x="5040" y="1256"/>
              <a:ext cx="0" cy="320"/>
            </a:xfrm>
            <a:prstGeom prst="line">
              <a:avLst/>
            </a:prstGeom>
            <a:ln w="25400" cap="flat" cmpd="sng">
              <a:solidFill>
                <a:schemeClr val="tx1"/>
              </a:solidFill>
              <a:prstDash val="solid"/>
              <a:headEnd type="none" w="med" len="med"/>
              <a:tailEnd type="triangle" w="med" len="med"/>
            </a:ln>
          </p:spPr>
        </p:sp>
        <p:sp>
          <p:nvSpPr>
            <p:cNvPr id="24610" name="矩形 24609"/>
            <p:cNvSpPr/>
            <p:nvPr/>
          </p:nvSpPr>
          <p:spPr>
            <a:xfrm rot="16200000">
              <a:off x="4598" y="2721"/>
              <a:ext cx="906"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p>
          </p:txBody>
        </p:sp>
        <p:sp>
          <p:nvSpPr>
            <p:cNvPr id="24612" name="矩形 24611"/>
            <p:cNvSpPr/>
            <p:nvPr/>
          </p:nvSpPr>
          <p:spPr>
            <a:xfrm rot="16200000">
              <a:off x="4662" y="1110"/>
              <a:ext cx="49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p>
          </p:txBody>
        </p:sp>
        <p:sp>
          <p:nvSpPr>
            <p:cNvPr id="24617" name="矩形 24616"/>
            <p:cNvSpPr/>
            <p:nvPr/>
          </p:nvSpPr>
          <p:spPr>
            <a:xfrm rot="16200000">
              <a:off x="4845" y="1105"/>
              <a:ext cx="48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p>
          </p:txBody>
        </p:sp>
        <p:sp>
          <p:nvSpPr>
            <p:cNvPr id="24618" name="矩形 24617"/>
            <p:cNvSpPr/>
            <p:nvPr/>
          </p:nvSpPr>
          <p:spPr>
            <a:xfrm rot="16200000">
              <a:off x="3758" y="1141"/>
              <a:ext cx="549"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p>
          </p:txBody>
        </p:sp>
        <p:sp>
          <p:nvSpPr>
            <p:cNvPr id="24619" name="矩形 24618"/>
            <p:cNvSpPr/>
            <p:nvPr/>
          </p:nvSpPr>
          <p:spPr>
            <a:xfrm rot="16200000">
              <a:off x="3614" y="1142"/>
              <a:ext cx="53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p>
          </p:txBody>
        </p:sp>
        <p:sp>
          <p:nvSpPr>
            <p:cNvPr id="24631" name="矩形 24630"/>
            <p:cNvSpPr/>
            <p:nvPr/>
          </p:nvSpPr>
          <p:spPr>
            <a:xfrm>
              <a:off x="3464" y="1688"/>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2" name="任意多边形 24631"/>
            <p:cNvSpPr/>
            <p:nvPr/>
          </p:nvSpPr>
          <p:spPr>
            <a:xfrm>
              <a:off x="3504" y="1974"/>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3" name="矩形 24632"/>
            <p:cNvSpPr/>
            <p:nvPr/>
          </p:nvSpPr>
          <p:spPr>
            <a:xfrm>
              <a:off x="3443" y="17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sp>
          <p:nvSpPr>
            <p:cNvPr id="24634" name="圆角矩形 24633"/>
            <p:cNvSpPr/>
            <p:nvPr/>
          </p:nvSpPr>
          <p:spPr>
            <a:xfrm>
              <a:off x="4664" y="1592"/>
              <a:ext cx="128" cy="464"/>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35" name="矩形 24634"/>
            <p:cNvSpPr/>
            <p:nvPr/>
          </p:nvSpPr>
          <p:spPr>
            <a:xfrm>
              <a:off x="4232" y="2120"/>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6" name="任意多边形 24635"/>
            <p:cNvSpPr/>
            <p:nvPr/>
          </p:nvSpPr>
          <p:spPr>
            <a:xfrm>
              <a:off x="4272" y="24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7" name="矩形 24636"/>
            <p:cNvSpPr/>
            <p:nvPr/>
          </p:nvSpPr>
          <p:spPr>
            <a:xfrm>
              <a:off x="4211" y="2176"/>
              <a:ext cx="234"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sp>
          <p:nvSpPr>
            <p:cNvPr id="24638" name="任意多边形 24637"/>
            <p:cNvSpPr/>
            <p:nvPr/>
          </p:nvSpPr>
          <p:spPr>
            <a:xfrm>
              <a:off x="4416" y="1920"/>
              <a:ext cx="49" cy="385"/>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9" name="直接连接符 24638"/>
            <p:cNvSpPr/>
            <p:nvPr/>
          </p:nvSpPr>
          <p:spPr>
            <a:xfrm>
              <a:off x="3792" y="1784"/>
              <a:ext cx="0" cy="272"/>
            </a:xfrm>
            <a:prstGeom prst="line">
              <a:avLst/>
            </a:prstGeom>
            <a:ln w="25400" cap="flat" cmpd="sng">
              <a:solidFill>
                <a:schemeClr val="tx1"/>
              </a:solidFill>
              <a:prstDash val="solid"/>
              <a:headEnd type="none" w="med" len="med"/>
              <a:tailEnd type="triangle" w="med" len="med"/>
            </a:ln>
          </p:spPr>
        </p:sp>
        <p:sp>
          <p:nvSpPr>
            <p:cNvPr id="24640" name="直接连接符 24639"/>
            <p:cNvSpPr/>
            <p:nvPr/>
          </p:nvSpPr>
          <p:spPr>
            <a:xfrm>
              <a:off x="4704" y="1256"/>
              <a:ext cx="0" cy="320"/>
            </a:xfrm>
            <a:prstGeom prst="line">
              <a:avLst/>
            </a:prstGeom>
            <a:ln w="25400" cap="flat" cmpd="sng">
              <a:solidFill>
                <a:schemeClr val="tx1"/>
              </a:solidFill>
              <a:prstDash val="solid"/>
              <a:headEnd type="none" w="med" len="med"/>
              <a:tailEnd type="triangle" w="med" len="med"/>
            </a:ln>
          </p:spPr>
        </p:sp>
        <p:sp>
          <p:nvSpPr>
            <p:cNvPr id="24643" name="矩形 24642"/>
            <p:cNvSpPr/>
            <p:nvPr/>
          </p:nvSpPr>
          <p:spPr>
            <a:xfrm rot="16200000">
              <a:off x="4286" y="1061"/>
              <a:ext cx="656" cy="190"/>
            </a:xfrm>
            <a:prstGeom prst="rect">
              <a:avLst/>
            </a:prstGeom>
            <a:noFill/>
            <a:ln w="12700">
              <a:noFill/>
            </a:ln>
          </p:spPr>
          <p:txBody>
            <a:bodyPr wrap="none" lIns="90488" tIns="44450" rIns="90488" bIns="44450">
              <a:spAutoFit/>
            </a:bodyPr>
            <a:lstStyle/>
            <a:p>
              <a:pPr lvl="0"/>
              <a:r>
                <a:rPr lang="en-US" altLang="zh-CN" sz="1400" err="1">
                  <a:solidFill>
                    <a:schemeClr val="accent1"/>
                  </a:solidFill>
                  <a:latin typeface="Times New Roman" panose="02020603050405020304" pitchFamily="18" charset="0"/>
                  <a:ea typeface="Times New Roman" panose="02020603050405020304" pitchFamily="18" charset="0"/>
                </a:rPr>
                <a:t>MemToReg</a:t>
              </a:r>
            </a:p>
          </p:txBody>
        </p:sp>
      </p:grpSp>
      <p:sp>
        <p:nvSpPr>
          <p:cNvPr id="24645" name="矩形 24644"/>
          <p:cNvSpPr/>
          <p:nvPr/>
        </p:nvSpPr>
        <p:spPr>
          <a:xfrm rot="16200000">
            <a:off x="4248150" y="1673225"/>
            <a:ext cx="7651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Equal</a:t>
            </a:r>
          </a:p>
        </p:txBody>
      </p:sp>
      <p:grpSp>
        <p:nvGrpSpPr>
          <p:cNvPr id="24650" name="组合 24649"/>
          <p:cNvGrpSpPr/>
          <p:nvPr/>
        </p:nvGrpSpPr>
        <p:grpSpPr>
          <a:xfrm>
            <a:off x="4702175" y="1731963"/>
            <a:ext cx="1031875" cy="884237"/>
            <a:chOff x="2854" y="1072"/>
            <a:chExt cx="650" cy="557"/>
          </a:xfrm>
        </p:grpSpPr>
        <p:sp>
          <p:nvSpPr>
            <p:cNvPr id="24588" name="直接连接符 24587"/>
            <p:cNvSpPr/>
            <p:nvPr/>
          </p:nvSpPr>
          <p:spPr>
            <a:xfrm>
              <a:off x="3120" y="1304"/>
              <a:ext cx="0" cy="320"/>
            </a:xfrm>
            <a:prstGeom prst="line">
              <a:avLst/>
            </a:prstGeom>
            <a:ln w="25400" cap="flat" cmpd="sng">
              <a:solidFill>
                <a:schemeClr val="tx1"/>
              </a:solidFill>
              <a:prstDash val="solid"/>
              <a:headEnd type="none" w="med" len="med"/>
              <a:tailEnd type="triangle" w="med" len="med"/>
            </a:ln>
          </p:spPr>
        </p:sp>
        <p:sp>
          <p:nvSpPr>
            <p:cNvPr id="24611" name="矩形 24610"/>
            <p:cNvSpPr/>
            <p:nvPr/>
          </p:nvSpPr>
          <p:spPr>
            <a:xfrm rot="16200000">
              <a:off x="3136" y="1230"/>
              <a:ext cx="526" cy="210"/>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p>
          </p:txBody>
        </p:sp>
        <p:sp>
          <p:nvSpPr>
            <p:cNvPr id="24613" name="直接连接符 24612"/>
            <p:cNvSpPr/>
            <p:nvPr/>
          </p:nvSpPr>
          <p:spPr>
            <a:xfrm>
              <a:off x="3312" y="1304"/>
              <a:ext cx="0" cy="320"/>
            </a:xfrm>
            <a:prstGeom prst="line">
              <a:avLst/>
            </a:prstGeom>
            <a:ln w="25400" cap="flat" cmpd="sng">
              <a:solidFill>
                <a:schemeClr val="tx1"/>
              </a:solidFill>
              <a:prstDash val="solid"/>
              <a:headEnd type="none" w="med" len="med"/>
              <a:tailEnd type="triangle" w="med" len="med"/>
            </a:ln>
          </p:spPr>
        </p:sp>
        <p:sp>
          <p:nvSpPr>
            <p:cNvPr id="24614" name="矩形 24613"/>
            <p:cNvSpPr/>
            <p:nvPr/>
          </p:nvSpPr>
          <p:spPr>
            <a:xfrm rot="16200000">
              <a:off x="2958" y="1245"/>
              <a:ext cx="547"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p>
          </p:txBody>
        </p:sp>
        <p:sp>
          <p:nvSpPr>
            <p:cNvPr id="24615" name="矩形 24614"/>
            <p:cNvSpPr/>
            <p:nvPr/>
          </p:nvSpPr>
          <p:spPr>
            <a:xfrm rot="16200000">
              <a:off x="2735" y="1300"/>
              <a:ext cx="44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p>
          </p:txBody>
        </p:sp>
        <p:sp>
          <p:nvSpPr>
            <p:cNvPr id="24647" name="直接连接符 24646"/>
            <p:cNvSpPr/>
            <p:nvPr/>
          </p:nvSpPr>
          <p:spPr>
            <a:xfrm>
              <a:off x="3168" y="1304"/>
              <a:ext cx="0" cy="320"/>
            </a:xfrm>
            <a:prstGeom prst="line">
              <a:avLst/>
            </a:prstGeom>
            <a:ln w="25400" cap="flat" cmpd="sng">
              <a:solidFill>
                <a:schemeClr val="tx1"/>
              </a:solidFill>
              <a:prstDash val="solid"/>
              <a:headEnd type="none" w="med" len="med"/>
              <a:tailEnd type="triangle" w="med" len="med"/>
            </a:ln>
          </p:spPr>
        </p:sp>
      </p:grpSp>
      <p:sp>
        <p:nvSpPr>
          <p:cNvPr id="24648" name="任意多边形 24647"/>
          <p:cNvSpPr/>
          <p:nvPr/>
        </p:nvSpPr>
        <p:spPr>
          <a:xfrm>
            <a:off x="3124200" y="3581400"/>
            <a:ext cx="1906588" cy="230188"/>
          </a:xfrm>
          <a:custGeom>
            <a:avLst/>
            <a:gdLst/>
            <a:ahLst/>
            <a:cxnLst/>
            <a:rect l="0" t="0" r="0" b="0"/>
            <a:pathLst>
              <a:path w="1201" h="145">
                <a:moveTo>
                  <a:pt x="0" y="48"/>
                </a:moveTo>
                <a:lnTo>
                  <a:pt x="48" y="48"/>
                </a:lnTo>
                <a:lnTo>
                  <a:pt x="48" y="144"/>
                </a:lnTo>
                <a:lnTo>
                  <a:pt x="1200" y="144"/>
                </a:lnTo>
                <a:lnTo>
                  <a:pt x="120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5" name="矩形 24624"/>
          <p:cNvSpPr/>
          <p:nvPr/>
        </p:nvSpPr>
        <p:spPr>
          <a:xfrm>
            <a:off x="4203700" y="2663825"/>
            <a:ext cx="279400" cy="484188"/>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6" name="任意多边形 24625"/>
          <p:cNvSpPr/>
          <p:nvPr/>
        </p:nvSpPr>
        <p:spPr>
          <a:xfrm>
            <a:off x="4267200" y="3097213"/>
            <a:ext cx="153988" cy="65087"/>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27" name="矩形 24626"/>
          <p:cNvSpPr/>
          <p:nvPr/>
        </p:nvSpPr>
        <p:spPr>
          <a:xfrm>
            <a:off x="4170363" y="274796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sp>
        <p:nvSpPr>
          <p:cNvPr id="24628" name="矩形 24627"/>
          <p:cNvSpPr/>
          <p:nvPr/>
        </p:nvSpPr>
        <p:spPr>
          <a:xfrm>
            <a:off x="4203700" y="3173413"/>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9" name="任意多边形 24628"/>
          <p:cNvSpPr/>
          <p:nvPr/>
        </p:nvSpPr>
        <p:spPr>
          <a:xfrm>
            <a:off x="4267200" y="3606800"/>
            <a:ext cx="153988" cy="65088"/>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0" name="矩形 24629"/>
          <p:cNvSpPr/>
          <p:nvPr/>
        </p:nvSpPr>
        <p:spPr>
          <a:xfrm>
            <a:off x="4170363" y="325755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sp>
        <p:nvSpPr>
          <p:cNvPr id="24646" name="直接连接符 24645"/>
          <p:cNvSpPr/>
          <p:nvPr/>
        </p:nvSpPr>
        <p:spPr>
          <a:xfrm>
            <a:off x="4572000" y="3292475"/>
            <a:ext cx="0" cy="657225"/>
          </a:xfrm>
          <a:prstGeom prst="line">
            <a:avLst/>
          </a:prstGeom>
          <a:ln w="25400" cap="flat" cmpd="sng">
            <a:solidFill>
              <a:schemeClr val="tx1"/>
            </a:solidFill>
            <a:prstDash val="solid"/>
            <a:headEnd type="none" w="med" len="med"/>
            <a:tailEnd type="none" w="med" len="med"/>
          </a:ln>
        </p:spPr>
      </p:sp>
      <p:sp>
        <p:nvSpPr>
          <p:cNvPr id="24652" name="矩形 24651"/>
          <p:cNvSpPr/>
          <p:nvPr/>
        </p:nvSpPr>
        <p:spPr>
          <a:xfrm>
            <a:off x="4203700" y="2168525"/>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54" name="矩形 24653"/>
          <p:cNvSpPr/>
          <p:nvPr/>
        </p:nvSpPr>
        <p:spPr>
          <a:xfrm>
            <a:off x="4171950" y="225901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p>
        </p:txBody>
      </p:sp>
      <p:sp>
        <p:nvSpPr>
          <p:cNvPr id="24656" name="任意多边形 24655"/>
          <p:cNvSpPr/>
          <p:nvPr/>
        </p:nvSpPr>
        <p:spPr>
          <a:xfrm flipH="1">
            <a:off x="4648200" y="2209800"/>
            <a:ext cx="273050" cy="469900"/>
          </a:xfrm>
          <a:custGeom>
            <a:avLst/>
            <a:gdLst/>
            <a:ahLst/>
            <a:cxnLst/>
            <a:rect l="0" t="0" r="0" b="0"/>
            <a:pathLst>
              <a:path w="96" h="144">
                <a:moveTo>
                  <a:pt x="0" y="144"/>
                </a:moveTo>
                <a:lnTo>
                  <a:pt x="96" y="144"/>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Tree>
    <p:extLst>
      <p:ext uri="{BB962C8B-B14F-4D97-AF65-F5344CB8AC3E}">
        <p14:creationId xmlns:p14="http://schemas.microsoft.com/office/powerpoint/2010/main" val="94322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a:t>
            </a:r>
            <a:r>
              <a:rPr lang="en-US" altLang="zh-CN" sz="3600" b="1" dirty="0">
                <a:solidFill>
                  <a:srgbClr val="FF0000"/>
                </a:solidFill>
              </a:rPr>
              <a:t>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Datapath</a:t>
            </a: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Recall: Step-by-step Processor Design</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 3.3</a:t>
            </a:r>
            <a:endParaRPr lang="zh-CN" altLang="en-US" dirty="0"/>
          </a:p>
        </p:txBody>
      </p:sp>
      <p:sp>
        <p:nvSpPr>
          <p:cNvPr id="26627" name="文本占位符 26626"/>
          <p:cNvSpPr>
            <a:spLocks noGrp="1"/>
          </p:cNvSpPr>
          <p:nvPr>
            <p:ph type="body" idx="1"/>
          </p:nvPr>
        </p:nvSpPr>
        <p:spPr>
          <a:xfrm>
            <a:off x="364490" y="1707515"/>
            <a:ext cx="8153400" cy="2840038"/>
          </a:xfrm>
          <a:ln w="12700"/>
        </p:spPr>
        <p:txBody>
          <a:bodyPr vert="horz" wrap="square" lIns="63500" tIns="25400" rIns="63500" bIns="25400" anchor="t">
            <a:spAutoFit/>
          </a:bodyPr>
          <a:lstStyle/>
          <a:p>
            <a:pPr>
              <a:lnSpc>
                <a:spcPct val="87000"/>
              </a:lnSpc>
              <a:spcBef>
                <a:spcPct val="0"/>
              </a:spcBef>
              <a:buNone/>
            </a:pPr>
            <a:r>
              <a:rPr lang="en-US" altLang="zh-CN" sz="2400"/>
              <a:t>Step 1: ISA =&gt; Logical Register Transfers</a:t>
            </a:r>
          </a:p>
          <a:p>
            <a:pPr>
              <a:lnSpc>
                <a:spcPct val="87000"/>
              </a:lnSpc>
              <a:spcBef>
                <a:spcPct val="0"/>
              </a:spcBef>
              <a:buNone/>
            </a:pPr>
            <a:endParaRPr lang="en-US" altLang="zh-CN" sz="2400"/>
          </a:p>
          <a:p>
            <a:pPr>
              <a:lnSpc>
                <a:spcPct val="87000"/>
              </a:lnSpc>
              <a:spcBef>
                <a:spcPct val="0"/>
              </a:spcBef>
              <a:buNone/>
            </a:pPr>
            <a:r>
              <a:rPr lang="en-US" altLang="zh-CN" sz="2400"/>
              <a:t>Step 2: Components of the Datapath</a:t>
            </a:r>
          </a:p>
          <a:p>
            <a:pPr>
              <a:lnSpc>
                <a:spcPct val="87000"/>
              </a:lnSpc>
              <a:spcBef>
                <a:spcPct val="0"/>
              </a:spcBef>
              <a:buNone/>
            </a:pPr>
            <a:endParaRPr lang="en-US" altLang="zh-CN" sz="2400"/>
          </a:p>
          <a:p>
            <a:pPr>
              <a:lnSpc>
                <a:spcPct val="87000"/>
              </a:lnSpc>
              <a:spcBef>
                <a:spcPct val="0"/>
              </a:spcBef>
              <a:buNone/>
            </a:pPr>
            <a:r>
              <a:rPr lang="en-US" altLang="zh-CN" sz="2400"/>
              <a:t>Step 3: RTL + Components =&gt; Datapath</a:t>
            </a:r>
          </a:p>
          <a:p>
            <a:pPr>
              <a:lnSpc>
                <a:spcPct val="87000"/>
              </a:lnSpc>
              <a:spcBef>
                <a:spcPct val="0"/>
              </a:spcBef>
              <a:buNone/>
            </a:pPr>
            <a:endParaRPr lang="en-US" altLang="zh-CN" sz="2400"/>
          </a:p>
          <a:p>
            <a:pPr>
              <a:lnSpc>
                <a:spcPct val="87000"/>
              </a:lnSpc>
              <a:spcBef>
                <a:spcPct val="0"/>
              </a:spcBef>
              <a:buNone/>
            </a:pPr>
            <a:r>
              <a:rPr lang="en-US" altLang="zh-CN" sz="2400" err="1">
                <a:solidFill>
                  <a:srgbClr val="FF0000"/>
                </a:solidFill>
              </a:rPr>
              <a:t>Step 4: Datapath + Logical RTs =&gt; Physical RTs</a:t>
            </a:r>
          </a:p>
          <a:p>
            <a:pPr>
              <a:lnSpc>
                <a:spcPct val="85000"/>
              </a:lnSpc>
              <a:spcBef>
                <a:spcPct val="70000"/>
              </a:spcBef>
              <a:buNone/>
            </a:pPr>
            <a:r>
              <a:rPr lang="en-US" altLang="zh-CN" sz="2400" err="1"/>
              <a:t>Step 5: Physical RTs</a:t>
            </a:r>
            <a:r>
              <a:rPr lang="en-US" altLang="zh-CN" sz="2400"/>
              <a:t> =&gt; Control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err="1">
                <a:sym typeface="+mn-ea"/>
              </a:rPr>
              <a:t>Step 4: R-rtype</a:t>
            </a:r>
            <a:r>
              <a:rPr lang="en-US" altLang="zh-CN" sz="2400">
                <a:sym typeface="+mn-ea"/>
              </a:rPr>
              <a:t> (add, sub, . . .)</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 </a:t>
            </a:r>
            <a:r>
              <a:rPr lang="en-US" dirty="0"/>
              <a:t>3.4</a:t>
            </a:r>
          </a:p>
        </p:txBody>
      </p:sp>
      <p:sp>
        <p:nvSpPr>
          <p:cNvPr id="27651" name="文本占位符 27650"/>
          <p:cNvSpPr>
            <a:spLocks noGrp="1"/>
          </p:cNvSpPr>
          <p:nvPr>
            <p:ph type="body" idx="1"/>
          </p:nvPr>
        </p:nvSpPr>
        <p:spPr>
          <a:xfrm>
            <a:off x="-40640" y="838200"/>
            <a:ext cx="872744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p>
        </p:txBody>
      </p:sp>
      <p:sp>
        <p:nvSpPr>
          <p:cNvPr id="27652" name="矩形 27651"/>
          <p:cNvSpPr/>
          <p:nvPr/>
        </p:nvSpPr>
        <p:spPr>
          <a:xfrm>
            <a:off x="4348163" y="819150"/>
            <a:ext cx="4435475" cy="712788"/>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p>
          <a:p>
            <a:pPr lvl="0">
              <a:spcBef>
                <a:spcPct val="50000"/>
              </a:spcBef>
            </a:pPr>
            <a:r>
              <a:rPr lang="en-US" altLang="zh-CN" sz="1600" b="1" err="1">
                <a:latin typeface="Times New Roman" panose="02020603050405020304" pitchFamily="18" charset="0"/>
                <a:ea typeface="Times New Roman" panose="02020603050405020304" pitchFamily="18" charset="0"/>
              </a:rPr>
              <a:t>ADDU	R[rd] &lt;– R[rs] + R[rt</a:t>
            </a:r>
            <a:r>
              <a:rPr lang="en-US" altLang="zh-CN" sz="1600" b="1">
                <a:latin typeface="Times New Roman" panose="02020603050405020304" pitchFamily="18" charset="0"/>
                <a:ea typeface="Times New Roman" panose="02020603050405020304" pitchFamily="18" charset="0"/>
              </a:rPr>
              <a:t>]; PC &lt;– PC + 4</a:t>
            </a:r>
          </a:p>
        </p:txBody>
      </p:sp>
      <p:sp>
        <p:nvSpPr>
          <p:cNvPr id="27653" name="矩形 27652"/>
          <p:cNvSpPr/>
          <p:nvPr/>
        </p:nvSpPr>
        <p:spPr>
          <a:xfrm>
            <a:off x="4418013" y="1765300"/>
            <a:ext cx="4127500" cy="1579563"/>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ADDU	A&lt;– R[rs]; B &lt;– R[rt</a:t>
            </a:r>
            <a:r>
              <a:rPr lang="en-US" altLang="zh-CN" sz="1600" b="1">
                <a:latin typeface="Times New Roman" panose="02020603050405020304" pitchFamily="18" charset="0"/>
                <a:ea typeface="Times New Roman" panose="02020603050405020304" pitchFamily="18" charset="0"/>
              </a:rPr>
              <a:t>]</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S &lt;– A + B	</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R[rd] &lt;– S;    	PC &lt;– PC + 4</a:t>
            </a:r>
          </a:p>
        </p:txBody>
      </p:sp>
      <p:sp>
        <p:nvSpPr>
          <p:cNvPr id="27654" name="直接连接符 27653"/>
          <p:cNvSpPr/>
          <p:nvPr/>
        </p:nvSpPr>
        <p:spPr>
          <a:xfrm>
            <a:off x="5257800" y="2451100"/>
            <a:ext cx="0" cy="889000"/>
          </a:xfrm>
          <a:prstGeom prst="line">
            <a:avLst/>
          </a:prstGeom>
          <a:ln w="25400" cap="flat" cmpd="sng">
            <a:solidFill>
              <a:schemeClr val="tx1"/>
            </a:solidFill>
            <a:prstDash val="solid"/>
            <a:headEnd type="none" w="med" len="med"/>
            <a:tailEnd type="none" w="med" len="med"/>
          </a:ln>
        </p:spPr>
      </p:sp>
      <p:sp>
        <p:nvSpPr>
          <p:cNvPr id="27655" name="直接连接符 27654"/>
          <p:cNvSpPr/>
          <p:nvPr/>
        </p:nvSpPr>
        <p:spPr>
          <a:xfrm>
            <a:off x="5270500" y="2438400"/>
            <a:ext cx="3251200" cy="0"/>
          </a:xfrm>
          <a:prstGeom prst="line">
            <a:avLst/>
          </a:prstGeom>
          <a:ln w="25400" cap="flat" cmpd="sng">
            <a:solidFill>
              <a:schemeClr val="tx1"/>
            </a:solidFill>
            <a:prstDash val="solid"/>
            <a:headEnd type="none" w="med" len="med"/>
            <a:tailEnd type="none" w="med" len="med"/>
          </a:ln>
        </p:spPr>
      </p:sp>
      <p:sp>
        <p:nvSpPr>
          <p:cNvPr id="27656" name="直接连接符 27655"/>
          <p:cNvSpPr/>
          <p:nvPr/>
        </p:nvSpPr>
        <p:spPr>
          <a:xfrm>
            <a:off x="5270500" y="2743200"/>
            <a:ext cx="3251200" cy="0"/>
          </a:xfrm>
          <a:prstGeom prst="line">
            <a:avLst/>
          </a:prstGeom>
          <a:ln w="25400" cap="flat" cmpd="sng">
            <a:solidFill>
              <a:schemeClr val="tx1"/>
            </a:solidFill>
            <a:prstDash val="solid"/>
            <a:headEnd type="none" w="med" len="med"/>
            <a:tailEnd type="none" w="med" len="med"/>
          </a:ln>
        </p:spPr>
      </p:sp>
      <p:sp>
        <p:nvSpPr>
          <p:cNvPr id="27657" name="直接连接符 27656"/>
          <p:cNvSpPr/>
          <p:nvPr/>
        </p:nvSpPr>
        <p:spPr>
          <a:xfrm>
            <a:off x="5270500" y="3048000"/>
            <a:ext cx="3251200" cy="0"/>
          </a:xfrm>
          <a:prstGeom prst="line">
            <a:avLst/>
          </a:prstGeom>
          <a:ln w="25400" cap="flat" cmpd="sng">
            <a:solidFill>
              <a:schemeClr val="tx1"/>
            </a:solidFill>
            <a:prstDash val="solid"/>
            <a:headEnd type="none" w="med" len="med"/>
            <a:tailEnd type="none" w="med" len="med"/>
          </a:ln>
        </p:spPr>
      </p:sp>
      <p:sp>
        <p:nvSpPr>
          <p:cNvPr id="27658" name="圆角矩形 27657"/>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59" name="直接连接符 27658"/>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7660" name="直接连接符 27659"/>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7663" name="直接连接符 27662"/>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7664" name="矩形 27663"/>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p>
        </p:txBody>
      </p:sp>
      <p:sp>
        <p:nvSpPr>
          <p:cNvPr id="27665" name="直接连接符 27664"/>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7666" name="圆角矩形 27665"/>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67" name="圆角矩形 27666"/>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68" name="矩形 27667"/>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69" name="矩形 27668"/>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7670" name="任意多边形 27669"/>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71" name="矩形 27670"/>
          <p:cNvSpPr/>
          <p:nvPr/>
        </p:nvSpPr>
        <p:spPr>
          <a:xfrm rot="16200000">
            <a:off x="5849938" y="5338170"/>
            <a:ext cx="917575" cy="582211"/>
          </a:xfrm>
          <a:prstGeom prst="rect">
            <a:avLst/>
          </a:prstGeom>
          <a:noFill/>
          <a:ln w="12700">
            <a:noFill/>
          </a:ln>
        </p:spPr>
        <p:txBody>
          <a:bodyPr lIns="90488" tIns="44450" rIns="90488" bIns="44450">
            <a:spAutoFit/>
          </a:bodyPr>
          <a:lstStyle/>
          <a:p>
            <a:pPr lvl="0" algn="ctr"/>
            <a:r>
              <a:rPr lang="en-US" altLang="zh-CN" sz="1600" dirty="0">
                <a:latin typeface="Arial" panose="020B0604020202020204" pitchFamily="34" charset="0"/>
                <a:ea typeface="Times New Roman" panose="02020603050405020304" pitchFamily="18" charset="0"/>
              </a:rPr>
              <a:t>Mem</a:t>
            </a:r>
          </a:p>
          <a:p>
            <a:pPr lvl="0" algn="ctr"/>
            <a:r>
              <a:rPr lang="en-US" altLang="zh-CN" sz="1600" dirty="0">
                <a:latin typeface="Arial" panose="020B0604020202020204" pitchFamily="34" charset="0"/>
                <a:ea typeface="Times New Roman" panose="02020603050405020304" pitchFamily="18" charset="0"/>
              </a:rPr>
              <a:t>Access</a:t>
            </a:r>
          </a:p>
        </p:txBody>
      </p:sp>
      <p:sp>
        <p:nvSpPr>
          <p:cNvPr id="27672" name="矩形 27671"/>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7673" name="矩形 27672"/>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7674" name="任意多边形 27673"/>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75" name="直接连接符 27674"/>
          <p:cNvSpPr/>
          <p:nvPr/>
        </p:nvSpPr>
        <p:spPr>
          <a:xfrm>
            <a:off x="5956300" y="4724400"/>
            <a:ext cx="1498600" cy="0"/>
          </a:xfrm>
          <a:prstGeom prst="line">
            <a:avLst/>
          </a:prstGeom>
          <a:ln w="25400" cap="flat" cmpd="sng">
            <a:solidFill>
              <a:schemeClr val="accent2"/>
            </a:solidFill>
            <a:prstDash val="solid"/>
            <a:headEnd type="none" w="med" len="med"/>
            <a:tailEnd type="triangle" w="med" len="med"/>
          </a:ln>
        </p:spPr>
      </p:sp>
      <p:sp>
        <p:nvSpPr>
          <p:cNvPr id="27676" name="直接连接符 27675"/>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27677" name="直接连接符 27676"/>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7678" name="直接连接符 27677"/>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7690" name="组合 27689"/>
          <p:cNvGrpSpPr/>
          <p:nvPr/>
        </p:nvGrpSpPr>
        <p:grpSpPr>
          <a:xfrm>
            <a:off x="5618163" y="4584700"/>
            <a:ext cx="333375" cy="522288"/>
            <a:chOff x="3539" y="2888"/>
            <a:chExt cx="210" cy="329"/>
          </a:xfrm>
        </p:grpSpPr>
        <p:sp>
          <p:nvSpPr>
            <p:cNvPr id="27687" name="矩形 27686"/>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8" name="任意多边形 27687"/>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9" name="矩形 27688"/>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grpSp>
      <p:sp>
        <p:nvSpPr>
          <p:cNvPr id="27691" name="圆角矩形 27690"/>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7695" name="组合 27694"/>
          <p:cNvGrpSpPr/>
          <p:nvPr/>
        </p:nvGrpSpPr>
        <p:grpSpPr>
          <a:xfrm>
            <a:off x="6761163" y="5270500"/>
            <a:ext cx="384175" cy="522288"/>
            <a:chOff x="4259" y="3320"/>
            <a:chExt cx="242" cy="329"/>
          </a:xfrm>
        </p:grpSpPr>
        <p:sp>
          <p:nvSpPr>
            <p:cNvPr id="27692" name="矩形 27691"/>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7693" name="任意多边形 27692"/>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94" name="矩形 27693"/>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grpSp>
      <p:sp>
        <p:nvSpPr>
          <p:cNvPr id="27696" name="任意多边形 27695"/>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97" name="直接连接符 27696"/>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27698" name="矩形 27697"/>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sp>
        <p:nvSpPr>
          <p:cNvPr id="27699" name="直接连接符 27698"/>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7700" name="直接连接符 27699"/>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7701" name="直接连接符 27700"/>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7704" name="矩形 27703"/>
          <p:cNvSpPr/>
          <p:nvPr/>
        </p:nvSpPr>
        <p:spPr>
          <a:xfrm>
            <a:off x="5089525" y="4471988"/>
            <a:ext cx="317500" cy="366712"/>
          </a:xfrm>
          <a:prstGeom prst="rect">
            <a:avLst/>
          </a:prstGeom>
          <a:noFill/>
          <a:ln w="12700">
            <a:noFill/>
          </a:ln>
        </p:spPr>
        <p:txBody>
          <a:bodyPr/>
          <a:lstStyle/>
          <a:p>
            <a:endParaRPr lang="zh-CN" altLang="en-US"/>
          </a:p>
        </p:txBody>
      </p:sp>
      <p:sp>
        <p:nvSpPr>
          <p:cNvPr id="27705" name="矩形 27704"/>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706" name="矩形 27705"/>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7707" name="任意多边形 27706"/>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708" name="圆角矩形 27707"/>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709" name="矩形 27708"/>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7710" name="直接连接符 27709"/>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7711" name="圆角矩形 27710"/>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712" name="直接连接符 27711"/>
          <p:cNvSpPr/>
          <p:nvPr/>
        </p:nvSpPr>
        <p:spPr>
          <a:xfrm>
            <a:off x="1841500" y="5029200"/>
            <a:ext cx="355600" cy="0"/>
          </a:xfrm>
          <a:prstGeom prst="line">
            <a:avLst/>
          </a:prstGeom>
          <a:ln w="25400" cap="flat" cmpd="sng">
            <a:solidFill>
              <a:schemeClr val="accent2"/>
            </a:solidFill>
            <a:prstDash val="solid"/>
            <a:headEnd type="none" w="med" len="med"/>
            <a:tailEnd type="triangle" w="med" len="med"/>
          </a:ln>
        </p:spPr>
      </p:sp>
      <p:sp>
        <p:nvSpPr>
          <p:cNvPr id="27713" name="任意多边形 27712"/>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7714" name="矩形 27713"/>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715" name="矩形 27714"/>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27716" name="任意多边形 27715"/>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717" name="任意多边形 27716"/>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7718" name="矩形 27717"/>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p>
        </p:txBody>
      </p:sp>
      <p:sp>
        <p:nvSpPr>
          <p:cNvPr id="27720" name="任意多边形 27719"/>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7721" name="任意多边形 27720"/>
          <p:cNvSpPr/>
          <p:nvPr/>
        </p:nvSpPr>
        <p:spPr>
          <a:xfrm>
            <a:off x="3124200" y="5105400"/>
            <a:ext cx="77788" cy="306388"/>
          </a:xfrm>
          <a:custGeom>
            <a:avLst/>
            <a:gdLst/>
            <a:ahLst/>
            <a:cxnLst/>
            <a:rect l="0" t="0" r="0" b="0"/>
            <a:pathLst>
              <a:path w="49" h="193">
                <a:moveTo>
                  <a:pt x="48" y="192"/>
                </a:moveTo>
                <a:lnTo>
                  <a:pt x="48" y="0"/>
                </a:lnTo>
                <a:lnTo>
                  <a:pt x="0"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grpSp>
        <p:nvGrpSpPr>
          <p:cNvPr id="27726" name="组合 27725"/>
          <p:cNvGrpSpPr/>
          <p:nvPr/>
        </p:nvGrpSpPr>
        <p:grpSpPr>
          <a:xfrm>
            <a:off x="3852863" y="1951038"/>
            <a:ext cx="447675" cy="1219200"/>
            <a:chOff x="2358" y="1200"/>
            <a:chExt cx="282" cy="768"/>
          </a:xfrm>
        </p:grpSpPr>
        <p:sp>
          <p:nvSpPr>
            <p:cNvPr id="27722" name="直接连接符 27721"/>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7723" name="文本框 27722"/>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p>
          </p:txBody>
        </p:sp>
      </p:grpSp>
      <p:sp>
        <p:nvSpPr>
          <p:cNvPr id="27724" name="直接连接符 27723"/>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7725" name="直接连接符 27724"/>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
        <p:nvSpPr>
          <p:cNvPr id="27661" name="直接连接符 27660"/>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7662" name="直接连接符 27661"/>
          <p:cNvSpPr/>
          <p:nvPr/>
        </p:nvSpPr>
        <p:spPr>
          <a:xfrm>
            <a:off x="4554538" y="5183188"/>
            <a:ext cx="401637" cy="0"/>
          </a:xfrm>
          <a:prstGeom prst="line">
            <a:avLst/>
          </a:prstGeom>
          <a:ln w="25400" cap="flat" cmpd="sng">
            <a:solidFill>
              <a:schemeClr val="accent2"/>
            </a:solidFill>
            <a:prstDash val="solid"/>
            <a:headEnd type="none" w="med" len="med"/>
            <a:tailEnd type="triangle" w="med" len="med"/>
          </a:ln>
        </p:spPr>
      </p:sp>
      <p:sp>
        <p:nvSpPr>
          <p:cNvPr id="27719" name="直接连接符 27718"/>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7682" name="组合 27681"/>
          <p:cNvGrpSpPr/>
          <p:nvPr/>
        </p:nvGrpSpPr>
        <p:grpSpPr>
          <a:xfrm>
            <a:off x="4246563" y="4573588"/>
            <a:ext cx="333375" cy="490537"/>
            <a:chOff x="2675" y="2840"/>
            <a:chExt cx="210" cy="329"/>
          </a:xfrm>
        </p:grpSpPr>
        <p:sp>
          <p:nvSpPr>
            <p:cNvPr id="27679" name="矩形 27678"/>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0" name="任意多边形 27679"/>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1" name="矩形 27680"/>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grpSp>
      <p:grpSp>
        <p:nvGrpSpPr>
          <p:cNvPr id="27686" name="组合 27685"/>
          <p:cNvGrpSpPr/>
          <p:nvPr/>
        </p:nvGrpSpPr>
        <p:grpSpPr>
          <a:xfrm>
            <a:off x="4246563" y="5073650"/>
            <a:ext cx="333375" cy="490538"/>
            <a:chOff x="2675" y="3176"/>
            <a:chExt cx="210" cy="329"/>
          </a:xfrm>
        </p:grpSpPr>
        <p:sp>
          <p:nvSpPr>
            <p:cNvPr id="27683" name="矩形 27682"/>
            <p:cNvSpPr/>
            <p:nvPr/>
          </p:nvSpPr>
          <p:spPr>
            <a:xfrm>
              <a:off x="2696" y="3176"/>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4" name="任意多边形 27683"/>
            <p:cNvSpPr/>
            <p:nvPr/>
          </p:nvSpPr>
          <p:spPr>
            <a:xfrm>
              <a:off x="2736" y="3462"/>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5" name="矩形 27684"/>
            <p:cNvSpPr/>
            <p:nvPr/>
          </p:nvSpPr>
          <p:spPr>
            <a:xfrm>
              <a:off x="2675" y="3232"/>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err="1">
                <a:sym typeface="+mn-ea"/>
              </a:rPr>
              <a:t>Step 4: Logical immed</a:t>
            </a:r>
            <a:endParaRPr lang="zh-CN" altLang="en-US" dirty="0"/>
          </a:p>
        </p:txBody>
      </p:sp>
      <p:sp>
        <p:nvSpPr>
          <p:cNvPr id="7" name="内容占位符 6"/>
          <p:cNvSpPr>
            <a:spLocks noGrp="1"/>
          </p:cNvSpPr>
          <p:nvPr>
            <p:ph sz="quarter" idx="13"/>
          </p:nvPr>
        </p:nvSpPr>
        <p:spPr>
          <a:xfrm>
            <a:off x="199390" y="112395"/>
            <a:ext cx="1096010" cy="568325"/>
          </a:xfrm>
        </p:spPr>
        <p:txBody>
          <a:bodyPr/>
          <a:lstStyle/>
          <a:p>
            <a:r>
              <a:rPr lang="en-US" altLang="zh-CN" dirty="0"/>
              <a:t>3.5</a:t>
            </a:r>
            <a:endParaRPr lang="zh-CN" altLang="en-US" dirty="0"/>
          </a:p>
        </p:txBody>
      </p:sp>
      <p:sp>
        <p:nvSpPr>
          <p:cNvPr id="28675" name="文本占位符 28674"/>
          <p:cNvSpPr>
            <a:spLocks noGrp="1"/>
          </p:cNvSpPr>
          <p:nvPr>
            <p:ph type="body" idx="1"/>
          </p:nvPr>
        </p:nvSpPr>
        <p:spPr>
          <a:xfrm>
            <a:off x="38100" y="838200"/>
            <a:ext cx="8648700" cy="144018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a:t>
            </a:r>
            <a:r>
              <a:rPr lang="en-US" altLang="zh-CN"/>
              <a:t> </a:t>
            </a:r>
            <a:r>
              <a:rPr lang="en-US" altLang="zh-CN" sz="2400"/>
              <a:t>Transfers</a:t>
            </a:r>
          </a:p>
        </p:txBody>
      </p:sp>
      <p:sp>
        <p:nvSpPr>
          <p:cNvPr id="28676" name="矩形 28675"/>
          <p:cNvSpPr/>
          <p:nvPr/>
        </p:nvSpPr>
        <p:spPr>
          <a:xfrm>
            <a:off x="4117975" y="819150"/>
            <a:ext cx="5040313" cy="700088"/>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p>
          <a:p>
            <a:pPr lvl="0">
              <a:spcBef>
                <a:spcPct val="50000"/>
              </a:spcBef>
            </a:pPr>
            <a:r>
              <a:rPr lang="en-US" altLang="zh-CN" sz="1600" b="1" err="1">
                <a:latin typeface="Times New Roman" panose="02020603050405020304" pitchFamily="18" charset="0"/>
                <a:ea typeface="Times New Roman" panose="02020603050405020304" pitchFamily="18" charset="0"/>
              </a:rPr>
              <a:t>ORI	R[rt] &lt;– R[rs] OR ZExt</a:t>
            </a:r>
            <a:r>
              <a:rPr lang="en-US" altLang="zh-CN" sz="1600" b="1">
                <a:latin typeface="Times New Roman" panose="02020603050405020304" pitchFamily="18" charset="0"/>
                <a:ea typeface="Times New Roman" panose="02020603050405020304" pitchFamily="18" charset="0"/>
              </a:rPr>
              <a:t>(Im16); PC &lt;– PC + 4</a:t>
            </a:r>
          </a:p>
        </p:txBody>
      </p:sp>
      <p:sp>
        <p:nvSpPr>
          <p:cNvPr id="28677" name="矩形 28676"/>
          <p:cNvSpPr/>
          <p:nvPr/>
        </p:nvSpPr>
        <p:spPr>
          <a:xfrm>
            <a:off x="4418013" y="1765300"/>
            <a:ext cx="4127500" cy="1579563"/>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ORI	A&lt;– R[rs</a:t>
            </a:r>
            <a:r>
              <a:rPr lang="en-US" altLang="zh-CN" sz="1600" b="1">
                <a:latin typeface="Times New Roman" panose="02020603050405020304" pitchFamily="18" charset="0"/>
                <a:ea typeface="Times New Roman" panose="02020603050405020304" pitchFamily="18" charset="0"/>
              </a:rPr>
              <a:t>]; </a:t>
            </a:r>
            <a:r>
              <a:rPr lang="en-US" altLang="zh-CN" sz="1600" b="1" err="1">
                <a:solidFill>
                  <a:schemeClr val="bg2"/>
                </a:solidFill>
                <a:latin typeface="Times New Roman" panose="02020603050405020304" pitchFamily="18" charset="0"/>
                <a:ea typeface="Times New Roman" panose="02020603050405020304" pitchFamily="18" charset="0"/>
              </a:rPr>
              <a:t>B &lt;– R[rt</a:t>
            </a:r>
            <a:r>
              <a:rPr lang="en-US" altLang="zh-CN" sz="1600" b="1">
                <a:solidFill>
                  <a:schemeClr val="bg2"/>
                </a:solidFill>
                <a:latin typeface="Times New Roman" panose="02020603050405020304" pitchFamily="18" charset="0"/>
                <a:ea typeface="Times New Roman" panose="02020603050405020304" pitchFamily="18" charset="0"/>
              </a:rPr>
              <a:t>]</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S &lt;– A  </a:t>
            </a:r>
            <a:r>
              <a:rPr lang="en-US" altLang="zh-CN" sz="1600" b="1" i="1">
                <a:latin typeface="Times New Roman" panose="02020603050405020304" pitchFamily="18" charset="0"/>
                <a:ea typeface="Times New Roman" panose="02020603050405020304" pitchFamily="18" charset="0"/>
              </a:rPr>
              <a:t>or</a:t>
            </a:r>
            <a:r>
              <a:rPr lang="en-US" altLang="zh-CN" sz="1600" b="1" err="1">
                <a:latin typeface="Times New Roman" panose="02020603050405020304" pitchFamily="18" charset="0"/>
                <a:ea typeface="Times New Roman" panose="02020603050405020304" pitchFamily="18" charset="0"/>
              </a:rPr>
              <a:t>  ZExt</a:t>
            </a:r>
            <a:r>
              <a:rPr lang="en-US" altLang="zh-CN" sz="1600" b="1">
                <a:latin typeface="Times New Roman" panose="02020603050405020304" pitchFamily="18" charset="0"/>
                <a:ea typeface="Times New Roman" panose="02020603050405020304" pitchFamily="18" charset="0"/>
              </a:rPr>
              <a:t>(Im16)	</a:t>
            </a: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	R[rt</a:t>
            </a:r>
            <a:r>
              <a:rPr lang="en-US" altLang="zh-CN" sz="1600" b="1">
                <a:latin typeface="Times New Roman" panose="02020603050405020304" pitchFamily="18" charset="0"/>
                <a:ea typeface="Times New Roman" panose="02020603050405020304" pitchFamily="18" charset="0"/>
              </a:rPr>
              <a:t>] &lt;– S;    	PC &lt;– PC + 4</a:t>
            </a:r>
          </a:p>
        </p:txBody>
      </p:sp>
      <p:sp>
        <p:nvSpPr>
          <p:cNvPr id="28678" name="直接连接符 28677"/>
          <p:cNvSpPr/>
          <p:nvPr/>
        </p:nvSpPr>
        <p:spPr>
          <a:xfrm>
            <a:off x="5257800" y="2451100"/>
            <a:ext cx="0" cy="889000"/>
          </a:xfrm>
          <a:prstGeom prst="line">
            <a:avLst/>
          </a:prstGeom>
          <a:ln w="25400" cap="flat" cmpd="sng">
            <a:solidFill>
              <a:schemeClr val="tx1"/>
            </a:solidFill>
            <a:prstDash val="solid"/>
            <a:headEnd type="none" w="med" len="med"/>
            <a:tailEnd type="none" w="med" len="med"/>
          </a:ln>
        </p:spPr>
      </p:sp>
      <p:sp>
        <p:nvSpPr>
          <p:cNvPr id="28679" name="直接连接符 28678"/>
          <p:cNvSpPr/>
          <p:nvPr/>
        </p:nvSpPr>
        <p:spPr>
          <a:xfrm>
            <a:off x="5270500" y="2438400"/>
            <a:ext cx="3251200" cy="0"/>
          </a:xfrm>
          <a:prstGeom prst="line">
            <a:avLst/>
          </a:prstGeom>
          <a:ln w="25400" cap="flat" cmpd="sng">
            <a:solidFill>
              <a:schemeClr val="tx1"/>
            </a:solidFill>
            <a:prstDash val="solid"/>
            <a:headEnd type="none" w="med" len="med"/>
            <a:tailEnd type="none" w="med" len="med"/>
          </a:ln>
        </p:spPr>
      </p:sp>
      <p:sp>
        <p:nvSpPr>
          <p:cNvPr id="28680" name="直接连接符 28679"/>
          <p:cNvSpPr/>
          <p:nvPr/>
        </p:nvSpPr>
        <p:spPr>
          <a:xfrm>
            <a:off x="5270500" y="2743200"/>
            <a:ext cx="3251200" cy="0"/>
          </a:xfrm>
          <a:prstGeom prst="line">
            <a:avLst/>
          </a:prstGeom>
          <a:ln w="25400" cap="flat" cmpd="sng">
            <a:solidFill>
              <a:schemeClr val="tx1"/>
            </a:solidFill>
            <a:prstDash val="solid"/>
            <a:headEnd type="none" w="med" len="med"/>
            <a:tailEnd type="none" w="med" len="med"/>
          </a:ln>
        </p:spPr>
      </p:sp>
      <p:sp>
        <p:nvSpPr>
          <p:cNvPr id="28681" name="直接连接符 28680"/>
          <p:cNvSpPr/>
          <p:nvPr/>
        </p:nvSpPr>
        <p:spPr>
          <a:xfrm>
            <a:off x="5270500" y="3048000"/>
            <a:ext cx="3251200" cy="0"/>
          </a:xfrm>
          <a:prstGeom prst="line">
            <a:avLst/>
          </a:prstGeom>
          <a:ln w="25400" cap="flat" cmpd="sng">
            <a:solidFill>
              <a:schemeClr val="tx1"/>
            </a:solidFill>
            <a:prstDash val="solid"/>
            <a:headEnd type="none" w="med" len="med"/>
            <a:tailEnd type="none" w="med" len="med"/>
          </a:ln>
        </p:spPr>
      </p:sp>
      <p:sp>
        <p:nvSpPr>
          <p:cNvPr id="28682" name="圆角矩形 28681"/>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83" name="直接连接符 28682"/>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8684" name="直接连接符 28683"/>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8687" name="直接连接符 28686"/>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8688" name="矩形 28687"/>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p>
        </p:txBody>
      </p:sp>
      <p:sp>
        <p:nvSpPr>
          <p:cNvPr id="28689" name="直接连接符 28688"/>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8690" name="圆角矩形 28689"/>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91" name="圆角矩形 28690"/>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92" name="矩形 28691"/>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693" name="矩形 28692"/>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8694" name="任意多边形 28693"/>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695" name="矩形 28694"/>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8696" name="矩形 28695"/>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697" name="矩形 28696"/>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8698" name="任意多边形 28697"/>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699" name="直接连接符 28698"/>
          <p:cNvSpPr/>
          <p:nvPr/>
        </p:nvSpPr>
        <p:spPr>
          <a:xfrm>
            <a:off x="5956300" y="4724400"/>
            <a:ext cx="1498600" cy="0"/>
          </a:xfrm>
          <a:prstGeom prst="line">
            <a:avLst/>
          </a:prstGeom>
          <a:ln w="25400" cap="flat" cmpd="sng">
            <a:solidFill>
              <a:schemeClr val="accent2"/>
            </a:solidFill>
            <a:prstDash val="solid"/>
            <a:headEnd type="none" w="med" len="med"/>
            <a:tailEnd type="triangle" w="med" len="med"/>
          </a:ln>
        </p:spPr>
      </p:sp>
      <p:sp>
        <p:nvSpPr>
          <p:cNvPr id="28700" name="直接连接符 28699"/>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28701" name="直接连接符 28700"/>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8702" name="直接连接符 28701"/>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8714" name="组合 28713"/>
          <p:cNvGrpSpPr/>
          <p:nvPr/>
        </p:nvGrpSpPr>
        <p:grpSpPr>
          <a:xfrm>
            <a:off x="5618163" y="4584700"/>
            <a:ext cx="333375" cy="522288"/>
            <a:chOff x="3539" y="2888"/>
            <a:chExt cx="210" cy="329"/>
          </a:xfrm>
        </p:grpSpPr>
        <p:sp>
          <p:nvSpPr>
            <p:cNvPr id="28711" name="矩形 28710"/>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12" name="任意多边形 28711"/>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8713" name="矩形 28712"/>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grpSp>
      <p:sp>
        <p:nvSpPr>
          <p:cNvPr id="28715" name="圆角矩形 28714"/>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8719" name="组合 28718"/>
          <p:cNvGrpSpPr/>
          <p:nvPr/>
        </p:nvGrpSpPr>
        <p:grpSpPr>
          <a:xfrm>
            <a:off x="6761163" y="5270500"/>
            <a:ext cx="384175" cy="522288"/>
            <a:chOff x="4259" y="3320"/>
            <a:chExt cx="242" cy="329"/>
          </a:xfrm>
        </p:grpSpPr>
        <p:sp>
          <p:nvSpPr>
            <p:cNvPr id="28716" name="矩形 28715"/>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717" name="任意多边形 28716"/>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18" name="矩形 28717"/>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grpSp>
      <p:sp>
        <p:nvSpPr>
          <p:cNvPr id="28720" name="任意多边形 28719"/>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21" name="直接连接符 28720"/>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28722" name="矩形 28721"/>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sp>
        <p:nvSpPr>
          <p:cNvPr id="28723" name="直接连接符 28722"/>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8724" name="直接连接符 28723"/>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8725" name="直接连接符 28724"/>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8728" name="矩形 28727"/>
          <p:cNvSpPr/>
          <p:nvPr/>
        </p:nvSpPr>
        <p:spPr>
          <a:xfrm>
            <a:off x="5089525" y="4471988"/>
            <a:ext cx="317500" cy="366712"/>
          </a:xfrm>
          <a:prstGeom prst="rect">
            <a:avLst/>
          </a:prstGeom>
          <a:noFill/>
          <a:ln w="12700">
            <a:noFill/>
          </a:ln>
        </p:spPr>
        <p:txBody>
          <a:bodyPr/>
          <a:lstStyle/>
          <a:p>
            <a:endParaRPr lang="zh-CN" altLang="en-US"/>
          </a:p>
        </p:txBody>
      </p:sp>
      <p:sp>
        <p:nvSpPr>
          <p:cNvPr id="28729" name="矩形 28728"/>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30" name="矩形 28729"/>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8731" name="任意多边形 28730"/>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32" name="圆角矩形 28731"/>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733" name="矩形 28732"/>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8734" name="直接连接符 28733"/>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8735" name="圆角矩形 28734"/>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736" name="直接连接符 28735"/>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28737" name="任意多边形 28736"/>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8738" name="矩形 28737"/>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39" name="矩形 28738"/>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28740" name="任意多边形 28739"/>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41" name="任意多边形 28740"/>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8742" name="矩形 28741"/>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p>
        </p:txBody>
      </p:sp>
      <p:sp>
        <p:nvSpPr>
          <p:cNvPr id="28744" name="任意多边形 28743"/>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8745" name="任意多边形 28744"/>
          <p:cNvSpPr/>
          <p:nvPr/>
        </p:nvSpPr>
        <p:spPr>
          <a:xfrm>
            <a:off x="3124200" y="51054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grpSp>
        <p:nvGrpSpPr>
          <p:cNvPr id="28747" name="组合 28746"/>
          <p:cNvGrpSpPr/>
          <p:nvPr/>
        </p:nvGrpSpPr>
        <p:grpSpPr>
          <a:xfrm>
            <a:off x="3836988" y="1984375"/>
            <a:ext cx="447675" cy="1219200"/>
            <a:chOff x="2358" y="1200"/>
            <a:chExt cx="282" cy="768"/>
          </a:xfrm>
        </p:grpSpPr>
        <p:sp>
          <p:nvSpPr>
            <p:cNvPr id="28748" name="直接连接符 28747"/>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8749" name="文本框 28748"/>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p>
          </p:txBody>
        </p:sp>
      </p:grpSp>
      <p:sp>
        <p:nvSpPr>
          <p:cNvPr id="28754" name="直接连接符 28753"/>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8755" name="直接连接符 28754"/>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28756" name="直接连接符 28755"/>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8758" name="组合 28757"/>
          <p:cNvGrpSpPr/>
          <p:nvPr/>
        </p:nvGrpSpPr>
        <p:grpSpPr>
          <a:xfrm>
            <a:off x="4246563" y="4573588"/>
            <a:ext cx="333375" cy="490537"/>
            <a:chOff x="2675" y="2840"/>
            <a:chExt cx="210" cy="329"/>
          </a:xfrm>
        </p:grpSpPr>
        <p:sp>
          <p:nvSpPr>
            <p:cNvPr id="28759" name="矩形 28758"/>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60" name="任意多边形 28759"/>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8761" name="矩形 28760"/>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grpSp>
      <p:sp>
        <p:nvSpPr>
          <p:cNvPr id="28763" name="矩形 28762"/>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764" name="任意多边形 28763"/>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65" name="矩形 28764"/>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sp>
        <p:nvSpPr>
          <p:cNvPr id="28771" name="直接连接符 28770"/>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8772" name="直接连接符 28771"/>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5700" y="100648"/>
            <a:ext cx="8077200" cy="649605"/>
          </a:xfrm>
        </p:spPr>
        <p:txBody>
          <a:bodyPr/>
          <a:lstStyle/>
          <a:p>
            <a:r>
              <a:rPr lang="en-US" altLang="zh-CN" sz="2400">
                <a:sym typeface="+mn-ea"/>
              </a:rPr>
              <a:t>  step 4 : Load</a:t>
            </a:r>
            <a:endParaRPr lang="zh-CN" altLang="en-US" sz="2400" dirty="0"/>
          </a:p>
        </p:txBody>
      </p:sp>
      <p:sp>
        <p:nvSpPr>
          <p:cNvPr id="12" name="内容占位符 11"/>
          <p:cNvSpPr>
            <a:spLocks noGrp="1"/>
          </p:cNvSpPr>
          <p:nvPr>
            <p:ph sz="quarter" idx="13"/>
          </p:nvPr>
        </p:nvSpPr>
        <p:spPr>
          <a:xfrm>
            <a:off x="251460" y="116840"/>
            <a:ext cx="815340" cy="568325"/>
          </a:xfrm>
        </p:spPr>
        <p:txBody>
          <a:bodyPr/>
          <a:lstStyle/>
          <a:p>
            <a:r>
              <a:rPr lang="en-US" altLang="zh-CN"/>
              <a:t>3.6</a:t>
            </a:r>
          </a:p>
        </p:txBody>
      </p:sp>
      <p:sp>
        <p:nvSpPr>
          <p:cNvPr id="29699" name="文本占位符 29698"/>
          <p:cNvSpPr>
            <a:spLocks noGrp="1"/>
          </p:cNvSpPr>
          <p:nvPr>
            <p:ph type="body" idx="1"/>
          </p:nvPr>
        </p:nvSpPr>
        <p:spPr>
          <a:xfrm>
            <a:off x="-20320" y="838200"/>
            <a:ext cx="870712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p>
        </p:txBody>
      </p:sp>
      <p:sp>
        <p:nvSpPr>
          <p:cNvPr id="29700" name="矩形 29699"/>
          <p:cNvSpPr/>
          <p:nvPr/>
        </p:nvSpPr>
        <p:spPr>
          <a:xfrm>
            <a:off x="4348163" y="819150"/>
            <a:ext cx="4306887" cy="1066800"/>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p>
          <a:p>
            <a:pPr lvl="0">
              <a:spcBef>
                <a:spcPct val="50000"/>
              </a:spcBef>
            </a:pPr>
            <a:r>
              <a:rPr lang="en-US" altLang="zh-CN" sz="1600" b="1" err="1">
                <a:latin typeface="Times New Roman" panose="02020603050405020304" pitchFamily="18" charset="0"/>
                <a:ea typeface="Times New Roman" panose="02020603050405020304" pitchFamily="18" charset="0"/>
              </a:rPr>
              <a:t>LW	R[rt] &lt;– MEM[R[rs] + SExt</a:t>
            </a:r>
            <a:r>
              <a:rPr lang="en-US" altLang="zh-CN" sz="1600" b="1">
                <a:latin typeface="Times New Roman" panose="02020603050405020304" pitchFamily="18" charset="0"/>
                <a:ea typeface="Times New Roman" panose="02020603050405020304" pitchFamily="18" charset="0"/>
              </a:rPr>
              <a:t>(Im16)]; </a:t>
            </a:r>
          </a:p>
          <a:p>
            <a:pPr lvl="0">
              <a:spcBef>
                <a:spcPct val="50000"/>
              </a:spcBef>
            </a:pPr>
            <a:r>
              <a:rPr lang="en-US" altLang="zh-CN" sz="1600" b="1">
                <a:latin typeface="Times New Roman" panose="02020603050405020304" pitchFamily="18" charset="0"/>
                <a:ea typeface="Times New Roman" panose="02020603050405020304" pitchFamily="18" charset="0"/>
              </a:rPr>
              <a:t>	PC &lt;– PC + 4</a:t>
            </a:r>
          </a:p>
        </p:txBody>
      </p:sp>
      <p:grpSp>
        <p:nvGrpSpPr>
          <p:cNvPr id="29707" name="组合 29706"/>
          <p:cNvGrpSpPr/>
          <p:nvPr/>
        </p:nvGrpSpPr>
        <p:grpSpPr>
          <a:xfrm>
            <a:off x="4341813" y="1841500"/>
            <a:ext cx="4127500" cy="1897063"/>
            <a:chOff x="2735" y="1160"/>
            <a:chExt cx="2600" cy="1195"/>
          </a:xfrm>
        </p:grpSpPr>
        <p:sp>
          <p:nvSpPr>
            <p:cNvPr id="29701" name="矩形 29700"/>
            <p:cNvSpPr/>
            <p:nvPr/>
          </p:nvSpPr>
          <p:spPr>
            <a:xfrm>
              <a:off x="2735" y="1160"/>
              <a:ext cx="2600" cy="119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LW	A&lt;– R[rs</a:t>
              </a:r>
              <a:r>
                <a:rPr lang="en-US" altLang="zh-CN" sz="1600" b="1">
                  <a:latin typeface="Times New Roman" panose="02020603050405020304" pitchFamily="18" charset="0"/>
                  <a:ea typeface="Times New Roman" panose="02020603050405020304" pitchFamily="18" charset="0"/>
                </a:rPr>
                <a:t>]; </a:t>
              </a:r>
              <a:r>
                <a:rPr lang="en-US" altLang="zh-CN" sz="1600" b="1" err="1">
                  <a:solidFill>
                    <a:schemeClr val="bg2"/>
                  </a:solidFill>
                  <a:latin typeface="Times New Roman" panose="02020603050405020304" pitchFamily="18" charset="0"/>
                  <a:ea typeface="Times New Roman" panose="02020603050405020304" pitchFamily="18" charset="0"/>
                </a:rPr>
                <a:t>B &lt;– R[rt</a:t>
              </a:r>
              <a:r>
                <a:rPr lang="en-US" altLang="zh-CN" sz="1600" b="1">
                  <a:solidFill>
                    <a:schemeClr val="bg2"/>
                  </a:solidFill>
                  <a:latin typeface="Times New Roman" panose="02020603050405020304" pitchFamily="18" charset="0"/>
                  <a:ea typeface="Times New Roman" panose="02020603050405020304" pitchFamily="18" charset="0"/>
                </a:rPr>
                <a:t>]</a:t>
              </a:r>
              <a:endParaRPr lang="en-US" altLang="zh-CN" sz="1600" b="1">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	S &lt;– A + SExt</a:t>
              </a:r>
              <a:r>
                <a:rPr lang="en-US" altLang="zh-CN" sz="1600" b="1">
                  <a:latin typeface="Times New Roman" panose="02020603050405020304" pitchFamily="18" charset="0"/>
                  <a:ea typeface="Times New Roman" panose="02020603050405020304" pitchFamily="18" charset="0"/>
                </a:rPr>
                <a:t>(Im16)</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M &lt;– MEM[S]	</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R[rd] &lt;– M;    	PC &lt;– PC + 4</a:t>
              </a:r>
            </a:p>
          </p:txBody>
        </p:sp>
        <p:sp>
          <p:nvSpPr>
            <p:cNvPr id="29702" name="直接连接符 29701"/>
            <p:cNvSpPr/>
            <p:nvPr/>
          </p:nvSpPr>
          <p:spPr>
            <a:xfrm>
              <a:off x="3264" y="1592"/>
              <a:ext cx="0" cy="752"/>
            </a:xfrm>
            <a:prstGeom prst="line">
              <a:avLst/>
            </a:prstGeom>
            <a:ln w="25400" cap="flat" cmpd="sng">
              <a:solidFill>
                <a:schemeClr val="tx1"/>
              </a:solidFill>
              <a:prstDash val="solid"/>
              <a:headEnd type="none" w="med" len="med"/>
              <a:tailEnd type="none" w="med" len="med"/>
            </a:ln>
          </p:spPr>
        </p:sp>
        <p:sp>
          <p:nvSpPr>
            <p:cNvPr id="29703" name="直接连接符 29702"/>
            <p:cNvSpPr/>
            <p:nvPr/>
          </p:nvSpPr>
          <p:spPr>
            <a:xfrm>
              <a:off x="3272" y="1584"/>
              <a:ext cx="2048" cy="0"/>
            </a:xfrm>
            <a:prstGeom prst="line">
              <a:avLst/>
            </a:prstGeom>
            <a:ln w="25400" cap="flat" cmpd="sng">
              <a:solidFill>
                <a:schemeClr val="tx1"/>
              </a:solidFill>
              <a:prstDash val="solid"/>
              <a:headEnd type="none" w="med" len="med"/>
              <a:tailEnd type="none" w="med" len="med"/>
            </a:ln>
          </p:spPr>
        </p:sp>
        <p:sp>
          <p:nvSpPr>
            <p:cNvPr id="29704" name="直接连接符 29703"/>
            <p:cNvSpPr/>
            <p:nvPr/>
          </p:nvSpPr>
          <p:spPr>
            <a:xfrm>
              <a:off x="3272" y="1776"/>
              <a:ext cx="2048" cy="0"/>
            </a:xfrm>
            <a:prstGeom prst="line">
              <a:avLst/>
            </a:prstGeom>
            <a:ln w="25400" cap="flat" cmpd="sng">
              <a:solidFill>
                <a:schemeClr val="tx1"/>
              </a:solidFill>
              <a:prstDash val="solid"/>
              <a:headEnd type="none" w="med" len="med"/>
              <a:tailEnd type="none" w="med" len="med"/>
            </a:ln>
          </p:spPr>
        </p:sp>
        <p:sp>
          <p:nvSpPr>
            <p:cNvPr id="29705" name="直接连接符 29704"/>
            <p:cNvSpPr/>
            <p:nvPr/>
          </p:nvSpPr>
          <p:spPr>
            <a:xfrm>
              <a:off x="3272" y="1968"/>
              <a:ext cx="2048" cy="0"/>
            </a:xfrm>
            <a:prstGeom prst="line">
              <a:avLst/>
            </a:prstGeom>
            <a:ln w="25400" cap="flat" cmpd="sng">
              <a:solidFill>
                <a:schemeClr val="tx1"/>
              </a:solidFill>
              <a:prstDash val="solid"/>
              <a:headEnd type="none" w="med" len="med"/>
              <a:tailEnd type="none" w="med" len="med"/>
            </a:ln>
          </p:spPr>
        </p:sp>
        <p:sp>
          <p:nvSpPr>
            <p:cNvPr id="29706" name="直接连接符 29705"/>
            <p:cNvSpPr/>
            <p:nvPr/>
          </p:nvSpPr>
          <p:spPr>
            <a:xfrm>
              <a:off x="3272" y="2160"/>
              <a:ext cx="2048" cy="0"/>
            </a:xfrm>
            <a:prstGeom prst="line">
              <a:avLst/>
            </a:prstGeom>
            <a:ln w="25400" cap="flat" cmpd="sng">
              <a:solidFill>
                <a:schemeClr val="tx1"/>
              </a:solidFill>
              <a:prstDash val="solid"/>
              <a:headEnd type="none" w="med" len="med"/>
              <a:tailEnd type="none" w="med" len="med"/>
            </a:ln>
          </p:spPr>
        </p:sp>
      </p:grpSp>
      <p:sp>
        <p:nvSpPr>
          <p:cNvPr id="29708" name="圆角矩形 29707"/>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09" name="直接连接符 29708"/>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9710" name="直接连接符 29709"/>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9713" name="直接连接符 29712"/>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9714" name="矩形 29713"/>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p>
        </p:txBody>
      </p:sp>
      <p:sp>
        <p:nvSpPr>
          <p:cNvPr id="29715" name="直接连接符 29714"/>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9716" name="圆角矩形 29715"/>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17" name="圆角矩形 29716"/>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18" name="矩形 29717"/>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19" name="矩形 29718"/>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29720" name="任意多边形 29719"/>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21" name="矩形 29720"/>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29722" name="矩形 29721"/>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9723" name="矩形 29722"/>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29724" name="任意多边形 29723"/>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25" name="直接连接符 29724"/>
          <p:cNvSpPr/>
          <p:nvPr/>
        </p:nvSpPr>
        <p:spPr>
          <a:xfrm>
            <a:off x="5956300" y="4724400"/>
            <a:ext cx="1498600" cy="0"/>
          </a:xfrm>
          <a:prstGeom prst="line">
            <a:avLst/>
          </a:prstGeom>
          <a:ln w="25400" cap="flat" cmpd="sng">
            <a:solidFill>
              <a:schemeClr val="tx1"/>
            </a:solidFill>
            <a:prstDash val="solid"/>
            <a:headEnd type="none" w="med" len="med"/>
            <a:tailEnd type="triangle" w="med" len="med"/>
          </a:ln>
        </p:spPr>
      </p:sp>
      <p:sp>
        <p:nvSpPr>
          <p:cNvPr id="29726" name="直接连接符 29725"/>
          <p:cNvSpPr/>
          <p:nvPr/>
        </p:nvSpPr>
        <p:spPr>
          <a:xfrm>
            <a:off x="7175500" y="4953000"/>
            <a:ext cx="279400" cy="0"/>
          </a:xfrm>
          <a:prstGeom prst="line">
            <a:avLst/>
          </a:prstGeom>
          <a:ln w="25400" cap="flat" cmpd="sng">
            <a:solidFill>
              <a:schemeClr val="accent2"/>
            </a:solidFill>
            <a:prstDash val="solid"/>
            <a:headEnd type="none" w="med" len="med"/>
            <a:tailEnd type="triangle" w="med" len="med"/>
          </a:ln>
        </p:spPr>
      </p:sp>
      <p:sp>
        <p:nvSpPr>
          <p:cNvPr id="29727" name="直接连接符 29726"/>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9728" name="直接连接符 29727"/>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9740" name="组合 29739"/>
          <p:cNvGrpSpPr/>
          <p:nvPr/>
        </p:nvGrpSpPr>
        <p:grpSpPr>
          <a:xfrm>
            <a:off x="5618163" y="4584700"/>
            <a:ext cx="333375" cy="522288"/>
            <a:chOff x="3539" y="2888"/>
            <a:chExt cx="210" cy="329"/>
          </a:xfrm>
        </p:grpSpPr>
        <p:sp>
          <p:nvSpPr>
            <p:cNvPr id="29737" name="矩形 29736"/>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38" name="任意多边形 29737"/>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39" name="矩形 29738"/>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grpSp>
      <p:sp>
        <p:nvSpPr>
          <p:cNvPr id="29741" name="圆角矩形 29740"/>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9745" name="组合 29744"/>
          <p:cNvGrpSpPr/>
          <p:nvPr/>
        </p:nvGrpSpPr>
        <p:grpSpPr>
          <a:xfrm>
            <a:off x="6761163" y="5270500"/>
            <a:ext cx="384175" cy="522288"/>
            <a:chOff x="4259" y="3320"/>
            <a:chExt cx="242" cy="329"/>
          </a:xfrm>
        </p:grpSpPr>
        <p:sp>
          <p:nvSpPr>
            <p:cNvPr id="29742" name="矩形 29741"/>
            <p:cNvSpPr/>
            <p:nvPr/>
          </p:nvSpPr>
          <p:spPr>
            <a:xfrm>
              <a:off x="4280" y="332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43" name="任意多边形 29742"/>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44" name="矩形 29743"/>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grpSp>
      <p:sp>
        <p:nvSpPr>
          <p:cNvPr id="29746" name="任意多边形 29745"/>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47" name="直接连接符 29746"/>
          <p:cNvSpPr/>
          <p:nvPr/>
        </p:nvSpPr>
        <p:spPr>
          <a:xfrm>
            <a:off x="6096000" y="4737100"/>
            <a:ext cx="0" cy="431800"/>
          </a:xfrm>
          <a:prstGeom prst="line">
            <a:avLst/>
          </a:prstGeom>
          <a:ln w="25400" cap="flat" cmpd="sng">
            <a:solidFill>
              <a:schemeClr val="accent2"/>
            </a:solidFill>
            <a:prstDash val="solid"/>
            <a:headEnd type="none" w="med" len="med"/>
            <a:tailEnd type="triangle" w="med" len="med"/>
          </a:ln>
        </p:spPr>
      </p:sp>
      <p:sp>
        <p:nvSpPr>
          <p:cNvPr id="29748" name="矩形 29747"/>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sp>
        <p:nvSpPr>
          <p:cNvPr id="29749" name="直接连接符 29748"/>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9750" name="直接连接符 29749"/>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9751" name="直接连接符 29750"/>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9754" name="矩形 29753"/>
          <p:cNvSpPr/>
          <p:nvPr/>
        </p:nvSpPr>
        <p:spPr>
          <a:xfrm>
            <a:off x="5089525" y="4471988"/>
            <a:ext cx="317500" cy="366712"/>
          </a:xfrm>
          <a:prstGeom prst="rect">
            <a:avLst/>
          </a:prstGeom>
          <a:noFill/>
          <a:ln w="12700">
            <a:noFill/>
          </a:ln>
        </p:spPr>
        <p:txBody>
          <a:bodyPr/>
          <a:lstStyle/>
          <a:p>
            <a:endParaRPr lang="zh-CN" altLang="en-US"/>
          </a:p>
        </p:txBody>
      </p:sp>
      <p:sp>
        <p:nvSpPr>
          <p:cNvPr id="29755" name="矩形 29754"/>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56" name="矩形 29755"/>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29757" name="任意多边形 29756"/>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58" name="圆角矩形 29757"/>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59" name="矩形 29758"/>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29760" name="直接连接符 29759"/>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9761" name="圆角矩形 29760"/>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62" name="直接连接符 29761"/>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29763" name="任意多边形 29762"/>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9764" name="矩形 29763"/>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65" name="矩形 29764"/>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29766" name="任意多边形 29765"/>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67" name="任意多边形 29766"/>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9768" name="矩形 29767"/>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p>
        </p:txBody>
      </p:sp>
      <p:sp>
        <p:nvSpPr>
          <p:cNvPr id="29770" name="任意多边形 29769"/>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9771" name="任意多边形 29770"/>
          <p:cNvSpPr/>
          <p:nvPr/>
        </p:nvSpPr>
        <p:spPr>
          <a:xfrm>
            <a:off x="3124200" y="51054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76" name="直接连接符 29775"/>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9777" name="直接连接符 29776"/>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29778" name="直接连接符 29777"/>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9779" name="组合 29778"/>
          <p:cNvGrpSpPr/>
          <p:nvPr/>
        </p:nvGrpSpPr>
        <p:grpSpPr>
          <a:xfrm>
            <a:off x="4246563" y="4573588"/>
            <a:ext cx="333375" cy="490537"/>
            <a:chOff x="2675" y="2840"/>
            <a:chExt cx="210" cy="329"/>
          </a:xfrm>
        </p:grpSpPr>
        <p:sp>
          <p:nvSpPr>
            <p:cNvPr id="29780" name="矩形 29779"/>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81" name="任意多边形 29780"/>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82" name="矩形 29781"/>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grpSp>
      <p:sp>
        <p:nvSpPr>
          <p:cNvPr id="29783" name="矩形 29782"/>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9784" name="任意多边形 29783"/>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85" name="矩形 29784"/>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sp>
        <p:nvSpPr>
          <p:cNvPr id="29790" name="直接连接符 29789"/>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9791" name="直接连接符 29790"/>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grpSp>
        <p:nvGrpSpPr>
          <p:cNvPr id="29792" name="组合 29791"/>
          <p:cNvGrpSpPr/>
          <p:nvPr/>
        </p:nvGrpSpPr>
        <p:grpSpPr>
          <a:xfrm>
            <a:off x="3733800" y="2057400"/>
            <a:ext cx="447675" cy="1471613"/>
            <a:chOff x="2358" y="1200"/>
            <a:chExt cx="282" cy="768"/>
          </a:xfrm>
        </p:grpSpPr>
        <p:sp>
          <p:nvSpPr>
            <p:cNvPr id="29793" name="直接连接符 29792"/>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9794" name="文本框 29793"/>
            <p:cNvSpPr txBox="1"/>
            <p:nvPr/>
          </p:nvSpPr>
          <p:spPr>
            <a:xfrm rot="-5400000">
              <a:off x="2293" y="1504"/>
              <a:ext cx="361"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Step 4 : Store</a:t>
            </a:r>
            <a:endParaRPr lang="zh-CN" altLang="en-US" dirty="0"/>
          </a:p>
        </p:txBody>
      </p:sp>
      <p:sp>
        <p:nvSpPr>
          <p:cNvPr id="10" name="内容占位符 9"/>
          <p:cNvSpPr>
            <a:spLocks noGrp="1"/>
          </p:cNvSpPr>
          <p:nvPr>
            <p:ph sz="quarter" idx="13"/>
          </p:nvPr>
        </p:nvSpPr>
        <p:spPr>
          <a:xfrm>
            <a:off x="242570" y="116840"/>
            <a:ext cx="824230" cy="568325"/>
          </a:xfrm>
        </p:spPr>
        <p:txBody>
          <a:bodyPr/>
          <a:lstStyle/>
          <a:p>
            <a:r>
              <a:rPr lang="en-US" altLang="zh-CN"/>
              <a:t>3.7</a:t>
            </a:r>
          </a:p>
        </p:txBody>
      </p:sp>
      <p:sp>
        <p:nvSpPr>
          <p:cNvPr id="30723" name="文本占位符 30722"/>
          <p:cNvSpPr>
            <a:spLocks noGrp="1"/>
          </p:cNvSpPr>
          <p:nvPr>
            <p:ph type="body" idx="1"/>
          </p:nvPr>
        </p:nvSpPr>
        <p:spPr>
          <a:xfrm>
            <a:off x="38100" y="990600"/>
            <a:ext cx="864870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p>
        </p:txBody>
      </p:sp>
      <p:sp>
        <p:nvSpPr>
          <p:cNvPr id="30724" name="矩形 30723"/>
          <p:cNvSpPr/>
          <p:nvPr/>
        </p:nvSpPr>
        <p:spPr>
          <a:xfrm>
            <a:off x="4348163" y="895350"/>
            <a:ext cx="4256087" cy="1066800"/>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p>
          <a:p>
            <a:pPr lvl="0">
              <a:spcBef>
                <a:spcPct val="50000"/>
              </a:spcBef>
            </a:pPr>
            <a:r>
              <a:rPr lang="en-US" altLang="zh-CN" sz="1600" b="1" err="1">
                <a:latin typeface="Times New Roman" panose="02020603050405020304" pitchFamily="18" charset="0"/>
                <a:ea typeface="Times New Roman" panose="02020603050405020304" pitchFamily="18" charset="0"/>
              </a:rPr>
              <a:t>SW	MEM[R[rs] + SExt(Im16)] &lt;– R[rt</a:t>
            </a:r>
            <a:r>
              <a:rPr lang="en-US" altLang="zh-CN" sz="1600" b="1">
                <a:latin typeface="Times New Roman" panose="02020603050405020304" pitchFamily="18" charset="0"/>
                <a:ea typeface="Times New Roman" panose="02020603050405020304" pitchFamily="18" charset="0"/>
              </a:rPr>
              <a:t>];</a:t>
            </a:r>
          </a:p>
          <a:p>
            <a:pPr lvl="0">
              <a:spcBef>
                <a:spcPct val="50000"/>
              </a:spcBef>
            </a:pPr>
            <a:r>
              <a:rPr lang="en-US" altLang="zh-CN" sz="1600" b="1">
                <a:latin typeface="Times New Roman" panose="02020603050405020304" pitchFamily="18" charset="0"/>
                <a:ea typeface="Times New Roman" panose="02020603050405020304" pitchFamily="18" charset="0"/>
              </a:rPr>
              <a:t>	PC &lt;– PC + 4</a:t>
            </a:r>
          </a:p>
        </p:txBody>
      </p:sp>
      <p:sp>
        <p:nvSpPr>
          <p:cNvPr id="30725" name="矩形 30724"/>
          <p:cNvSpPr/>
          <p:nvPr/>
        </p:nvSpPr>
        <p:spPr>
          <a:xfrm>
            <a:off x="4357688" y="2087563"/>
            <a:ext cx="4127500" cy="1579562"/>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SW	A&lt;– R[rs]; B &lt;– R[rt</a:t>
            </a:r>
            <a:r>
              <a:rPr lang="en-US" altLang="zh-CN" sz="1600" b="1">
                <a:latin typeface="Times New Roman" panose="02020603050405020304" pitchFamily="18" charset="0"/>
                <a:ea typeface="Times New Roman" panose="02020603050405020304" pitchFamily="18" charset="0"/>
              </a:rPr>
              <a:t>]</a:t>
            </a: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	S &lt;– A + SExt</a:t>
            </a:r>
            <a:r>
              <a:rPr lang="en-US" altLang="zh-CN" sz="1600" b="1">
                <a:latin typeface="Times New Roman" panose="02020603050405020304" pitchFamily="18" charset="0"/>
                <a:ea typeface="Times New Roman" panose="02020603050405020304" pitchFamily="18" charset="0"/>
              </a:rPr>
              <a:t>(Im16); </a:t>
            </a: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MEM[S] &lt;– B	PC &lt;– PC + 4</a:t>
            </a:r>
          </a:p>
        </p:txBody>
      </p:sp>
      <p:sp>
        <p:nvSpPr>
          <p:cNvPr id="30726" name="直接连接符 30725"/>
          <p:cNvSpPr/>
          <p:nvPr/>
        </p:nvSpPr>
        <p:spPr>
          <a:xfrm>
            <a:off x="5197475" y="2773363"/>
            <a:ext cx="0" cy="889000"/>
          </a:xfrm>
          <a:prstGeom prst="line">
            <a:avLst/>
          </a:prstGeom>
          <a:ln w="25400" cap="flat" cmpd="sng">
            <a:solidFill>
              <a:schemeClr val="tx1"/>
            </a:solidFill>
            <a:prstDash val="solid"/>
            <a:headEnd type="none" w="med" len="med"/>
            <a:tailEnd type="none" w="med" len="med"/>
          </a:ln>
        </p:spPr>
      </p:sp>
      <p:sp>
        <p:nvSpPr>
          <p:cNvPr id="30727" name="直接连接符 30726"/>
          <p:cNvSpPr/>
          <p:nvPr/>
        </p:nvSpPr>
        <p:spPr>
          <a:xfrm>
            <a:off x="5210175" y="2760663"/>
            <a:ext cx="3251200" cy="0"/>
          </a:xfrm>
          <a:prstGeom prst="line">
            <a:avLst/>
          </a:prstGeom>
          <a:ln w="25400" cap="flat" cmpd="sng">
            <a:solidFill>
              <a:schemeClr val="tx1"/>
            </a:solidFill>
            <a:prstDash val="solid"/>
            <a:headEnd type="none" w="med" len="med"/>
            <a:tailEnd type="none" w="med" len="med"/>
          </a:ln>
        </p:spPr>
      </p:sp>
      <p:sp>
        <p:nvSpPr>
          <p:cNvPr id="30728" name="直接连接符 30727"/>
          <p:cNvSpPr/>
          <p:nvPr/>
        </p:nvSpPr>
        <p:spPr>
          <a:xfrm>
            <a:off x="5210175" y="3370263"/>
            <a:ext cx="3251200" cy="0"/>
          </a:xfrm>
          <a:prstGeom prst="line">
            <a:avLst/>
          </a:prstGeom>
          <a:ln w="25400" cap="flat" cmpd="sng">
            <a:solidFill>
              <a:schemeClr val="tx1"/>
            </a:solidFill>
            <a:prstDash val="solid"/>
            <a:headEnd type="none" w="med" len="med"/>
            <a:tailEnd type="none" w="med" len="med"/>
          </a:ln>
        </p:spPr>
      </p:sp>
      <p:sp>
        <p:nvSpPr>
          <p:cNvPr id="30729" name="直接连接符 30728"/>
          <p:cNvSpPr/>
          <p:nvPr/>
        </p:nvSpPr>
        <p:spPr>
          <a:xfrm>
            <a:off x="5210175" y="3065463"/>
            <a:ext cx="3251200" cy="0"/>
          </a:xfrm>
          <a:prstGeom prst="line">
            <a:avLst/>
          </a:prstGeom>
          <a:ln w="25400" cap="flat" cmpd="sng">
            <a:solidFill>
              <a:schemeClr val="tx1"/>
            </a:solidFill>
            <a:prstDash val="solid"/>
            <a:headEnd type="none" w="med" len="med"/>
            <a:tailEnd type="none" w="med" len="med"/>
          </a:ln>
        </p:spPr>
      </p:sp>
      <p:sp>
        <p:nvSpPr>
          <p:cNvPr id="30730" name="圆角矩形 30729"/>
          <p:cNvSpPr/>
          <p:nvPr/>
        </p:nvSpPr>
        <p:spPr>
          <a:xfrm>
            <a:off x="3441700" y="46609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31" name="直接连接符 30730"/>
          <p:cNvSpPr/>
          <p:nvPr/>
        </p:nvSpPr>
        <p:spPr>
          <a:xfrm>
            <a:off x="5181600" y="4127500"/>
            <a:ext cx="0" cy="508000"/>
          </a:xfrm>
          <a:prstGeom prst="line">
            <a:avLst/>
          </a:prstGeom>
          <a:ln w="25400" cap="flat" cmpd="sng">
            <a:solidFill>
              <a:schemeClr val="tx1"/>
            </a:solidFill>
            <a:prstDash val="solid"/>
            <a:headEnd type="none" w="med" len="med"/>
            <a:tailEnd type="triangle" w="med" len="med"/>
          </a:ln>
        </p:spPr>
      </p:sp>
      <p:sp>
        <p:nvSpPr>
          <p:cNvPr id="30732" name="直接连接符 30731"/>
          <p:cNvSpPr/>
          <p:nvPr/>
        </p:nvSpPr>
        <p:spPr>
          <a:xfrm>
            <a:off x="5334000" y="4127500"/>
            <a:ext cx="0" cy="508000"/>
          </a:xfrm>
          <a:prstGeom prst="line">
            <a:avLst/>
          </a:prstGeom>
          <a:ln w="25400" cap="flat" cmpd="sng">
            <a:solidFill>
              <a:schemeClr val="tx1"/>
            </a:solidFill>
            <a:prstDash val="solid"/>
            <a:headEnd type="none" w="med" len="med"/>
            <a:tailEnd type="triangle" w="med" len="med"/>
          </a:ln>
        </p:spPr>
      </p:sp>
      <p:sp>
        <p:nvSpPr>
          <p:cNvPr id="30735" name="直接连接符 30734"/>
          <p:cNvSpPr/>
          <p:nvPr/>
        </p:nvSpPr>
        <p:spPr>
          <a:xfrm>
            <a:off x="4660900" y="6019800"/>
            <a:ext cx="1270000" cy="0"/>
          </a:xfrm>
          <a:prstGeom prst="line">
            <a:avLst/>
          </a:prstGeom>
          <a:ln w="25400" cap="flat" cmpd="sng">
            <a:solidFill>
              <a:schemeClr val="accent2"/>
            </a:solidFill>
            <a:prstDash val="solid"/>
            <a:headEnd type="none" w="med" len="med"/>
            <a:tailEnd type="triangle" w="med" len="med"/>
          </a:ln>
        </p:spPr>
      </p:sp>
      <p:sp>
        <p:nvSpPr>
          <p:cNvPr id="30736" name="矩形 30735"/>
          <p:cNvSpPr/>
          <p:nvPr/>
        </p:nvSpPr>
        <p:spPr>
          <a:xfrm rot="16200000">
            <a:off x="4937125" y="48529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p>
        </p:txBody>
      </p:sp>
      <p:sp>
        <p:nvSpPr>
          <p:cNvPr id="30737" name="直接连接符 30736"/>
          <p:cNvSpPr/>
          <p:nvPr/>
        </p:nvSpPr>
        <p:spPr>
          <a:xfrm>
            <a:off x="5486400" y="4127500"/>
            <a:ext cx="0" cy="508000"/>
          </a:xfrm>
          <a:prstGeom prst="line">
            <a:avLst/>
          </a:prstGeom>
          <a:ln w="25400" cap="flat" cmpd="sng">
            <a:solidFill>
              <a:schemeClr val="tx1"/>
            </a:solidFill>
            <a:prstDash val="solid"/>
            <a:headEnd type="none" w="med" len="med"/>
            <a:tailEnd type="triangle" w="med" len="med"/>
          </a:ln>
        </p:spPr>
      </p:sp>
      <p:sp>
        <p:nvSpPr>
          <p:cNvPr id="30738" name="圆角矩形 30737"/>
          <p:cNvSpPr/>
          <p:nvPr/>
        </p:nvSpPr>
        <p:spPr>
          <a:xfrm>
            <a:off x="4965700" y="46609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39" name="圆角矩形 30738"/>
          <p:cNvSpPr/>
          <p:nvPr/>
        </p:nvSpPr>
        <p:spPr>
          <a:xfrm>
            <a:off x="5956300" y="53467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40" name="矩形 30739"/>
          <p:cNvSpPr/>
          <p:nvPr/>
        </p:nvSpPr>
        <p:spPr>
          <a:xfrm>
            <a:off x="7708900" y="45847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0741" name="矩形 30740"/>
          <p:cNvSpPr/>
          <p:nvPr/>
        </p:nvSpPr>
        <p:spPr>
          <a:xfrm rot="16200000">
            <a:off x="7680325" y="45481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30742" name="任意多边形 30741"/>
          <p:cNvSpPr/>
          <p:nvPr/>
        </p:nvSpPr>
        <p:spPr>
          <a:xfrm>
            <a:off x="7772400" y="5257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43" name="矩形 30742"/>
          <p:cNvSpPr/>
          <p:nvPr/>
        </p:nvSpPr>
        <p:spPr>
          <a:xfrm rot="16200000">
            <a:off x="5849938" y="54625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30744" name="矩形 30743"/>
          <p:cNvSpPr/>
          <p:nvPr/>
        </p:nvSpPr>
        <p:spPr>
          <a:xfrm>
            <a:off x="6794500" y="60325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45" name="矩形 30744"/>
          <p:cNvSpPr/>
          <p:nvPr/>
        </p:nvSpPr>
        <p:spPr>
          <a:xfrm rot="16200000">
            <a:off x="6765925" y="60721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30746" name="任意多边形 30745"/>
          <p:cNvSpPr/>
          <p:nvPr/>
        </p:nvSpPr>
        <p:spPr>
          <a:xfrm>
            <a:off x="6858000" y="6705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47" name="直接连接符 30746"/>
          <p:cNvSpPr/>
          <p:nvPr/>
        </p:nvSpPr>
        <p:spPr>
          <a:xfrm>
            <a:off x="5956300" y="4876800"/>
            <a:ext cx="1498600" cy="0"/>
          </a:xfrm>
          <a:prstGeom prst="line">
            <a:avLst/>
          </a:prstGeom>
          <a:ln w="25400" cap="flat" cmpd="sng">
            <a:solidFill>
              <a:schemeClr val="tx1"/>
            </a:solidFill>
            <a:prstDash val="solid"/>
            <a:headEnd type="none" w="med" len="med"/>
            <a:tailEnd type="triangle" w="med" len="med"/>
          </a:ln>
        </p:spPr>
      </p:sp>
      <p:sp>
        <p:nvSpPr>
          <p:cNvPr id="30748" name="直接连接符 30747"/>
          <p:cNvSpPr/>
          <p:nvPr/>
        </p:nvSpPr>
        <p:spPr>
          <a:xfrm>
            <a:off x="7175500" y="5105400"/>
            <a:ext cx="279400" cy="0"/>
          </a:xfrm>
          <a:prstGeom prst="line">
            <a:avLst/>
          </a:prstGeom>
          <a:ln w="25400" cap="flat" cmpd="sng">
            <a:solidFill>
              <a:schemeClr val="tx1"/>
            </a:solidFill>
            <a:prstDash val="solid"/>
            <a:headEnd type="none" w="med" len="med"/>
            <a:tailEnd type="triangle" w="med" len="med"/>
          </a:ln>
        </p:spPr>
      </p:sp>
      <p:sp>
        <p:nvSpPr>
          <p:cNvPr id="30749" name="直接连接符 30748"/>
          <p:cNvSpPr/>
          <p:nvPr/>
        </p:nvSpPr>
        <p:spPr>
          <a:xfrm>
            <a:off x="6324600" y="4127500"/>
            <a:ext cx="0" cy="1193800"/>
          </a:xfrm>
          <a:prstGeom prst="line">
            <a:avLst/>
          </a:prstGeom>
          <a:ln w="25400" cap="flat" cmpd="sng">
            <a:solidFill>
              <a:schemeClr val="tx1"/>
            </a:solidFill>
            <a:prstDash val="solid"/>
            <a:headEnd type="none" w="med" len="med"/>
            <a:tailEnd type="triangle" w="med" len="med"/>
          </a:ln>
        </p:spPr>
      </p:sp>
      <p:sp>
        <p:nvSpPr>
          <p:cNvPr id="30750" name="直接连接符 30749"/>
          <p:cNvSpPr/>
          <p:nvPr/>
        </p:nvSpPr>
        <p:spPr>
          <a:xfrm>
            <a:off x="6553200" y="4127500"/>
            <a:ext cx="0" cy="1193800"/>
          </a:xfrm>
          <a:prstGeom prst="line">
            <a:avLst/>
          </a:prstGeom>
          <a:ln w="25400" cap="flat" cmpd="sng">
            <a:solidFill>
              <a:schemeClr val="tx1"/>
            </a:solidFill>
            <a:prstDash val="solid"/>
            <a:headEnd type="none" w="med" len="med"/>
            <a:tailEnd type="triangle" w="med" len="med"/>
          </a:ln>
        </p:spPr>
      </p:sp>
      <p:grpSp>
        <p:nvGrpSpPr>
          <p:cNvPr id="30762" name="组合 30761"/>
          <p:cNvGrpSpPr/>
          <p:nvPr/>
        </p:nvGrpSpPr>
        <p:grpSpPr>
          <a:xfrm>
            <a:off x="5618163" y="4737100"/>
            <a:ext cx="346075" cy="522288"/>
            <a:chOff x="3539" y="2888"/>
            <a:chExt cx="218" cy="329"/>
          </a:xfrm>
        </p:grpSpPr>
        <p:sp>
          <p:nvSpPr>
            <p:cNvPr id="30759" name="矩形 30758"/>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60" name="任意多边形 30759"/>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761" name="矩形 30760"/>
            <p:cNvSpPr/>
            <p:nvPr/>
          </p:nvSpPr>
          <p:spPr>
            <a:xfrm>
              <a:off x="3539" y="2944"/>
              <a:ext cx="218"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grpSp>
      <p:sp>
        <p:nvSpPr>
          <p:cNvPr id="30763" name="圆角矩形 30762"/>
          <p:cNvSpPr/>
          <p:nvPr/>
        </p:nvSpPr>
        <p:spPr>
          <a:xfrm>
            <a:off x="7480300" y="45847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30767" name="组合 30766"/>
          <p:cNvGrpSpPr/>
          <p:nvPr/>
        </p:nvGrpSpPr>
        <p:grpSpPr>
          <a:xfrm>
            <a:off x="6761163" y="5422900"/>
            <a:ext cx="384175" cy="522288"/>
            <a:chOff x="4259" y="3320"/>
            <a:chExt cx="242" cy="329"/>
          </a:xfrm>
        </p:grpSpPr>
        <p:sp>
          <p:nvSpPr>
            <p:cNvPr id="30764" name="矩形 30763"/>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0765" name="任意多边形 30764"/>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66" name="矩形 30765"/>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grpSp>
      <p:sp>
        <p:nvSpPr>
          <p:cNvPr id="30768" name="任意多边形 30767"/>
          <p:cNvSpPr/>
          <p:nvPr/>
        </p:nvSpPr>
        <p:spPr>
          <a:xfrm>
            <a:off x="7086600" y="51054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69" name="直接连接符 30768"/>
          <p:cNvSpPr/>
          <p:nvPr/>
        </p:nvSpPr>
        <p:spPr>
          <a:xfrm>
            <a:off x="6096000" y="4889500"/>
            <a:ext cx="0" cy="431800"/>
          </a:xfrm>
          <a:prstGeom prst="line">
            <a:avLst/>
          </a:prstGeom>
          <a:ln w="25400" cap="flat" cmpd="sng">
            <a:solidFill>
              <a:schemeClr val="accent2"/>
            </a:solidFill>
            <a:prstDash val="solid"/>
            <a:headEnd type="none" w="med" len="med"/>
            <a:tailEnd type="triangle" w="med" len="med"/>
          </a:ln>
        </p:spPr>
      </p:sp>
      <p:sp>
        <p:nvSpPr>
          <p:cNvPr id="30770" name="矩形 30769"/>
          <p:cNvSpPr/>
          <p:nvPr/>
        </p:nvSpPr>
        <p:spPr>
          <a:xfrm rot="16200000">
            <a:off x="3489325" y="47005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sp>
        <p:nvSpPr>
          <p:cNvPr id="30771" name="直接连接符 30770"/>
          <p:cNvSpPr/>
          <p:nvPr/>
        </p:nvSpPr>
        <p:spPr>
          <a:xfrm>
            <a:off x="7924800" y="4051300"/>
            <a:ext cx="0" cy="508000"/>
          </a:xfrm>
          <a:prstGeom prst="line">
            <a:avLst/>
          </a:prstGeom>
          <a:ln w="25400" cap="flat" cmpd="sng">
            <a:solidFill>
              <a:schemeClr val="tx1"/>
            </a:solidFill>
            <a:prstDash val="solid"/>
            <a:headEnd type="none" w="med" len="med"/>
            <a:tailEnd type="triangle" w="med" len="med"/>
          </a:ln>
        </p:spPr>
      </p:sp>
      <p:sp>
        <p:nvSpPr>
          <p:cNvPr id="30772" name="直接连接符 30771"/>
          <p:cNvSpPr/>
          <p:nvPr/>
        </p:nvSpPr>
        <p:spPr>
          <a:xfrm>
            <a:off x="8077200" y="4051300"/>
            <a:ext cx="0" cy="508000"/>
          </a:xfrm>
          <a:prstGeom prst="line">
            <a:avLst/>
          </a:prstGeom>
          <a:ln w="25400" cap="flat" cmpd="sng">
            <a:solidFill>
              <a:schemeClr val="tx1"/>
            </a:solidFill>
            <a:prstDash val="solid"/>
            <a:headEnd type="none" w="med" len="med"/>
            <a:tailEnd type="triangle" w="med" len="med"/>
          </a:ln>
        </p:spPr>
      </p:sp>
      <p:sp>
        <p:nvSpPr>
          <p:cNvPr id="30773" name="直接连接符 30772"/>
          <p:cNvSpPr/>
          <p:nvPr/>
        </p:nvSpPr>
        <p:spPr>
          <a:xfrm>
            <a:off x="7543800" y="4051300"/>
            <a:ext cx="0" cy="508000"/>
          </a:xfrm>
          <a:prstGeom prst="line">
            <a:avLst/>
          </a:prstGeom>
          <a:ln w="25400" cap="flat" cmpd="sng">
            <a:solidFill>
              <a:schemeClr val="tx1"/>
            </a:solidFill>
            <a:prstDash val="solid"/>
            <a:headEnd type="none" w="med" len="med"/>
            <a:tailEnd type="triangle" w="med" len="med"/>
          </a:ln>
        </p:spPr>
      </p:sp>
      <p:sp>
        <p:nvSpPr>
          <p:cNvPr id="30776" name="矩形 30775"/>
          <p:cNvSpPr/>
          <p:nvPr/>
        </p:nvSpPr>
        <p:spPr>
          <a:xfrm>
            <a:off x="5089525" y="4624388"/>
            <a:ext cx="317500" cy="366712"/>
          </a:xfrm>
          <a:prstGeom prst="rect">
            <a:avLst/>
          </a:prstGeom>
          <a:noFill/>
          <a:ln w="12700">
            <a:noFill/>
          </a:ln>
        </p:spPr>
        <p:txBody>
          <a:bodyPr/>
          <a:lstStyle/>
          <a:p>
            <a:endParaRPr lang="zh-CN" altLang="en-US"/>
          </a:p>
        </p:txBody>
      </p:sp>
      <p:sp>
        <p:nvSpPr>
          <p:cNvPr id="30777" name="矩形 30776"/>
          <p:cNvSpPr/>
          <p:nvPr/>
        </p:nvSpPr>
        <p:spPr>
          <a:xfrm>
            <a:off x="1536700" y="46609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78" name="矩形 30777"/>
          <p:cNvSpPr/>
          <p:nvPr/>
        </p:nvSpPr>
        <p:spPr>
          <a:xfrm rot="16200000">
            <a:off x="1431925" y="50053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30779" name="任意多边形 30778"/>
          <p:cNvSpPr/>
          <p:nvPr/>
        </p:nvSpPr>
        <p:spPr>
          <a:xfrm>
            <a:off x="1600200" y="57150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80" name="圆角矩形 30779"/>
          <p:cNvSpPr/>
          <p:nvPr/>
        </p:nvSpPr>
        <p:spPr>
          <a:xfrm>
            <a:off x="1003300" y="46609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81" name="矩形 30780"/>
          <p:cNvSpPr/>
          <p:nvPr/>
        </p:nvSpPr>
        <p:spPr>
          <a:xfrm rot="16200000">
            <a:off x="746125" y="50815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30782" name="直接连接符 30781"/>
          <p:cNvSpPr/>
          <p:nvPr/>
        </p:nvSpPr>
        <p:spPr>
          <a:xfrm>
            <a:off x="1219200" y="4127500"/>
            <a:ext cx="0" cy="508000"/>
          </a:xfrm>
          <a:prstGeom prst="line">
            <a:avLst/>
          </a:prstGeom>
          <a:ln w="25400" cap="flat" cmpd="sng">
            <a:solidFill>
              <a:schemeClr val="tx1"/>
            </a:solidFill>
            <a:prstDash val="solid"/>
            <a:headEnd type="none" w="med" len="med"/>
            <a:tailEnd type="triangle" w="med" len="med"/>
          </a:ln>
        </p:spPr>
      </p:sp>
      <p:sp>
        <p:nvSpPr>
          <p:cNvPr id="30783" name="圆角矩形 30782"/>
          <p:cNvSpPr/>
          <p:nvPr/>
        </p:nvSpPr>
        <p:spPr>
          <a:xfrm>
            <a:off x="2222500" y="46609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84" name="直接连接符 30783"/>
          <p:cNvSpPr/>
          <p:nvPr/>
        </p:nvSpPr>
        <p:spPr>
          <a:xfrm>
            <a:off x="1841500" y="5181600"/>
            <a:ext cx="355600" cy="0"/>
          </a:xfrm>
          <a:prstGeom prst="line">
            <a:avLst/>
          </a:prstGeom>
          <a:ln w="25400" cap="flat" cmpd="sng">
            <a:solidFill>
              <a:schemeClr val="tx1"/>
            </a:solidFill>
            <a:prstDash val="solid"/>
            <a:headEnd type="none" w="med" len="med"/>
            <a:tailEnd type="triangle" w="med" len="med"/>
          </a:ln>
        </p:spPr>
      </p:sp>
      <p:sp>
        <p:nvSpPr>
          <p:cNvPr id="30785" name="任意多边形 30784"/>
          <p:cNvSpPr/>
          <p:nvPr/>
        </p:nvSpPr>
        <p:spPr>
          <a:xfrm>
            <a:off x="762000" y="51816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0786" name="矩形 30785"/>
          <p:cNvSpPr/>
          <p:nvPr/>
        </p:nvSpPr>
        <p:spPr>
          <a:xfrm>
            <a:off x="2832100" y="46609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87" name="矩形 30786"/>
          <p:cNvSpPr/>
          <p:nvPr/>
        </p:nvSpPr>
        <p:spPr>
          <a:xfrm rot="16200000">
            <a:off x="2803525" y="50053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30788" name="任意多边形 30787"/>
          <p:cNvSpPr/>
          <p:nvPr/>
        </p:nvSpPr>
        <p:spPr>
          <a:xfrm>
            <a:off x="2895600" y="57150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89" name="任意多边形 30788"/>
          <p:cNvSpPr/>
          <p:nvPr/>
        </p:nvSpPr>
        <p:spPr>
          <a:xfrm>
            <a:off x="609600" y="50292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0790" name="矩形 30789"/>
          <p:cNvSpPr/>
          <p:nvPr/>
        </p:nvSpPr>
        <p:spPr>
          <a:xfrm rot="16200000">
            <a:off x="1965325" y="50815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p>
        </p:txBody>
      </p:sp>
      <p:sp>
        <p:nvSpPr>
          <p:cNvPr id="30792" name="任意多边形 30791"/>
          <p:cNvSpPr/>
          <p:nvPr/>
        </p:nvSpPr>
        <p:spPr>
          <a:xfrm>
            <a:off x="3200400" y="56388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0793" name="任意多边形 30792"/>
          <p:cNvSpPr/>
          <p:nvPr/>
        </p:nvSpPr>
        <p:spPr>
          <a:xfrm>
            <a:off x="3124200" y="52578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797" name="直接连接符 30796"/>
          <p:cNvSpPr/>
          <p:nvPr/>
        </p:nvSpPr>
        <p:spPr>
          <a:xfrm>
            <a:off x="3124200" y="4953000"/>
            <a:ext cx="304800" cy="0"/>
          </a:xfrm>
          <a:prstGeom prst="line">
            <a:avLst/>
          </a:prstGeom>
          <a:ln w="38100" cap="flat" cmpd="sng">
            <a:solidFill>
              <a:schemeClr val="accent2"/>
            </a:solidFill>
            <a:prstDash val="solid"/>
            <a:headEnd type="none" w="med" len="med"/>
            <a:tailEnd type="triangle" w="med" len="med"/>
          </a:ln>
        </p:spPr>
      </p:sp>
      <p:sp>
        <p:nvSpPr>
          <p:cNvPr id="30798" name="直接连接符 30797"/>
          <p:cNvSpPr/>
          <p:nvPr/>
        </p:nvSpPr>
        <p:spPr>
          <a:xfrm>
            <a:off x="3124200" y="5257800"/>
            <a:ext cx="304800" cy="0"/>
          </a:xfrm>
          <a:prstGeom prst="line">
            <a:avLst/>
          </a:prstGeom>
          <a:ln w="38100" cap="flat" cmpd="sng">
            <a:solidFill>
              <a:schemeClr val="accent2"/>
            </a:solidFill>
            <a:prstDash val="solid"/>
            <a:headEnd type="none" w="med" len="med"/>
            <a:tailEnd type="triangle" w="med" len="med"/>
          </a:ln>
        </p:spPr>
      </p:sp>
      <p:sp>
        <p:nvSpPr>
          <p:cNvPr id="30799" name="直接连接符 30798"/>
          <p:cNvSpPr/>
          <p:nvPr/>
        </p:nvSpPr>
        <p:spPr>
          <a:xfrm>
            <a:off x="4584700" y="4876800"/>
            <a:ext cx="355600" cy="0"/>
          </a:xfrm>
          <a:prstGeom prst="line">
            <a:avLst/>
          </a:prstGeom>
          <a:ln w="25400" cap="flat" cmpd="sng">
            <a:solidFill>
              <a:schemeClr val="accent2"/>
            </a:solidFill>
            <a:prstDash val="solid"/>
            <a:headEnd type="none" w="med" len="med"/>
            <a:tailEnd type="triangle" w="med" len="med"/>
          </a:ln>
        </p:spPr>
      </p:sp>
      <p:sp>
        <p:nvSpPr>
          <p:cNvPr id="30800" name="直接连接符 30799"/>
          <p:cNvSpPr/>
          <p:nvPr/>
        </p:nvSpPr>
        <p:spPr>
          <a:xfrm>
            <a:off x="4554538" y="5335588"/>
            <a:ext cx="401637" cy="0"/>
          </a:xfrm>
          <a:prstGeom prst="line">
            <a:avLst/>
          </a:prstGeom>
          <a:ln w="25400" cap="flat" cmpd="sng">
            <a:solidFill>
              <a:schemeClr val="tx1"/>
            </a:solidFill>
            <a:prstDash val="solid"/>
            <a:headEnd type="none" w="med" len="med"/>
            <a:tailEnd type="triangle" w="med" len="med"/>
          </a:ln>
        </p:spPr>
      </p:sp>
      <p:sp>
        <p:nvSpPr>
          <p:cNvPr id="30801" name="直接连接符 30800"/>
          <p:cNvSpPr/>
          <p:nvPr/>
        </p:nvSpPr>
        <p:spPr>
          <a:xfrm>
            <a:off x="4648200" y="5334000"/>
            <a:ext cx="0" cy="673100"/>
          </a:xfrm>
          <a:prstGeom prst="line">
            <a:avLst/>
          </a:prstGeom>
          <a:ln w="25400" cap="flat" cmpd="sng">
            <a:solidFill>
              <a:schemeClr val="accent2"/>
            </a:solidFill>
            <a:prstDash val="solid"/>
            <a:headEnd type="none" w="med" len="med"/>
            <a:tailEnd type="none" w="med" len="med"/>
          </a:ln>
        </p:spPr>
      </p:sp>
      <p:grpSp>
        <p:nvGrpSpPr>
          <p:cNvPr id="30802" name="组合 30801"/>
          <p:cNvGrpSpPr/>
          <p:nvPr/>
        </p:nvGrpSpPr>
        <p:grpSpPr>
          <a:xfrm>
            <a:off x="4246563" y="4725988"/>
            <a:ext cx="333375" cy="490537"/>
            <a:chOff x="2675" y="2840"/>
            <a:chExt cx="210" cy="329"/>
          </a:xfrm>
        </p:grpSpPr>
        <p:sp>
          <p:nvSpPr>
            <p:cNvPr id="30803" name="矩形 30802"/>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804" name="任意多边形 30803"/>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805" name="矩形 30804"/>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grpSp>
      <p:sp>
        <p:nvSpPr>
          <p:cNvPr id="30806" name="矩形 30805"/>
          <p:cNvSpPr/>
          <p:nvPr/>
        </p:nvSpPr>
        <p:spPr>
          <a:xfrm>
            <a:off x="4279900" y="5226050"/>
            <a:ext cx="279400" cy="477838"/>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807" name="任意多边形 30806"/>
          <p:cNvSpPr/>
          <p:nvPr/>
        </p:nvSpPr>
        <p:spPr>
          <a:xfrm>
            <a:off x="4343400" y="5653088"/>
            <a:ext cx="153988" cy="63500"/>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808" name="矩形 30807"/>
          <p:cNvSpPr/>
          <p:nvPr/>
        </p:nvSpPr>
        <p:spPr>
          <a:xfrm>
            <a:off x="4246563" y="53101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grpSp>
        <p:nvGrpSpPr>
          <p:cNvPr id="30813" name="组合 30812"/>
          <p:cNvGrpSpPr/>
          <p:nvPr/>
        </p:nvGrpSpPr>
        <p:grpSpPr>
          <a:xfrm>
            <a:off x="3727450" y="2276475"/>
            <a:ext cx="447675" cy="1219200"/>
            <a:chOff x="2358" y="1200"/>
            <a:chExt cx="282" cy="768"/>
          </a:xfrm>
        </p:grpSpPr>
        <p:sp>
          <p:nvSpPr>
            <p:cNvPr id="30814" name="直接连接符 30813"/>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30815" name="文本框 30814"/>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Step 4 : Branch</a:t>
            </a:r>
            <a:endParaRPr lang="zh-CN" altLang="en-US" dirty="0"/>
          </a:p>
        </p:txBody>
      </p:sp>
      <p:sp>
        <p:nvSpPr>
          <p:cNvPr id="4" name="内容占位符 3"/>
          <p:cNvSpPr>
            <a:spLocks noGrp="1"/>
          </p:cNvSpPr>
          <p:nvPr>
            <p:ph sz="quarter" idx="13"/>
          </p:nvPr>
        </p:nvSpPr>
        <p:spPr>
          <a:xfrm>
            <a:off x="288290" y="153035"/>
            <a:ext cx="814705" cy="568325"/>
          </a:xfrm>
        </p:spPr>
        <p:txBody>
          <a:bodyPr/>
          <a:lstStyle/>
          <a:p>
            <a:r>
              <a:rPr lang="en-US" altLang="zh-CN"/>
              <a:t>3.8</a:t>
            </a:r>
          </a:p>
        </p:txBody>
      </p:sp>
      <p:sp>
        <p:nvSpPr>
          <p:cNvPr id="31747" name="文本占位符 31746"/>
          <p:cNvSpPr>
            <a:spLocks noGrp="1"/>
          </p:cNvSpPr>
          <p:nvPr>
            <p:ph type="body" idx="1"/>
          </p:nvPr>
        </p:nvSpPr>
        <p:spPr>
          <a:xfrm>
            <a:off x="58420" y="957580"/>
            <a:ext cx="8520430" cy="17329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p>
        </p:txBody>
      </p:sp>
      <p:sp>
        <p:nvSpPr>
          <p:cNvPr id="31748" name="矩形 31747"/>
          <p:cNvSpPr/>
          <p:nvPr/>
        </p:nvSpPr>
        <p:spPr>
          <a:xfrm>
            <a:off x="4881563" y="819150"/>
            <a:ext cx="4238625" cy="1433513"/>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p>
          <a:p>
            <a:pPr lvl="0">
              <a:spcBef>
                <a:spcPct val="50000"/>
              </a:spcBef>
            </a:pPr>
            <a:r>
              <a:rPr lang="en-US" altLang="zh-CN" sz="1600" b="1" err="1">
                <a:latin typeface="Times New Roman" panose="02020603050405020304" pitchFamily="18" charset="0"/>
                <a:ea typeface="Times New Roman" panose="02020603050405020304" pitchFamily="18" charset="0"/>
              </a:rPr>
              <a:t>BEQ	if R[rs] == R[rt</a:t>
            </a:r>
            <a:r>
              <a:rPr lang="en-US" altLang="zh-CN" sz="1600" b="1">
                <a:latin typeface="Times New Roman" panose="02020603050405020304" pitchFamily="18" charset="0"/>
                <a:ea typeface="Times New Roman" panose="02020603050405020304" pitchFamily="18" charset="0"/>
              </a:rPr>
              <a:t>] </a:t>
            </a:r>
          </a:p>
          <a:p>
            <a:pPr lvl="0">
              <a:spcBef>
                <a:spcPct val="50000"/>
              </a:spcBef>
            </a:pPr>
            <a:r>
              <a:rPr lang="en-US" altLang="zh-CN" sz="1600" b="1" err="1">
                <a:latin typeface="Times New Roman" panose="02020603050405020304" pitchFamily="18" charset="0"/>
                <a:ea typeface="Times New Roman" panose="02020603050405020304" pitchFamily="18" charset="0"/>
              </a:rPr>
              <a:t>	then PC &lt;= PC + 4+SExt</a:t>
            </a:r>
            <a:r>
              <a:rPr lang="en-US" altLang="zh-CN" sz="1600" b="1">
                <a:latin typeface="Times New Roman" panose="02020603050405020304" pitchFamily="18" charset="0"/>
                <a:ea typeface="Times New Roman" panose="02020603050405020304" pitchFamily="18" charset="0"/>
              </a:rPr>
              <a:t>(Im16) || 00</a:t>
            </a:r>
          </a:p>
          <a:p>
            <a:pPr lvl="0">
              <a:spcBef>
                <a:spcPct val="50000"/>
              </a:spcBef>
            </a:pPr>
            <a:r>
              <a:rPr lang="en-US" altLang="zh-CN" sz="1600" b="1">
                <a:latin typeface="Times New Roman" panose="02020603050405020304" pitchFamily="18" charset="0"/>
                <a:ea typeface="Times New Roman" panose="02020603050405020304" pitchFamily="18" charset="0"/>
              </a:rPr>
              <a:t>	else PC &lt;= PC + 4</a:t>
            </a:r>
          </a:p>
        </p:txBody>
      </p:sp>
      <p:sp>
        <p:nvSpPr>
          <p:cNvPr id="31756" name="圆角矩形 31755"/>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57" name="直接连接符 31756"/>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31758" name="直接连接符 31757"/>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31761" name="直接连接符 31760"/>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31762" name="矩形 31761"/>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a:t>
            </a:r>
          </a:p>
        </p:txBody>
      </p:sp>
      <p:sp>
        <p:nvSpPr>
          <p:cNvPr id="31763" name="直接连接符 31762"/>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31764" name="圆角矩形 31763"/>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65" name="圆角矩形 31764"/>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66" name="矩形 31765"/>
          <p:cNvSpPr/>
          <p:nvPr/>
        </p:nvSpPr>
        <p:spPr>
          <a:xfrm>
            <a:off x="7708900" y="44323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67" name="矩形 31766"/>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p>
          <a:p>
            <a:pPr lvl="0"/>
            <a:r>
              <a:rPr lang="en-US" altLang="zh-CN" sz="1800">
                <a:latin typeface="Arial" panose="020B0604020202020204" pitchFamily="34" charset="0"/>
                <a:ea typeface="Times New Roman" panose="02020603050405020304" pitchFamily="18" charset="0"/>
              </a:rPr>
              <a:t>File</a:t>
            </a:r>
          </a:p>
        </p:txBody>
      </p:sp>
      <p:sp>
        <p:nvSpPr>
          <p:cNvPr id="31768" name="任意多边形 31767"/>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69" name="矩形 31768"/>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p>
        </p:txBody>
      </p:sp>
      <p:sp>
        <p:nvSpPr>
          <p:cNvPr id="31770" name="矩形 31769"/>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71" name="矩形 31770"/>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p>
          <a:p>
            <a:pPr lvl="0"/>
            <a:r>
              <a:rPr lang="en-US" altLang="zh-CN" sz="1800" err="1">
                <a:latin typeface="Arial" panose="020B0604020202020204" pitchFamily="34" charset="0"/>
                <a:ea typeface="Times New Roman" panose="02020603050405020304" pitchFamily="18" charset="0"/>
              </a:rPr>
              <a:t>Mem</a:t>
            </a:r>
          </a:p>
        </p:txBody>
      </p:sp>
      <p:sp>
        <p:nvSpPr>
          <p:cNvPr id="31772" name="任意多边形 31771"/>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73" name="直接连接符 31772"/>
          <p:cNvSpPr/>
          <p:nvPr/>
        </p:nvSpPr>
        <p:spPr>
          <a:xfrm>
            <a:off x="5956300" y="4724400"/>
            <a:ext cx="1498600" cy="0"/>
          </a:xfrm>
          <a:prstGeom prst="line">
            <a:avLst/>
          </a:prstGeom>
          <a:ln w="25400" cap="flat" cmpd="sng">
            <a:solidFill>
              <a:schemeClr val="tx1"/>
            </a:solidFill>
            <a:prstDash val="solid"/>
            <a:headEnd type="none" w="med" len="med"/>
            <a:tailEnd type="triangle" w="med" len="med"/>
          </a:ln>
        </p:spPr>
      </p:sp>
      <p:sp>
        <p:nvSpPr>
          <p:cNvPr id="31774" name="直接连接符 31773"/>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31775" name="直接连接符 31774"/>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31776" name="直接连接符 31775"/>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31788" name="组合 31787"/>
          <p:cNvGrpSpPr/>
          <p:nvPr/>
        </p:nvGrpSpPr>
        <p:grpSpPr>
          <a:xfrm>
            <a:off x="5618163" y="4584700"/>
            <a:ext cx="346075" cy="522288"/>
            <a:chOff x="3539" y="2888"/>
            <a:chExt cx="218" cy="329"/>
          </a:xfrm>
        </p:grpSpPr>
        <p:sp>
          <p:nvSpPr>
            <p:cNvPr id="31785" name="矩形 31784"/>
            <p:cNvSpPr/>
            <p:nvPr/>
          </p:nvSpPr>
          <p:spPr>
            <a:xfrm>
              <a:off x="3560" y="2888"/>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86" name="任意多边形 31785"/>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87" name="矩形 31786"/>
            <p:cNvSpPr/>
            <p:nvPr/>
          </p:nvSpPr>
          <p:spPr>
            <a:xfrm>
              <a:off x="3539" y="2944"/>
              <a:ext cx="218"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p>
          </p:txBody>
        </p:sp>
      </p:grpSp>
      <p:sp>
        <p:nvSpPr>
          <p:cNvPr id="31789" name="圆角矩形 31788"/>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31793" name="组合 31792"/>
          <p:cNvGrpSpPr/>
          <p:nvPr/>
        </p:nvGrpSpPr>
        <p:grpSpPr>
          <a:xfrm>
            <a:off x="6761163" y="5270500"/>
            <a:ext cx="384175" cy="522288"/>
            <a:chOff x="4259" y="3320"/>
            <a:chExt cx="242" cy="329"/>
          </a:xfrm>
        </p:grpSpPr>
        <p:sp>
          <p:nvSpPr>
            <p:cNvPr id="31790" name="矩形 31789"/>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91" name="任意多边形 31790"/>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92" name="矩形 31791"/>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p>
          </p:txBody>
        </p:sp>
      </p:grpSp>
      <p:sp>
        <p:nvSpPr>
          <p:cNvPr id="31794" name="任意多边形 31793"/>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95" name="直接连接符 31794"/>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31796" name="矩形 31795"/>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p>
        </p:txBody>
      </p:sp>
      <p:sp>
        <p:nvSpPr>
          <p:cNvPr id="31797" name="直接连接符 31796"/>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31798" name="直接连接符 31797"/>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31799" name="直接连接符 31798"/>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31802" name="矩形 31801"/>
          <p:cNvSpPr/>
          <p:nvPr/>
        </p:nvSpPr>
        <p:spPr>
          <a:xfrm>
            <a:off x="5089525" y="4471988"/>
            <a:ext cx="317500" cy="366712"/>
          </a:xfrm>
          <a:prstGeom prst="rect">
            <a:avLst/>
          </a:prstGeom>
          <a:noFill/>
          <a:ln w="12700">
            <a:noFill/>
          </a:ln>
        </p:spPr>
        <p:txBody>
          <a:bodyPr/>
          <a:lstStyle/>
          <a:p>
            <a:endParaRPr lang="zh-CN" altLang="en-US"/>
          </a:p>
        </p:txBody>
      </p:sp>
      <p:sp>
        <p:nvSpPr>
          <p:cNvPr id="31803" name="矩形 31802"/>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1804" name="矩形 31803"/>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p>
        </p:txBody>
      </p:sp>
      <p:sp>
        <p:nvSpPr>
          <p:cNvPr id="31805" name="任意多边形 31804"/>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06" name="圆角矩形 31805"/>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807" name="矩形 31806"/>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p>
        </p:txBody>
      </p:sp>
      <p:sp>
        <p:nvSpPr>
          <p:cNvPr id="31808" name="直接连接符 31807"/>
          <p:cNvSpPr/>
          <p:nvPr/>
        </p:nvSpPr>
        <p:spPr>
          <a:xfrm>
            <a:off x="1219200" y="3975100"/>
            <a:ext cx="0" cy="508000"/>
          </a:xfrm>
          <a:prstGeom prst="line">
            <a:avLst/>
          </a:prstGeom>
          <a:ln w="25400" cap="flat" cmpd="sng">
            <a:solidFill>
              <a:schemeClr val="accent1"/>
            </a:solidFill>
            <a:prstDash val="solid"/>
            <a:headEnd type="none" w="med" len="med"/>
            <a:tailEnd type="triangle" w="med" len="med"/>
          </a:ln>
        </p:spPr>
      </p:sp>
      <p:sp>
        <p:nvSpPr>
          <p:cNvPr id="31809" name="圆角矩形 31808"/>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810" name="直接连接符 31809"/>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31811" name="任意多边形 31810"/>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1812" name="矩形 31811"/>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1813" name="矩形 31812"/>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p>
        </p:txBody>
      </p:sp>
      <p:sp>
        <p:nvSpPr>
          <p:cNvPr id="31814" name="任意多边形 31813"/>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15" name="任意多边形 31814"/>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1816" name="矩形 31815"/>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p>
        </p:txBody>
      </p:sp>
      <p:sp>
        <p:nvSpPr>
          <p:cNvPr id="31818" name="任意多边形 31817"/>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1819" name="任意多边形 31818"/>
          <p:cNvSpPr/>
          <p:nvPr/>
        </p:nvSpPr>
        <p:spPr>
          <a:xfrm>
            <a:off x="3124200" y="5105400"/>
            <a:ext cx="77788" cy="306388"/>
          </a:xfrm>
          <a:custGeom>
            <a:avLst/>
            <a:gdLst/>
            <a:ahLst/>
            <a:cxnLst/>
            <a:rect l="0" t="0" r="0" b="0"/>
            <a:pathLst>
              <a:path w="49" h="193">
                <a:moveTo>
                  <a:pt x="48" y="19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1753" name="矩形 31752"/>
          <p:cNvSpPr/>
          <p:nvPr/>
        </p:nvSpPr>
        <p:spPr>
          <a:xfrm>
            <a:off x="4681538" y="2290763"/>
            <a:ext cx="4462462" cy="1579562"/>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defTabSz="509905">
              <a:lnSpc>
                <a:spcPct val="80000"/>
              </a:lnSpc>
              <a:spcBef>
                <a:spcPct val="50000"/>
              </a:spcBef>
              <a:tabLst>
                <a:tab pos="624205" algn="l"/>
              </a:tabLst>
            </a:pPr>
            <a:r>
              <a:rPr lang="en-US" altLang="zh-CN" sz="1600" b="1" u="sng">
                <a:latin typeface="Times New Roman" panose="02020603050405020304" pitchFamily="18" charset="0"/>
                <a:ea typeface="Times New Roman" panose="02020603050405020304" pitchFamily="18" charset="0"/>
              </a:rPr>
              <a:t>inst 	Physical Register Transfers</a:t>
            </a:r>
          </a:p>
          <a:p>
            <a:pPr lvl="0" defTabSz="509905">
              <a:lnSpc>
                <a:spcPct val="80000"/>
              </a:lnSpc>
              <a:spcBef>
                <a:spcPct val="50000"/>
              </a:spcBef>
              <a:tabLst>
                <a:tab pos="624205" algn="l"/>
              </a:tabLst>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p>
          <a:p>
            <a:pPr lvl="0" defTabSz="509905">
              <a:lnSpc>
                <a:spcPct val="80000"/>
              </a:lnSpc>
              <a:spcBef>
                <a:spcPct val="50000"/>
              </a:spcBef>
              <a:tabLst>
                <a:tab pos="624205" algn="l"/>
              </a:tabLst>
            </a:pPr>
            <a:r>
              <a:rPr lang="en-US" altLang="zh-CN" sz="1600" b="1">
                <a:latin typeface="Times New Roman" panose="02020603050405020304" pitchFamily="18" charset="0"/>
                <a:ea typeface="Times New Roman" panose="02020603050405020304" pitchFamily="18" charset="0"/>
              </a:rPr>
              <a:t>BEQ</a:t>
            </a:r>
            <a:r>
              <a:rPr lang="en-US" altLang="zh-CN" sz="1600">
                <a:latin typeface="Times New Roman" panose="02020603050405020304" pitchFamily="18" charset="0"/>
                <a:ea typeface="Times New Roman" panose="02020603050405020304" pitchFamily="18" charset="0"/>
              </a:rPr>
              <a:t>	</a:t>
            </a:r>
            <a:r>
              <a:rPr lang="en-US" altLang="zh-CN" sz="1600" b="1" err="1">
                <a:latin typeface="Times New Roman" panose="02020603050405020304" pitchFamily="18" charset="0"/>
                <a:ea typeface="Times New Roman" panose="02020603050405020304" pitchFamily="18" charset="0"/>
              </a:rPr>
              <a:t>E&lt;– (R[rs] = R[rt</a:t>
            </a:r>
            <a:r>
              <a:rPr lang="en-US" altLang="zh-CN" sz="1600" b="1">
                <a:latin typeface="Times New Roman" panose="02020603050405020304" pitchFamily="18" charset="0"/>
                <a:ea typeface="Times New Roman" panose="02020603050405020304" pitchFamily="18" charset="0"/>
              </a:rPr>
              <a:t>])</a:t>
            </a:r>
            <a:endParaRPr lang="en-US" altLang="zh-CN" sz="1600" b="1" u="sng">
              <a:latin typeface="Times New Roman" panose="02020603050405020304" pitchFamily="18" charset="0"/>
              <a:ea typeface="Times New Roman" panose="02020603050405020304" pitchFamily="18" charset="0"/>
            </a:endParaRPr>
          </a:p>
          <a:p>
            <a:pPr lvl="0" defTabSz="509905">
              <a:lnSpc>
                <a:spcPct val="80000"/>
              </a:lnSpc>
              <a:spcBef>
                <a:spcPct val="50000"/>
              </a:spcBef>
              <a:tabLst>
                <a:tab pos="624205" algn="l"/>
              </a:tabLst>
            </a:pPr>
            <a:r>
              <a:rPr lang="en-US" altLang="zh-CN" sz="1600" b="1" err="1">
                <a:latin typeface="Times New Roman" panose="02020603050405020304" pitchFamily="18" charset="0"/>
                <a:ea typeface="Times New Roman" panose="02020603050405020304" pitchFamily="18" charset="0"/>
              </a:rPr>
              <a:t>	if E 	then PC &lt;– PC + 4 +SExt</a:t>
            </a:r>
            <a:r>
              <a:rPr lang="en-US" altLang="zh-CN" sz="1600" b="1">
                <a:latin typeface="Times New Roman" panose="02020603050405020304" pitchFamily="18" charset="0"/>
                <a:ea typeface="Times New Roman" panose="02020603050405020304" pitchFamily="18" charset="0"/>
              </a:rPr>
              <a:t>(Im16)||00</a:t>
            </a:r>
          </a:p>
          <a:p>
            <a:pPr lvl="0" defTabSz="509905">
              <a:lnSpc>
                <a:spcPct val="80000"/>
              </a:lnSpc>
              <a:spcBef>
                <a:spcPct val="50000"/>
              </a:spcBef>
              <a:tabLst>
                <a:tab pos="624205" algn="l"/>
              </a:tabLst>
            </a:pPr>
            <a:r>
              <a:rPr lang="en-US" altLang="zh-CN" sz="1600" b="1" dirty="0">
                <a:latin typeface="Times New Roman" panose="02020603050405020304" pitchFamily="18" charset="0"/>
                <a:ea typeface="Times New Roman" panose="02020603050405020304" pitchFamily="18" charset="0"/>
              </a:rPr>
              <a:t>	else  </a:t>
            </a:r>
            <a:r>
              <a:rPr lang="en-US" altLang="zh-CN" sz="1600" b="1">
                <a:latin typeface="Times New Roman" panose="02020603050405020304" pitchFamily="18" charset="0"/>
                <a:ea typeface="Times New Roman" panose="02020603050405020304" pitchFamily="18" charset="0"/>
              </a:rPr>
              <a:t> PC &lt;–PC+4</a:t>
            </a:r>
          </a:p>
        </p:txBody>
      </p:sp>
      <p:sp>
        <p:nvSpPr>
          <p:cNvPr id="31754" name="直接连接符 31753"/>
          <p:cNvSpPr/>
          <p:nvPr/>
        </p:nvSpPr>
        <p:spPr>
          <a:xfrm>
            <a:off x="5307013" y="2882900"/>
            <a:ext cx="0" cy="836613"/>
          </a:xfrm>
          <a:prstGeom prst="line">
            <a:avLst/>
          </a:prstGeom>
          <a:ln w="25400" cap="flat" cmpd="sng">
            <a:solidFill>
              <a:schemeClr val="tx1"/>
            </a:solidFill>
            <a:prstDash val="solid"/>
            <a:headEnd type="none" w="med" len="med"/>
            <a:tailEnd type="none" w="med" len="med"/>
          </a:ln>
        </p:spPr>
      </p:sp>
      <p:sp>
        <p:nvSpPr>
          <p:cNvPr id="31755" name="直接连接符 31754"/>
          <p:cNvSpPr/>
          <p:nvPr/>
        </p:nvSpPr>
        <p:spPr>
          <a:xfrm>
            <a:off x="5303838" y="3243263"/>
            <a:ext cx="3611562" cy="0"/>
          </a:xfrm>
          <a:prstGeom prst="line">
            <a:avLst/>
          </a:prstGeom>
          <a:ln w="25400" cap="flat" cmpd="sng">
            <a:solidFill>
              <a:schemeClr val="tx1"/>
            </a:solidFill>
            <a:prstDash val="solid"/>
            <a:headEnd type="none" w="med" len="med"/>
            <a:tailEnd type="none" w="med" len="med"/>
          </a:ln>
        </p:spPr>
      </p:sp>
      <p:sp>
        <p:nvSpPr>
          <p:cNvPr id="31822" name="直接连接符 31821"/>
          <p:cNvSpPr/>
          <p:nvPr/>
        </p:nvSpPr>
        <p:spPr>
          <a:xfrm>
            <a:off x="5275263" y="2930525"/>
            <a:ext cx="3633787" cy="0"/>
          </a:xfrm>
          <a:prstGeom prst="line">
            <a:avLst/>
          </a:prstGeom>
          <a:ln w="25400" cap="flat" cmpd="sng">
            <a:solidFill>
              <a:schemeClr val="tx1"/>
            </a:solidFill>
            <a:prstDash val="solid"/>
            <a:headEnd type="none" w="med" len="med"/>
            <a:tailEnd type="none" w="med" len="med"/>
          </a:ln>
        </p:spPr>
      </p:sp>
      <p:sp>
        <p:nvSpPr>
          <p:cNvPr id="31827" name="直接连接符 31826"/>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31828" name="直接连接符 31827"/>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
        <p:nvSpPr>
          <p:cNvPr id="31829" name="直接连接符 31828"/>
          <p:cNvSpPr/>
          <p:nvPr/>
        </p:nvSpPr>
        <p:spPr>
          <a:xfrm>
            <a:off x="4584700" y="4724400"/>
            <a:ext cx="355600" cy="0"/>
          </a:xfrm>
          <a:prstGeom prst="line">
            <a:avLst/>
          </a:prstGeom>
          <a:ln w="25400" cap="flat" cmpd="sng">
            <a:solidFill>
              <a:schemeClr val="tx1"/>
            </a:solidFill>
            <a:prstDash val="solid"/>
            <a:headEnd type="none" w="med" len="med"/>
            <a:tailEnd type="triangle" w="med" len="med"/>
          </a:ln>
        </p:spPr>
      </p:sp>
      <p:sp>
        <p:nvSpPr>
          <p:cNvPr id="31830" name="直接连接符 31829"/>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31831" name="直接连接符 31830"/>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sp>
        <p:nvSpPr>
          <p:cNvPr id="31833" name="矩形 31832"/>
          <p:cNvSpPr/>
          <p:nvPr/>
        </p:nvSpPr>
        <p:spPr>
          <a:xfrm>
            <a:off x="4279900" y="4573588"/>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834" name="任意多边形 31833"/>
          <p:cNvSpPr/>
          <p:nvPr/>
        </p:nvSpPr>
        <p:spPr>
          <a:xfrm>
            <a:off x="4343400" y="5000625"/>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35" name="矩形 31834"/>
          <p:cNvSpPr/>
          <p:nvPr/>
        </p:nvSpPr>
        <p:spPr>
          <a:xfrm>
            <a:off x="4246563" y="465931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p>
        </p:txBody>
      </p:sp>
      <p:sp>
        <p:nvSpPr>
          <p:cNvPr id="31836" name="矩形 31835"/>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837" name="任意多边形 31836"/>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38" name="矩形 31837"/>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p>
        </p:txBody>
      </p:sp>
      <p:grpSp>
        <p:nvGrpSpPr>
          <p:cNvPr id="31843" name="组合 31842"/>
          <p:cNvGrpSpPr/>
          <p:nvPr/>
        </p:nvGrpSpPr>
        <p:grpSpPr>
          <a:xfrm>
            <a:off x="4114800" y="2362200"/>
            <a:ext cx="447675" cy="1219200"/>
            <a:chOff x="2358" y="1200"/>
            <a:chExt cx="282" cy="768"/>
          </a:xfrm>
        </p:grpSpPr>
        <p:sp>
          <p:nvSpPr>
            <p:cNvPr id="31844" name="直接连接符 31843"/>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31845" name="文本框 31844"/>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FF0000"/>
                </a:solidFill>
              </a:rPr>
              <a:t>More details of the </a:t>
            </a:r>
            <a:r>
              <a:rPr lang="en-US" sz="3600" b="1" dirty="0">
                <a:solidFill>
                  <a:srgbClr val="FF0000"/>
                </a:solidFill>
                <a:sym typeface="+mn-ea"/>
              </a:rPr>
              <a:t>Multi-Cycle </a:t>
            </a:r>
            <a:r>
              <a:rPr lang="en-US" sz="3600" b="1" dirty="0" err="1">
                <a:solidFill>
                  <a:srgbClr val="FF0000"/>
                </a:solidFill>
                <a:sym typeface="+mn-ea"/>
              </a:rPr>
              <a:t>Datapath</a:t>
            </a:r>
            <a:endParaRPr lang="en-US" sz="3600" b="1" dirty="0">
              <a:solidFill>
                <a:srgbClr val="FF0000"/>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Multi-Cycle </a:t>
            </a:r>
            <a:r>
              <a:rPr lang="en-US" altLang="zh-CN" dirty="0" err="1"/>
              <a:t>Datapath</a:t>
            </a:r>
            <a:r>
              <a:rPr lang="en-US" altLang="zh-CN" dirty="0"/>
              <a:t> in Textbook</a:t>
            </a:r>
            <a:endParaRPr lang="zh-CN" altLang="en-US" dirty="0"/>
          </a:p>
        </p:txBody>
      </p:sp>
      <p:sp>
        <p:nvSpPr>
          <p:cNvPr id="4" name="内容占位符 3"/>
          <p:cNvSpPr>
            <a:spLocks noGrp="1"/>
          </p:cNvSpPr>
          <p:nvPr>
            <p:ph sz="quarter" idx="13"/>
          </p:nvPr>
        </p:nvSpPr>
        <p:spPr>
          <a:xfrm>
            <a:off x="228601" y="116837"/>
            <a:ext cx="838200" cy="568325"/>
          </a:xfrm>
        </p:spPr>
        <p:txBody>
          <a:bodyPr/>
          <a:lstStyle/>
          <a:p>
            <a:r>
              <a:rPr lang="en-US" altLang="zh-CN" dirty="0"/>
              <a:t>4.1</a:t>
            </a:r>
            <a:endParaRPr lang="zh-CN" altLang="en-US" dirty="0"/>
          </a:p>
        </p:txBody>
      </p:sp>
      <p:sp>
        <p:nvSpPr>
          <p:cNvPr id="5" name="日期占位符 4"/>
          <p:cNvSpPr>
            <a:spLocks noGrp="1"/>
          </p:cNvSpPr>
          <p:nvPr>
            <p:ph type="dt" sz="half" idx="10"/>
          </p:nvPr>
        </p:nvSpPr>
        <p:spPr/>
        <p:txBody>
          <a:bodyPr/>
          <a:lstStyle/>
          <a:p>
            <a:r>
              <a:rPr lang="en-US" altLang="zh-CN" dirty="0" err="1"/>
              <a:t>xxx@mail.nwpu.edu.cn</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t>27</a:t>
            </a:fld>
            <a:endParaRPr lang="zh-CN" altLang="en-US"/>
          </a:p>
        </p:txBody>
      </p:sp>
      <p:pic>
        <p:nvPicPr>
          <p:cNvPr id="2" name="图片 1"/>
          <p:cNvPicPr>
            <a:picLocks noChangeAspect="1"/>
          </p:cNvPicPr>
          <p:nvPr/>
        </p:nvPicPr>
        <p:blipFill>
          <a:blip r:embed="rId2"/>
          <a:stretch>
            <a:fillRect/>
          </a:stretch>
        </p:blipFill>
        <p:spPr>
          <a:xfrm>
            <a:off x="0" y="1898498"/>
            <a:ext cx="9144000" cy="4834700"/>
          </a:xfrm>
          <a:prstGeom prst="rect">
            <a:avLst/>
          </a:prstGeom>
        </p:spPr>
      </p:pic>
      <p:sp>
        <p:nvSpPr>
          <p:cNvPr id="8" name="文本框 7"/>
          <p:cNvSpPr txBox="1"/>
          <p:nvPr/>
        </p:nvSpPr>
        <p:spPr>
          <a:xfrm>
            <a:off x="0" y="990600"/>
            <a:ext cx="8517890" cy="584775"/>
          </a:xfrm>
          <a:prstGeom prst="rect">
            <a:avLst/>
          </a:prstGeom>
          <a:noFill/>
        </p:spPr>
        <p:txBody>
          <a:bodyPr wrap="square" rtlCol="0">
            <a:spAutoFit/>
          </a:bodyPr>
          <a:lstStyle/>
          <a:p>
            <a:r>
              <a:rPr lang="en-US" altLang="zh-CN" sz="3200" b="1" i="1" dirty="0"/>
              <a:t>Minimum Hardware: A memory and an adder</a:t>
            </a:r>
            <a:endParaRPr lang="zh-CN" altLang="en-US" sz="3200" b="1"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28</a:t>
            </a:fld>
            <a:endParaRPr lang="zh-CN" altLang="en-US"/>
          </a:p>
        </p:txBody>
      </p:sp>
      <p:sp>
        <p:nvSpPr>
          <p:cNvPr id="6" name="标题 5"/>
          <p:cNvSpPr>
            <a:spLocks noGrp="1"/>
          </p:cNvSpPr>
          <p:nvPr>
            <p:ph type="title"/>
          </p:nvPr>
        </p:nvSpPr>
        <p:spPr/>
        <p:txBody>
          <a:bodyPr/>
          <a:lstStyle/>
          <a:p>
            <a:r>
              <a:rPr lang="en-US" altLang="zh-CN" dirty="0"/>
              <a:t>Beginning of Ins Fetch</a:t>
            </a:r>
            <a:endParaRPr lang="zh-CN" altLang="en-US" dirty="0"/>
          </a:p>
        </p:txBody>
      </p:sp>
      <p:sp>
        <p:nvSpPr>
          <p:cNvPr id="7" name="内容占位符 6"/>
          <p:cNvSpPr>
            <a:spLocks noGrp="1"/>
          </p:cNvSpPr>
          <p:nvPr>
            <p:ph sz="quarter" idx="13"/>
          </p:nvPr>
        </p:nvSpPr>
        <p:spPr>
          <a:xfrm>
            <a:off x="287215" y="112395"/>
            <a:ext cx="990600" cy="568325"/>
          </a:xfrm>
        </p:spPr>
        <p:txBody>
          <a:bodyPr/>
          <a:lstStyle/>
          <a:p>
            <a:r>
              <a:rPr lang="en-US" altLang="zh-CN" dirty="0"/>
              <a:t>4.2</a:t>
            </a:r>
            <a:endParaRPr lang="zh-CN" altLang="en-US" dirty="0"/>
          </a:p>
        </p:txBody>
      </p:sp>
      <p:pic>
        <p:nvPicPr>
          <p:cNvPr id="8" name="图片 7"/>
          <p:cNvPicPr>
            <a:picLocks noChangeAspect="1"/>
          </p:cNvPicPr>
          <p:nvPr/>
        </p:nvPicPr>
        <p:blipFill>
          <a:blip r:embed="rId2"/>
          <a:stretch>
            <a:fillRect/>
          </a:stretch>
        </p:blipFill>
        <p:spPr>
          <a:xfrm>
            <a:off x="-58615" y="1574265"/>
            <a:ext cx="9144000" cy="5153072"/>
          </a:xfrm>
          <a:prstGeom prst="rect">
            <a:avLst/>
          </a:prstGeom>
        </p:spPr>
      </p:pic>
      <p:pic>
        <p:nvPicPr>
          <p:cNvPr id="9" name="图片 8"/>
          <p:cNvPicPr>
            <a:picLocks noChangeAspect="1"/>
          </p:cNvPicPr>
          <p:nvPr/>
        </p:nvPicPr>
        <p:blipFill>
          <a:blip r:embed="rId3"/>
          <a:stretch>
            <a:fillRect/>
          </a:stretch>
        </p:blipFill>
        <p:spPr>
          <a:xfrm>
            <a:off x="662159" y="976425"/>
            <a:ext cx="4466881" cy="5978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29</a:t>
            </a:fld>
            <a:endParaRPr lang="zh-CN" altLang="en-US"/>
          </a:p>
        </p:txBody>
      </p:sp>
      <p:sp>
        <p:nvSpPr>
          <p:cNvPr id="6" name="标题 5"/>
          <p:cNvSpPr>
            <a:spLocks noGrp="1"/>
          </p:cNvSpPr>
          <p:nvPr>
            <p:ph type="title"/>
          </p:nvPr>
        </p:nvSpPr>
        <p:spPr/>
        <p:txBody>
          <a:bodyPr/>
          <a:lstStyle/>
          <a:p>
            <a:r>
              <a:rPr lang="en-US" altLang="zh-CN" dirty="0"/>
              <a:t>End of Ins Fetch</a:t>
            </a:r>
            <a:endParaRPr lang="zh-CN" altLang="en-US" dirty="0"/>
          </a:p>
        </p:txBody>
      </p:sp>
      <p:sp>
        <p:nvSpPr>
          <p:cNvPr id="7" name="内容占位符 6"/>
          <p:cNvSpPr>
            <a:spLocks noGrp="1"/>
          </p:cNvSpPr>
          <p:nvPr>
            <p:ph sz="quarter" idx="13"/>
          </p:nvPr>
        </p:nvSpPr>
        <p:spPr>
          <a:xfrm>
            <a:off x="228601" y="116837"/>
            <a:ext cx="990600" cy="568325"/>
          </a:xfrm>
        </p:spPr>
        <p:txBody>
          <a:bodyPr/>
          <a:lstStyle/>
          <a:p>
            <a:r>
              <a:rPr lang="en-US" altLang="zh-CN" dirty="0"/>
              <a:t>4.3</a:t>
            </a:r>
            <a:endParaRPr lang="zh-CN" altLang="en-US" dirty="0"/>
          </a:p>
        </p:txBody>
      </p:sp>
      <p:pic>
        <p:nvPicPr>
          <p:cNvPr id="8" name="图片 7"/>
          <p:cNvPicPr>
            <a:picLocks noChangeAspect="1"/>
          </p:cNvPicPr>
          <p:nvPr/>
        </p:nvPicPr>
        <p:blipFill>
          <a:blip r:embed="rId2"/>
          <a:stretch>
            <a:fillRect/>
          </a:stretch>
        </p:blipFill>
        <p:spPr>
          <a:xfrm>
            <a:off x="0" y="989682"/>
            <a:ext cx="9144000" cy="55635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dirty="0"/>
              <a:t>xxx@mail.nwpu.edu.cn</a:t>
            </a:r>
          </a:p>
        </p:txBody>
      </p:sp>
      <p:sp>
        <p:nvSpPr>
          <p:cNvPr id="4" name="页脚占位符 3"/>
          <p:cNvSpPr>
            <a:spLocks noGrp="1"/>
          </p:cNvSpPr>
          <p:nvPr>
            <p:ph type="ftr" sz="quarter" idx="11"/>
          </p:nvPr>
        </p:nvSpPr>
        <p:spPr>
          <a:xfrm>
            <a:off x="2971800" y="6356350"/>
            <a:ext cx="3352800" cy="365125"/>
          </a:xfrm>
        </p:spPr>
        <p:txBody>
          <a:bodyPr/>
          <a:lstStyle/>
          <a:p>
            <a:pPr algn="ctr"/>
            <a:r>
              <a:rPr lang="en-US" altLang="zh-CN" dirty="0"/>
              <a:t>Northwestern </a:t>
            </a:r>
            <a:r>
              <a:rPr lang="en-US" altLang="zh-CN" dirty="0" err="1"/>
              <a:t>Polytechnical</a:t>
            </a:r>
            <a:r>
              <a:rPr lang="en-US" altLang="zh-CN" dirty="0"/>
              <a:t> University</a:t>
            </a:r>
            <a:endParaRPr lang="zh-CN" altLang="en-US" dirty="0"/>
          </a:p>
        </p:txBody>
      </p:sp>
      <p:sp>
        <p:nvSpPr>
          <p:cNvPr id="5" name="灯片编号占位符 4"/>
          <p:cNvSpPr>
            <a:spLocks noGrp="1"/>
          </p:cNvSpPr>
          <p:nvPr>
            <p:ph type="sldNum" sz="quarter" idx="12"/>
          </p:nvPr>
        </p:nvSpPr>
        <p:spPr>
          <a:xfrm>
            <a:off x="6384290" y="6356349"/>
            <a:ext cx="2133600" cy="365125"/>
          </a:xfrm>
        </p:spPr>
        <p:txBody>
          <a:bodyPr/>
          <a:lstStyle/>
          <a:p>
            <a:fld id="{B7A5BFCD-2DD0-1B4A-A6AE-A25793FF7F06}" type="slidenum">
              <a:rPr lang="zh-CN" altLang="en-US" smtClean="0"/>
              <a:t>3</a:t>
            </a:fld>
            <a:endParaRPr lang="zh-CN" altLang="en-US"/>
          </a:p>
        </p:txBody>
      </p:sp>
      <p:sp>
        <p:nvSpPr>
          <p:cNvPr id="6" name="标题 5"/>
          <p:cNvSpPr>
            <a:spLocks noGrp="1"/>
          </p:cNvSpPr>
          <p:nvPr>
            <p:ph type="title"/>
          </p:nvPr>
        </p:nvSpPr>
        <p:spPr/>
        <p:txBody>
          <a:bodyPr/>
          <a:lstStyle/>
          <a:p>
            <a:r>
              <a:rPr lang="en-US" altLang="zh-CN" dirty="0">
                <a:sym typeface="+mn-ea"/>
              </a:rPr>
              <a:t>Where are we now?</a:t>
            </a:r>
            <a:endParaRPr lang="zh-CN" altLang="en-US" dirty="0"/>
          </a:p>
        </p:txBody>
      </p:sp>
      <p:sp>
        <p:nvSpPr>
          <p:cNvPr id="8" name="文本框 7"/>
          <p:cNvSpPr txBox="1"/>
          <p:nvPr/>
        </p:nvSpPr>
        <p:spPr>
          <a:xfrm>
            <a:off x="357554" y="112395"/>
            <a:ext cx="838200" cy="51816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1</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0" y="973019"/>
            <a:ext cx="9067800" cy="521970"/>
          </a:xfrm>
          <a:prstGeom prst="rect">
            <a:avLst/>
          </a:prstGeom>
          <a:noFill/>
        </p:spPr>
        <p:txBody>
          <a:bodyPr wrap="square" rtlCol="0">
            <a:spAutoFit/>
          </a:bodyPr>
          <a:lstStyle/>
          <a:p>
            <a:r>
              <a:rPr lang="en-US" altLang="zh-CN" sz="2800" b="1" dirty="0"/>
              <a:t>The Five Classic Components of a Computer</a:t>
            </a:r>
            <a:endParaRPr lang="zh-CN" altLang="en-US" sz="2800" b="1" dirty="0"/>
          </a:p>
        </p:txBody>
      </p:sp>
      <p:sp>
        <p:nvSpPr>
          <p:cNvPr id="9" name="文本框 8"/>
          <p:cNvSpPr txBox="1"/>
          <p:nvPr/>
        </p:nvSpPr>
        <p:spPr>
          <a:xfrm>
            <a:off x="38100" y="4319894"/>
            <a:ext cx="9067800" cy="521970"/>
          </a:xfrm>
          <a:prstGeom prst="rect">
            <a:avLst/>
          </a:prstGeom>
          <a:noFill/>
        </p:spPr>
        <p:txBody>
          <a:bodyPr wrap="square" rtlCol="0">
            <a:spAutoFit/>
          </a:bodyPr>
          <a:lstStyle/>
          <a:p>
            <a:r>
              <a:rPr lang="en-US" altLang="zh-CN" sz="2800" b="1" dirty="0"/>
              <a:t>Today's Topic</a:t>
            </a:r>
            <a:r>
              <a:rPr lang="en-US" altLang="zh-CN" sz="2800" b="1" dirty="0">
                <a:solidFill>
                  <a:srgbClr val="0D00CD"/>
                </a:solidFill>
              </a:rPr>
              <a:t>: Design a Mulyi-Cycle Processor</a:t>
            </a:r>
            <a:endParaRPr lang="zh-CN" altLang="en-US" sz="2800" b="1" dirty="0">
              <a:solidFill>
                <a:srgbClr val="0D00CD"/>
              </a:solidFill>
            </a:endParaRPr>
          </a:p>
        </p:txBody>
      </p:sp>
      <p:grpSp>
        <p:nvGrpSpPr>
          <p:cNvPr id="10258" name="Group 18"/>
          <p:cNvGrpSpPr/>
          <p:nvPr/>
        </p:nvGrpSpPr>
        <p:grpSpPr bwMode="auto">
          <a:xfrm>
            <a:off x="2207895" y="1580515"/>
            <a:ext cx="3956685" cy="2511425"/>
            <a:chOff x="3208" y="1050"/>
            <a:chExt cx="1968" cy="1102"/>
          </a:xfrm>
        </p:grpSpPr>
        <p:grpSp>
          <p:nvGrpSpPr>
            <p:cNvPr id="10246" name="Group 6"/>
            <p:cNvGrpSpPr/>
            <p:nvPr/>
          </p:nvGrpSpPr>
          <p:grpSpPr bwMode="auto">
            <a:xfrm>
              <a:off x="3283" y="1254"/>
              <a:ext cx="626" cy="365"/>
              <a:chOff x="3283" y="1254"/>
              <a:chExt cx="626" cy="365"/>
            </a:xfrm>
          </p:grpSpPr>
          <p:sp>
            <p:nvSpPr>
              <p:cNvPr id="10244" name="Rectangle 4"/>
              <p:cNvSpPr>
                <a:spLocks noChangeArrowheads="1"/>
              </p:cNvSpPr>
              <p:nvPr/>
            </p:nvSpPr>
            <p:spPr bwMode="auto">
              <a:xfrm>
                <a:off x="3283" y="1254"/>
                <a:ext cx="620" cy="365"/>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45" name="Rectangle 5"/>
              <p:cNvSpPr>
                <a:spLocks noChangeArrowheads="1"/>
              </p:cNvSpPr>
              <p:nvPr/>
            </p:nvSpPr>
            <p:spPr bwMode="auto">
              <a:xfrm>
                <a:off x="3368" y="1363"/>
                <a:ext cx="541"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Control</a:t>
                </a:r>
              </a:p>
            </p:txBody>
          </p:sp>
        </p:grpSp>
        <p:grpSp>
          <p:nvGrpSpPr>
            <p:cNvPr id="10249" name="Group 9"/>
            <p:cNvGrpSpPr/>
            <p:nvPr/>
          </p:nvGrpSpPr>
          <p:grpSpPr bwMode="auto">
            <a:xfrm>
              <a:off x="3283" y="1711"/>
              <a:ext cx="673" cy="365"/>
              <a:chOff x="3283" y="1711"/>
              <a:chExt cx="673" cy="365"/>
            </a:xfrm>
          </p:grpSpPr>
          <p:sp>
            <p:nvSpPr>
              <p:cNvPr id="10247" name="Rectangle 7"/>
              <p:cNvSpPr>
                <a:spLocks noChangeArrowheads="1"/>
              </p:cNvSpPr>
              <p:nvPr/>
            </p:nvSpPr>
            <p:spPr bwMode="auto">
              <a:xfrm>
                <a:off x="3283" y="1711"/>
                <a:ext cx="620" cy="365"/>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48" name="Rectangle 8"/>
              <p:cNvSpPr>
                <a:spLocks noChangeArrowheads="1"/>
              </p:cNvSpPr>
              <p:nvPr/>
            </p:nvSpPr>
            <p:spPr bwMode="auto">
              <a:xfrm>
                <a:off x="3330" y="1800"/>
                <a:ext cx="626"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Datapath</a:t>
                </a:r>
              </a:p>
            </p:txBody>
          </p:sp>
        </p:grpSp>
        <p:sp>
          <p:nvSpPr>
            <p:cNvPr id="10250" name="Rectangle 10"/>
            <p:cNvSpPr>
              <a:spLocks noChangeArrowheads="1"/>
            </p:cNvSpPr>
            <p:nvPr/>
          </p:nvSpPr>
          <p:spPr bwMode="auto">
            <a:xfrm>
              <a:off x="4069" y="1064"/>
              <a:ext cx="508" cy="1088"/>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1" name="Rectangle 11"/>
            <p:cNvSpPr>
              <a:spLocks noChangeArrowheads="1"/>
            </p:cNvSpPr>
            <p:nvPr/>
          </p:nvSpPr>
          <p:spPr bwMode="auto">
            <a:xfrm>
              <a:off x="4090" y="1482"/>
              <a:ext cx="584"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Memory</a:t>
              </a:r>
            </a:p>
          </p:txBody>
        </p:sp>
        <p:sp>
          <p:nvSpPr>
            <p:cNvPr id="10252" name="Rectangle 12"/>
            <p:cNvSpPr>
              <a:spLocks noChangeArrowheads="1"/>
            </p:cNvSpPr>
            <p:nvPr/>
          </p:nvSpPr>
          <p:spPr bwMode="auto">
            <a:xfrm>
              <a:off x="3208" y="1064"/>
              <a:ext cx="770" cy="1088"/>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3" name="Rectangle 13"/>
            <p:cNvSpPr>
              <a:spLocks noChangeArrowheads="1"/>
            </p:cNvSpPr>
            <p:nvPr/>
          </p:nvSpPr>
          <p:spPr bwMode="auto">
            <a:xfrm>
              <a:off x="3330" y="1050"/>
              <a:ext cx="64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Processor</a:t>
              </a:r>
            </a:p>
          </p:txBody>
        </p:sp>
        <p:sp>
          <p:nvSpPr>
            <p:cNvPr id="10254" name="Rectangle 14"/>
            <p:cNvSpPr>
              <a:spLocks noChangeArrowheads="1"/>
            </p:cNvSpPr>
            <p:nvPr/>
          </p:nvSpPr>
          <p:spPr bwMode="auto">
            <a:xfrm>
              <a:off x="4668" y="1064"/>
              <a:ext cx="508" cy="441"/>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5" name="Rectangle 15"/>
            <p:cNvSpPr>
              <a:spLocks noChangeArrowheads="1"/>
            </p:cNvSpPr>
            <p:nvPr/>
          </p:nvSpPr>
          <p:spPr bwMode="auto">
            <a:xfrm>
              <a:off x="4709" y="1202"/>
              <a:ext cx="420"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pPr algn="ctr"/>
              <a:r>
                <a:rPr lang="en-US" altLang="zh-CN">
                  <a:ea typeface="宋体" panose="02010600030101010101" pitchFamily="2" charset="-122"/>
                </a:rPr>
                <a:t>Input</a:t>
              </a:r>
            </a:p>
          </p:txBody>
        </p:sp>
        <p:sp>
          <p:nvSpPr>
            <p:cNvPr id="10256" name="Rectangle 16"/>
            <p:cNvSpPr>
              <a:spLocks noChangeArrowheads="1"/>
            </p:cNvSpPr>
            <p:nvPr/>
          </p:nvSpPr>
          <p:spPr bwMode="auto">
            <a:xfrm>
              <a:off x="4668" y="1711"/>
              <a:ext cx="508" cy="441"/>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7" name="Rectangle 17"/>
            <p:cNvSpPr>
              <a:spLocks noChangeArrowheads="1"/>
            </p:cNvSpPr>
            <p:nvPr/>
          </p:nvSpPr>
          <p:spPr bwMode="auto">
            <a:xfrm>
              <a:off x="4663" y="1850"/>
              <a:ext cx="513"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pPr algn="ctr"/>
              <a:r>
                <a:rPr lang="en-US" altLang="zh-CN">
                  <a:ea typeface="宋体" panose="02010600030101010101" pitchFamily="2" charset="-122"/>
                </a:rPr>
                <a:t>Output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30</a:t>
            </a:fld>
            <a:endParaRPr lang="zh-CN" altLang="en-US"/>
          </a:p>
        </p:txBody>
      </p:sp>
      <p:sp>
        <p:nvSpPr>
          <p:cNvPr id="6" name="标题 5"/>
          <p:cNvSpPr>
            <a:spLocks noGrp="1"/>
          </p:cNvSpPr>
          <p:nvPr>
            <p:ph type="title"/>
          </p:nvPr>
        </p:nvSpPr>
        <p:spPr/>
        <p:txBody>
          <a:bodyPr/>
          <a:lstStyle/>
          <a:p>
            <a:r>
              <a:rPr lang="en-US" altLang="zh-CN" dirty="0"/>
              <a:t>Ins Fetch Cycle</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4.4</a:t>
            </a:r>
            <a:endParaRPr lang="zh-CN" altLang="en-US" dirty="0"/>
          </a:p>
        </p:txBody>
      </p:sp>
      <p:pic>
        <p:nvPicPr>
          <p:cNvPr id="8" name="图片 7"/>
          <p:cNvPicPr>
            <a:picLocks noChangeAspect="1"/>
          </p:cNvPicPr>
          <p:nvPr/>
        </p:nvPicPr>
        <p:blipFill>
          <a:blip r:embed="rId2"/>
          <a:stretch>
            <a:fillRect/>
          </a:stretch>
        </p:blipFill>
        <p:spPr>
          <a:xfrm>
            <a:off x="0" y="1067650"/>
            <a:ext cx="9144000" cy="5409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31</a:t>
            </a:fld>
            <a:endParaRPr lang="zh-CN" altLang="en-US"/>
          </a:p>
        </p:txBody>
      </p:sp>
      <p:sp>
        <p:nvSpPr>
          <p:cNvPr id="6" name="标题 5"/>
          <p:cNvSpPr>
            <a:spLocks noGrp="1"/>
          </p:cNvSpPr>
          <p:nvPr>
            <p:ph type="title"/>
          </p:nvPr>
        </p:nvSpPr>
        <p:spPr/>
        <p:txBody>
          <a:bodyPr/>
          <a:lstStyle/>
          <a:p>
            <a:r>
              <a:rPr lang="en-US" altLang="zh-CN" dirty="0"/>
              <a:t>Fetch Registers and Ins Decode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4.5</a:t>
            </a:r>
            <a:endParaRPr lang="zh-CN" altLang="en-US" dirty="0"/>
          </a:p>
        </p:txBody>
      </p:sp>
      <p:pic>
        <p:nvPicPr>
          <p:cNvPr id="8" name="图片 7"/>
          <p:cNvPicPr>
            <a:picLocks noChangeAspect="1"/>
          </p:cNvPicPr>
          <p:nvPr/>
        </p:nvPicPr>
        <p:blipFill>
          <a:blip r:embed="rId2"/>
          <a:stretch>
            <a:fillRect/>
          </a:stretch>
        </p:blipFill>
        <p:spPr>
          <a:xfrm>
            <a:off x="0" y="2304792"/>
            <a:ext cx="9144000" cy="4337301"/>
          </a:xfrm>
          <a:prstGeom prst="rect">
            <a:avLst/>
          </a:prstGeom>
        </p:spPr>
      </p:pic>
      <p:sp>
        <p:nvSpPr>
          <p:cNvPr id="9" name="文本框 8"/>
          <p:cNvSpPr txBox="1"/>
          <p:nvPr/>
        </p:nvSpPr>
        <p:spPr>
          <a:xfrm>
            <a:off x="228601" y="990600"/>
            <a:ext cx="6934199" cy="954107"/>
          </a:xfrm>
          <a:prstGeom prst="rect">
            <a:avLst/>
          </a:prstGeom>
          <a:noFill/>
        </p:spPr>
        <p:txBody>
          <a:bodyPr wrap="square" rtlCol="0">
            <a:spAutoFit/>
          </a:bodyPr>
          <a:lstStyle/>
          <a:p>
            <a:r>
              <a:rPr lang="en-US" altLang="zh-CN" sz="2800" b="1" dirty="0" err="1">
                <a:solidFill>
                  <a:srgbClr val="000066"/>
                </a:solidFill>
              </a:rPr>
              <a:t>busA</a:t>
            </a:r>
            <a:r>
              <a:rPr lang="en-US" altLang="zh-CN" sz="2800" b="1" dirty="0">
                <a:solidFill>
                  <a:srgbClr val="000066"/>
                </a:solidFill>
              </a:rPr>
              <a:t>&lt;=</a:t>
            </a:r>
            <a:r>
              <a:rPr lang="en-US" altLang="zh-CN" sz="2800" b="1" dirty="0" err="1">
                <a:solidFill>
                  <a:srgbClr val="000066"/>
                </a:solidFill>
              </a:rPr>
              <a:t>RegFile</a:t>
            </a:r>
            <a:r>
              <a:rPr lang="en-US" altLang="zh-CN" sz="2800" b="1" dirty="0">
                <a:solidFill>
                  <a:srgbClr val="000066"/>
                </a:solidFill>
              </a:rPr>
              <a:t>[</a:t>
            </a:r>
            <a:r>
              <a:rPr lang="en-US" altLang="zh-CN" sz="2800" b="1" dirty="0" err="1">
                <a:solidFill>
                  <a:srgbClr val="000066"/>
                </a:solidFill>
              </a:rPr>
              <a:t>rs</a:t>
            </a:r>
            <a:r>
              <a:rPr lang="en-US" altLang="zh-CN" sz="2800" b="1" dirty="0">
                <a:solidFill>
                  <a:srgbClr val="000066"/>
                </a:solidFill>
              </a:rPr>
              <a:t>]; </a:t>
            </a:r>
            <a:r>
              <a:rPr lang="en-US" altLang="zh-CN" sz="2800" b="1" dirty="0" err="1">
                <a:solidFill>
                  <a:srgbClr val="000066"/>
                </a:solidFill>
              </a:rPr>
              <a:t>busB</a:t>
            </a:r>
            <a:r>
              <a:rPr lang="en-US" altLang="zh-CN" sz="2800" b="1" dirty="0">
                <a:solidFill>
                  <a:srgbClr val="000066"/>
                </a:solidFill>
              </a:rPr>
              <a:t>&lt;=</a:t>
            </a:r>
            <a:r>
              <a:rPr lang="en-US" altLang="zh-CN" sz="2800" b="1" dirty="0" err="1">
                <a:solidFill>
                  <a:srgbClr val="000066"/>
                </a:solidFill>
              </a:rPr>
              <a:t>RegFile</a:t>
            </a:r>
            <a:r>
              <a:rPr lang="en-US" altLang="zh-CN" sz="2800" b="1" dirty="0">
                <a:solidFill>
                  <a:srgbClr val="000066"/>
                </a:solidFill>
              </a:rPr>
              <a:t>[</a:t>
            </a:r>
            <a:r>
              <a:rPr lang="en-US" altLang="zh-CN" sz="2800" b="1" dirty="0" err="1">
                <a:solidFill>
                  <a:srgbClr val="000066"/>
                </a:solidFill>
              </a:rPr>
              <a:t>rt</a:t>
            </a:r>
            <a:r>
              <a:rPr lang="en-US" altLang="zh-CN" sz="2800" b="1" dirty="0">
                <a:solidFill>
                  <a:srgbClr val="000066"/>
                </a:solidFill>
              </a:rPr>
              <a:t>]</a:t>
            </a:r>
          </a:p>
          <a:p>
            <a:r>
              <a:rPr lang="en-US" altLang="zh-CN" sz="2800" b="1" dirty="0">
                <a:solidFill>
                  <a:srgbClr val="000066"/>
                </a:solidFill>
              </a:rPr>
              <a:t>ALU is not in use: </a:t>
            </a:r>
            <a:r>
              <a:rPr lang="en-US" altLang="zh-CN" sz="2800" b="1" dirty="0" err="1">
                <a:solidFill>
                  <a:srgbClr val="000066"/>
                </a:solidFill>
              </a:rPr>
              <a:t>ALUctr</a:t>
            </a:r>
            <a:r>
              <a:rPr lang="en-US" altLang="zh-CN" sz="2800" b="1" dirty="0">
                <a:solidFill>
                  <a:srgbClr val="000066"/>
                </a:solidFill>
              </a:rPr>
              <a:t>=XX</a:t>
            </a:r>
            <a:endParaRPr lang="zh-CN" altLang="en-US" sz="2800" b="1" dirty="0">
              <a:solidFill>
                <a:srgbClr val="0000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32</a:t>
            </a:fld>
            <a:endParaRPr lang="zh-CN" altLang="en-US"/>
          </a:p>
        </p:txBody>
      </p:sp>
      <p:sp>
        <p:nvSpPr>
          <p:cNvPr id="6" name="标题 5"/>
          <p:cNvSpPr>
            <a:spLocks noGrp="1"/>
          </p:cNvSpPr>
          <p:nvPr>
            <p:ph type="title"/>
          </p:nvPr>
        </p:nvSpPr>
        <p:spPr>
          <a:xfrm>
            <a:off x="1066801" y="112395"/>
            <a:ext cx="7772399" cy="649605"/>
          </a:xfrm>
        </p:spPr>
        <p:txBody>
          <a:bodyPr/>
          <a:lstStyle/>
          <a:p>
            <a:r>
              <a:rPr lang="en-US" altLang="zh-CN" dirty="0"/>
              <a:t>Fetch Registers and Ins Decode-Continued</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4.5</a:t>
            </a:r>
            <a:endParaRPr lang="zh-CN" altLang="en-US" dirty="0"/>
          </a:p>
        </p:txBody>
      </p:sp>
      <p:pic>
        <p:nvPicPr>
          <p:cNvPr id="8" name="图片 7"/>
          <p:cNvPicPr>
            <a:picLocks noChangeAspect="1"/>
          </p:cNvPicPr>
          <p:nvPr/>
        </p:nvPicPr>
        <p:blipFill>
          <a:blip r:embed="rId2"/>
          <a:stretch>
            <a:fillRect/>
          </a:stretch>
        </p:blipFill>
        <p:spPr>
          <a:xfrm>
            <a:off x="0" y="963827"/>
            <a:ext cx="9144000" cy="57417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33</a:t>
            </a:fld>
            <a:endParaRPr lang="zh-CN" altLang="en-US"/>
          </a:p>
        </p:txBody>
      </p:sp>
      <p:sp>
        <p:nvSpPr>
          <p:cNvPr id="6" name="标题 5"/>
          <p:cNvSpPr>
            <a:spLocks noGrp="1"/>
          </p:cNvSpPr>
          <p:nvPr>
            <p:ph type="title"/>
          </p:nvPr>
        </p:nvSpPr>
        <p:spPr/>
        <p:txBody>
          <a:bodyPr/>
          <a:lstStyle/>
          <a:p>
            <a:r>
              <a:rPr lang="en-US" altLang="zh-CN" dirty="0"/>
              <a:t>The end of branch instruction</a:t>
            </a:r>
            <a:endParaRPr lang="zh-CN" altLang="en-US" dirty="0"/>
          </a:p>
        </p:txBody>
      </p:sp>
      <p:sp>
        <p:nvSpPr>
          <p:cNvPr id="7" name="内容占位符 6"/>
          <p:cNvSpPr>
            <a:spLocks noGrp="1"/>
          </p:cNvSpPr>
          <p:nvPr>
            <p:ph sz="quarter" idx="13"/>
          </p:nvPr>
        </p:nvSpPr>
        <p:spPr>
          <a:xfrm>
            <a:off x="152400" y="116837"/>
            <a:ext cx="990599" cy="568325"/>
          </a:xfrm>
        </p:spPr>
        <p:txBody>
          <a:bodyPr/>
          <a:lstStyle/>
          <a:p>
            <a:r>
              <a:rPr lang="en-US" altLang="zh-CN" dirty="0"/>
              <a:t> 4.6</a:t>
            </a:r>
            <a:endParaRPr lang="zh-CN" altLang="en-US" dirty="0"/>
          </a:p>
        </p:txBody>
      </p:sp>
      <p:pic>
        <p:nvPicPr>
          <p:cNvPr id="8" name="图片 7"/>
          <p:cNvPicPr>
            <a:picLocks noChangeAspect="1"/>
          </p:cNvPicPr>
          <p:nvPr/>
        </p:nvPicPr>
        <p:blipFill>
          <a:blip r:embed="rId2"/>
          <a:stretch>
            <a:fillRect/>
          </a:stretch>
        </p:blipFill>
        <p:spPr>
          <a:xfrm>
            <a:off x="0" y="1014400"/>
            <a:ext cx="9144000" cy="5843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34</a:t>
            </a:fld>
            <a:endParaRPr lang="zh-CN" altLang="en-US"/>
          </a:p>
        </p:txBody>
      </p:sp>
      <p:sp>
        <p:nvSpPr>
          <p:cNvPr id="6" name="标题 5"/>
          <p:cNvSpPr>
            <a:spLocks noGrp="1"/>
          </p:cNvSpPr>
          <p:nvPr>
            <p:ph type="title"/>
          </p:nvPr>
        </p:nvSpPr>
        <p:spPr/>
        <p:txBody>
          <a:bodyPr/>
          <a:lstStyle/>
          <a:p>
            <a:r>
              <a:rPr lang="en-US" altLang="zh-CN" dirty="0"/>
              <a:t>Instruction Decode: R-Type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4.7</a:t>
            </a:r>
            <a:endParaRPr lang="zh-CN" altLang="en-US" dirty="0"/>
          </a:p>
        </p:txBody>
      </p:sp>
      <p:pic>
        <p:nvPicPr>
          <p:cNvPr id="8" name="图片 7"/>
          <p:cNvPicPr>
            <a:picLocks noChangeAspect="1"/>
          </p:cNvPicPr>
          <p:nvPr/>
        </p:nvPicPr>
        <p:blipFill>
          <a:blip r:embed="rId2"/>
          <a:stretch>
            <a:fillRect/>
          </a:stretch>
        </p:blipFill>
        <p:spPr>
          <a:xfrm>
            <a:off x="0" y="1198555"/>
            <a:ext cx="9144000" cy="446088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35</a:t>
            </a:fld>
            <a:endParaRPr lang="zh-CN" altLang="en-US"/>
          </a:p>
        </p:txBody>
      </p:sp>
      <p:sp>
        <p:nvSpPr>
          <p:cNvPr id="6" name="标题 5"/>
          <p:cNvSpPr>
            <a:spLocks noGrp="1"/>
          </p:cNvSpPr>
          <p:nvPr>
            <p:ph type="title"/>
          </p:nvPr>
        </p:nvSpPr>
        <p:spPr/>
        <p:txBody>
          <a:bodyPr/>
          <a:lstStyle/>
          <a:p>
            <a:r>
              <a:rPr lang="en-US" altLang="zh-CN" dirty="0"/>
              <a:t>Execution of R-type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4.8</a:t>
            </a:r>
            <a:endParaRPr lang="zh-CN" altLang="en-US" dirty="0"/>
          </a:p>
        </p:txBody>
      </p:sp>
      <p:pic>
        <p:nvPicPr>
          <p:cNvPr id="8" name="图片 7"/>
          <p:cNvPicPr>
            <a:picLocks noChangeAspect="1"/>
          </p:cNvPicPr>
          <p:nvPr/>
        </p:nvPicPr>
        <p:blipFill>
          <a:blip r:embed="rId2"/>
          <a:stretch>
            <a:fillRect/>
          </a:stretch>
        </p:blipFill>
        <p:spPr>
          <a:xfrm>
            <a:off x="35169" y="922841"/>
            <a:ext cx="9144000" cy="579863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36</a:t>
            </a:fld>
            <a:endParaRPr lang="zh-CN" altLang="en-US"/>
          </a:p>
        </p:txBody>
      </p:sp>
      <p:sp>
        <p:nvSpPr>
          <p:cNvPr id="6" name="标题 5"/>
          <p:cNvSpPr>
            <a:spLocks noGrp="1"/>
          </p:cNvSpPr>
          <p:nvPr>
            <p:ph type="title"/>
          </p:nvPr>
        </p:nvSpPr>
        <p:spPr/>
        <p:txBody>
          <a:bodyPr/>
          <a:lstStyle/>
          <a:p>
            <a:r>
              <a:rPr lang="en-US" altLang="zh-CN" dirty="0"/>
              <a:t>Finish of R-Type</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4.9</a:t>
            </a:r>
            <a:endParaRPr lang="zh-CN" altLang="en-US" dirty="0"/>
          </a:p>
        </p:txBody>
      </p:sp>
      <p:pic>
        <p:nvPicPr>
          <p:cNvPr id="8" name="图片 7"/>
          <p:cNvPicPr>
            <a:picLocks noChangeAspect="1"/>
          </p:cNvPicPr>
          <p:nvPr/>
        </p:nvPicPr>
        <p:blipFill>
          <a:blip r:embed="rId2"/>
          <a:stretch>
            <a:fillRect/>
          </a:stretch>
        </p:blipFill>
        <p:spPr>
          <a:xfrm>
            <a:off x="0" y="924315"/>
            <a:ext cx="9144000" cy="58574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37</a:t>
            </a:fld>
            <a:endParaRPr lang="zh-CN" altLang="en-US"/>
          </a:p>
        </p:txBody>
      </p:sp>
      <p:sp>
        <p:nvSpPr>
          <p:cNvPr id="6" name="标题 5"/>
          <p:cNvSpPr>
            <a:spLocks noGrp="1"/>
          </p:cNvSpPr>
          <p:nvPr>
            <p:ph type="title"/>
          </p:nvPr>
        </p:nvSpPr>
        <p:spPr/>
        <p:txBody>
          <a:bodyPr/>
          <a:lstStyle/>
          <a:p>
            <a:r>
              <a:rPr lang="en-US" altLang="zh-CN" dirty="0"/>
              <a:t>Instruction Decode: Ori</a:t>
            </a:r>
            <a:endParaRPr lang="zh-CN" altLang="en-US" dirty="0"/>
          </a:p>
        </p:txBody>
      </p:sp>
      <p:sp>
        <p:nvSpPr>
          <p:cNvPr id="7" name="内容占位符 6"/>
          <p:cNvSpPr>
            <a:spLocks noGrp="1"/>
          </p:cNvSpPr>
          <p:nvPr>
            <p:ph sz="quarter" idx="13"/>
          </p:nvPr>
        </p:nvSpPr>
        <p:spPr>
          <a:xfrm>
            <a:off x="152401" y="116837"/>
            <a:ext cx="914399" cy="568325"/>
          </a:xfrm>
        </p:spPr>
        <p:txBody>
          <a:bodyPr/>
          <a:lstStyle/>
          <a:p>
            <a:r>
              <a:rPr lang="en-US" altLang="zh-CN" dirty="0"/>
              <a:t>4.10</a:t>
            </a:r>
            <a:endParaRPr lang="zh-CN" altLang="en-US" dirty="0"/>
          </a:p>
        </p:txBody>
      </p:sp>
      <p:pic>
        <p:nvPicPr>
          <p:cNvPr id="8" name="图片 7"/>
          <p:cNvPicPr>
            <a:picLocks noChangeAspect="1"/>
          </p:cNvPicPr>
          <p:nvPr/>
        </p:nvPicPr>
        <p:blipFill>
          <a:blip r:embed="rId2"/>
          <a:stretch>
            <a:fillRect/>
          </a:stretch>
        </p:blipFill>
        <p:spPr>
          <a:xfrm>
            <a:off x="0" y="1046601"/>
            <a:ext cx="9144000" cy="476479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38</a:t>
            </a:fld>
            <a:endParaRPr lang="zh-CN" altLang="en-US"/>
          </a:p>
        </p:txBody>
      </p:sp>
      <p:sp>
        <p:nvSpPr>
          <p:cNvPr id="6" name="标题 5"/>
          <p:cNvSpPr>
            <a:spLocks noGrp="1"/>
          </p:cNvSpPr>
          <p:nvPr>
            <p:ph type="title"/>
          </p:nvPr>
        </p:nvSpPr>
        <p:spPr/>
        <p:txBody>
          <a:bodyPr/>
          <a:lstStyle/>
          <a:p>
            <a:r>
              <a:rPr lang="en-US" altLang="zh-CN" dirty="0"/>
              <a:t>Execution of Ori</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4.11</a:t>
            </a:r>
            <a:endParaRPr lang="zh-CN" altLang="en-US" dirty="0"/>
          </a:p>
        </p:txBody>
      </p:sp>
      <p:pic>
        <p:nvPicPr>
          <p:cNvPr id="9" name="图片 8"/>
          <p:cNvPicPr>
            <a:picLocks noChangeAspect="1"/>
          </p:cNvPicPr>
          <p:nvPr/>
        </p:nvPicPr>
        <p:blipFill>
          <a:blip r:embed="rId2"/>
          <a:stretch>
            <a:fillRect/>
          </a:stretch>
        </p:blipFill>
        <p:spPr>
          <a:xfrm>
            <a:off x="0" y="1080243"/>
            <a:ext cx="9144000" cy="577775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39</a:t>
            </a:fld>
            <a:endParaRPr lang="zh-CN" altLang="en-US"/>
          </a:p>
        </p:txBody>
      </p:sp>
      <p:sp>
        <p:nvSpPr>
          <p:cNvPr id="6" name="标题 5"/>
          <p:cNvSpPr>
            <a:spLocks noGrp="1"/>
          </p:cNvSpPr>
          <p:nvPr>
            <p:ph type="title"/>
          </p:nvPr>
        </p:nvSpPr>
        <p:spPr/>
        <p:txBody>
          <a:bodyPr/>
          <a:lstStyle/>
          <a:p>
            <a:r>
              <a:rPr lang="en-US" altLang="zh-CN" dirty="0"/>
              <a:t>Finish of Ori</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4.12</a:t>
            </a:r>
            <a:endParaRPr lang="zh-CN" altLang="en-US" dirty="0"/>
          </a:p>
        </p:txBody>
      </p:sp>
      <p:pic>
        <p:nvPicPr>
          <p:cNvPr id="8" name="图片 7"/>
          <p:cNvPicPr>
            <a:picLocks noChangeAspect="1"/>
          </p:cNvPicPr>
          <p:nvPr/>
        </p:nvPicPr>
        <p:blipFill>
          <a:blip r:embed="rId2"/>
          <a:stretch>
            <a:fillRect/>
          </a:stretch>
        </p:blipFill>
        <p:spPr>
          <a:xfrm>
            <a:off x="0" y="905306"/>
            <a:ext cx="9144000" cy="59526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7A5BFCD-2DD0-1B4A-A6AE-A25793FF7F06}" type="slidenum">
              <a:rPr lang="zh-CN" altLang="en-US" smtClean="0"/>
              <a:t>4</a:t>
            </a:fld>
            <a:endParaRPr lang="zh-CN" altLang="en-US"/>
          </a:p>
        </p:txBody>
      </p:sp>
      <p:sp>
        <p:nvSpPr>
          <p:cNvPr id="6" name="标题 5"/>
          <p:cNvSpPr>
            <a:spLocks noGrp="1"/>
          </p:cNvSpPr>
          <p:nvPr>
            <p:ph type="title"/>
          </p:nvPr>
        </p:nvSpPr>
        <p:spPr/>
        <p:txBody>
          <a:bodyPr/>
          <a:lstStyle/>
          <a:p>
            <a:r>
              <a:rPr lang="en-US" altLang="zh-CN">
                <a:sym typeface="+mn-ea"/>
              </a:rPr>
              <a:t>Recap: Processor Design is a Process</a:t>
            </a:r>
            <a:br>
              <a:rPr lang="zh-CN" altLang="en-US" dirty="0"/>
            </a:br>
            <a:endParaRPr lang="en-US" dirty="0"/>
          </a:p>
        </p:txBody>
      </p:sp>
      <p:sp>
        <p:nvSpPr>
          <p:cNvPr id="8" name="文本框 7"/>
          <p:cNvSpPr txBox="1"/>
          <p:nvPr/>
        </p:nvSpPr>
        <p:spPr>
          <a:xfrm>
            <a:off x="357554" y="112395"/>
            <a:ext cx="838200" cy="51816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1.1</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5123" name="文本占位符 5122"/>
          <p:cNvSpPr>
            <a:spLocks noGrp="1"/>
          </p:cNvSpPr>
          <p:nvPr>
            <p:ph type="body" idx="1"/>
          </p:nvPr>
        </p:nvSpPr>
        <p:spPr>
          <a:xfrm>
            <a:off x="7620" y="838200"/>
            <a:ext cx="9114155" cy="2976245"/>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sz="2400"/>
              <a:t>Bottom-up</a:t>
            </a:r>
          </a:p>
          <a:p>
            <a:pPr lvl="1"/>
            <a:r>
              <a:rPr lang="en-US" altLang="zh-CN" sz="2400"/>
              <a:t>assemble components in target technology to establish critical timing</a:t>
            </a:r>
          </a:p>
          <a:p>
            <a:pPr marL="457200" indent="-457200">
              <a:buClr>
                <a:srgbClr val="290CFC"/>
              </a:buClr>
              <a:buFont typeface="Wingdings" panose="05000000000000000000" charset="0"/>
              <a:buChar char="Ø"/>
            </a:pPr>
            <a:r>
              <a:rPr lang="en-US" altLang="zh-CN" sz="2400"/>
              <a:t>Top-down</a:t>
            </a:r>
          </a:p>
          <a:p>
            <a:pPr lvl="1"/>
            <a:r>
              <a:rPr lang="en-US" altLang="zh-CN" sz="2400"/>
              <a:t>specify component behavior from high-level requirements</a:t>
            </a:r>
          </a:p>
          <a:p>
            <a:pPr marL="457200" indent="-457200">
              <a:buClr>
                <a:srgbClr val="290CFC"/>
              </a:buClr>
              <a:buFont typeface="Wingdings" panose="05000000000000000000" charset="0"/>
              <a:buChar char="Ø"/>
            </a:pPr>
            <a:r>
              <a:rPr lang="en-US" altLang="zh-CN" sz="2400"/>
              <a:t>Iterative refinement</a:t>
            </a:r>
          </a:p>
          <a:p>
            <a:pPr lvl="1"/>
            <a:r>
              <a:rPr lang="en-US" altLang="zh-CN" sz="2400"/>
              <a:t>establish partial solution, expand and improve</a:t>
            </a:r>
          </a:p>
        </p:txBody>
      </p:sp>
      <p:sp>
        <p:nvSpPr>
          <p:cNvPr id="5124" name="矩形 5123"/>
          <p:cNvSpPr/>
          <p:nvPr/>
        </p:nvSpPr>
        <p:spPr>
          <a:xfrm>
            <a:off x="2908300" y="4568825"/>
            <a:ext cx="1963738" cy="37147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25" name="直接连接符 5124"/>
          <p:cNvSpPr/>
          <p:nvPr/>
        </p:nvSpPr>
        <p:spPr>
          <a:xfrm flipH="1">
            <a:off x="1968500" y="4924425"/>
            <a:ext cx="1684338" cy="549275"/>
          </a:xfrm>
          <a:prstGeom prst="line">
            <a:avLst/>
          </a:prstGeom>
          <a:ln w="25400" cap="flat" cmpd="sng">
            <a:solidFill>
              <a:schemeClr val="tx1"/>
            </a:solidFill>
            <a:prstDash val="solid"/>
            <a:headEnd type="none" w="med" len="med"/>
            <a:tailEnd type="triangle" w="med" len="med"/>
          </a:ln>
        </p:spPr>
      </p:sp>
      <p:sp>
        <p:nvSpPr>
          <p:cNvPr id="5126" name="直接连接符 5125"/>
          <p:cNvSpPr/>
          <p:nvPr/>
        </p:nvSpPr>
        <p:spPr>
          <a:xfrm flipH="1">
            <a:off x="3873500" y="4940300"/>
            <a:ext cx="33338" cy="533400"/>
          </a:xfrm>
          <a:prstGeom prst="line">
            <a:avLst/>
          </a:prstGeom>
          <a:ln w="25400" cap="flat" cmpd="sng">
            <a:solidFill>
              <a:schemeClr val="tx1"/>
            </a:solidFill>
            <a:prstDash val="solid"/>
            <a:headEnd type="none" w="med" len="med"/>
            <a:tailEnd type="triangle" w="med" len="med"/>
          </a:ln>
        </p:spPr>
      </p:sp>
      <p:sp>
        <p:nvSpPr>
          <p:cNvPr id="5127" name="直接连接符 5126"/>
          <p:cNvSpPr/>
          <p:nvPr/>
        </p:nvSpPr>
        <p:spPr>
          <a:xfrm>
            <a:off x="4711700" y="4940300"/>
            <a:ext cx="363538" cy="482600"/>
          </a:xfrm>
          <a:prstGeom prst="line">
            <a:avLst/>
          </a:prstGeom>
          <a:ln w="25400" cap="flat" cmpd="sng">
            <a:solidFill>
              <a:schemeClr val="tx1"/>
            </a:solidFill>
            <a:prstDash val="solid"/>
            <a:headEnd type="none" w="med" len="med"/>
            <a:tailEnd type="triangle" w="med" len="med"/>
          </a:ln>
        </p:spPr>
      </p:sp>
      <p:sp>
        <p:nvSpPr>
          <p:cNvPr id="5128" name="矩形 5127"/>
          <p:cNvSpPr/>
          <p:nvPr/>
        </p:nvSpPr>
        <p:spPr>
          <a:xfrm>
            <a:off x="3348038" y="4557713"/>
            <a:ext cx="1152525" cy="333375"/>
          </a:xfrm>
          <a:prstGeom prst="rect">
            <a:avLst/>
          </a:prstGeom>
          <a:noFill/>
          <a:ln w="25400">
            <a:noFill/>
          </a:ln>
        </p:spPr>
        <p:txBody>
          <a:bodyPr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datapath</a:t>
            </a:r>
          </a:p>
        </p:txBody>
      </p:sp>
      <p:sp>
        <p:nvSpPr>
          <p:cNvPr id="5129" name="矩形 5128"/>
          <p:cNvSpPr/>
          <p:nvPr/>
        </p:nvSpPr>
        <p:spPr>
          <a:xfrm>
            <a:off x="6675438" y="4603750"/>
            <a:ext cx="922337" cy="330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30" name="矩形 5129"/>
          <p:cNvSpPr/>
          <p:nvPr/>
        </p:nvSpPr>
        <p:spPr>
          <a:xfrm>
            <a:off x="6634163" y="4592638"/>
            <a:ext cx="815975" cy="346075"/>
          </a:xfrm>
          <a:prstGeom prst="rect">
            <a:avLst/>
          </a:prstGeom>
          <a:noFill/>
          <a:ln w="254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control</a:t>
            </a:r>
          </a:p>
        </p:txBody>
      </p:sp>
      <p:sp>
        <p:nvSpPr>
          <p:cNvPr id="5131" name="矩形 5130"/>
          <p:cNvSpPr/>
          <p:nvPr/>
        </p:nvSpPr>
        <p:spPr>
          <a:xfrm>
            <a:off x="5135563" y="3879850"/>
            <a:ext cx="1030287" cy="346075"/>
          </a:xfrm>
          <a:prstGeom prst="rect">
            <a:avLst/>
          </a:prstGeom>
          <a:noFill/>
          <a:ln w="254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processor</a:t>
            </a:r>
          </a:p>
        </p:txBody>
      </p:sp>
      <p:sp>
        <p:nvSpPr>
          <p:cNvPr id="5132" name="矩形 5131"/>
          <p:cNvSpPr/>
          <p:nvPr/>
        </p:nvSpPr>
        <p:spPr>
          <a:xfrm>
            <a:off x="4813300" y="3857625"/>
            <a:ext cx="1651000" cy="44767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33" name="直接连接符 5132"/>
          <p:cNvSpPr/>
          <p:nvPr/>
        </p:nvSpPr>
        <p:spPr>
          <a:xfrm flipH="1">
            <a:off x="4483100" y="4356100"/>
            <a:ext cx="1168400" cy="185738"/>
          </a:xfrm>
          <a:prstGeom prst="line">
            <a:avLst/>
          </a:prstGeom>
          <a:ln w="25400" cap="flat" cmpd="sng">
            <a:solidFill>
              <a:schemeClr val="tx1"/>
            </a:solidFill>
            <a:prstDash val="solid"/>
            <a:headEnd type="none" w="med" len="med"/>
            <a:tailEnd type="triangle" w="med" len="med"/>
          </a:ln>
        </p:spPr>
      </p:sp>
      <p:sp>
        <p:nvSpPr>
          <p:cNvPr id="5134" name="直接连接符 5133"/>
          <p:cNvSpPr/>
          <p:nvPr/>
        </p:nvSpPr>
        <p:spPr>
          <a:xfrm>
            <a:off x="5610225" y="4330700"/>
            <a:ext cx="1158875" cy="228600"/>
          </a:xfrm>
          <a:prstGeom prst="line">
            <a:avLst/>
          </a:prstGeom>
          <a:ln w="25400" cap="flat" cmpd="sng">
            <a:solidFill>
              <a:schemeClr val="tx1"/>
            </a:solidFill>
            <a:prstDash val="solid"/>
            <a:headEnd type="none" w="med" len="med"/>
            <a:tailEnd type="triangle" w="med" len="med"/>
          </a:ln>
        </p:spPr>
      </p:sp>
      <p:sp>
        <p:nvSpPr>
          <p:cNvPr id="5135" name="直接连接符 5134"/>
          <p:cNvSpPr/>
          <p:nvPr/>
        </p:nvSpPr>
        <p:spPr>
          <a:xfrm flipH="1">
            <a:off x="6540500" y="4973638"/>
            <a:ext cx="525463" cy="423862"/>
          </a:xfrm>
          <a:prstGeom prst="line">
            <a:avLst/>
          </a:prstGeom>
          <a:ln w="25400" cap="flat" cmpd="sng">
            <a:solidFill>
              <a:schemeClr val="tx1"/>
            </a:solidFill>
            <a:prstDash val="solid"/>
            <a:headEnd type="none" w="med" len="med"/>
            <a:tailEnd type="triangle" w="med" len="med"/>
          </a:ln>
        </p:spPr>
      </p:sp>
      <p:sp>
        <p:nvSpPr>
          <p:cNvPr id="5136" name="直接连接符 5135"/>
          <p:cNvSpPr/>
          <p:nvPr/>
        </p:nvSpPr>
        <p:spPr>
          <a:xfrm>
            <a:off x="7337425" y="4973638"/>
            <a:ext cx="363538" cy="482600"/>
          </a:xfrm>
          <a:prstGeom prst="line">
            <a:avLst/>
          </a:prstGeom>
          <a:ln w="25400" cap="flat" cmpd="sng">
            <a:solidFill>
              <a:schemeClr val="tx1"/>
            </a:solidFill>
            <a:prstDash val="solid"/>
            <a:headEnd type="none" w="med" len="med"/>
            <a:tailEnd type="triangle" w="med" len="med"/>
          </a:ln>
        </p:spPr>
      </p:sp>
      <p:sp>
        <p:nvSpPr>
          <p:cNvPr id="5137" name="矩形 5136"/>
          <p:cNvSpPr/>
          <p:nvPr/>
        </p:nvSpPr>
        <p:spPr>
          <a:xfrm>
            <a:off x="1198563" y="3857625"/>
            <a:ext cx="1780540" cy="637540"/>
          </a:xfrm>
          <a:prstGeom prst="rect">
            <a:avLst/>
          </a:prstGeom>
          <a:noFill/>
          <a:ln w="12700">
            <a:noFill/>
          </a:ln>
        </p:spPr>
        <p:txBody>
          <a:bodyPr wrap="none" lIns="90488" tIns="44450" rIns="90488" bIns="44450">
            <a:spAutoFit/>
          </a:bodyPr>
          <a:lstStyle/>
          <a:p>
            <a:pPr lvl="0"/>
            <a:r>
              <a:rPr lang="en-US" altLang="zh-CN" sz="1800" b="1">
                <a:solidFill>
                  <a:srgbClr val="000066"/>
                </a:solidFill>
                <a:latin typeface="Arial" panose="020B0604020202020204" pitchFamily="34" charset="0"/>
                <a:ea typeface="Times New Roman" panose="02020603050405020304" pitchFamily="18" charset="0"/>
              </a:rPr>
              <a:t>Instruction Set</a:t>
            </a:r>
          </a:p>
          <a:p>
            <a:pPr lvl="0"/>
            <a:r>
              <a:rPr lang="en-US" altLang="zh-CN" sz="1800" b="1">
                <a:solidFill>
                  <a:srgbClr val="000066"/>
                </a:solidFill>
                <a:latin typeface="Arial" panose="020B0604020202020204" pitchFamily="34" charset="0"/>
                <a:ea typeface="Times New Roman" panose="02020603050405020304" pitchFamily="18" charset="0"/>
              </a:rPr>
              <a:t>Architecture</a:t>
            </a:r>
          </a:p>
        </p:txBody>
      </p:sp>
      <p:sp>
        <p:nvSpPr>
          <p:cNvPr id="5138" name="矩形 5137"/>
          <p:cNvSpPr/>
          <p:nvPr/>
        </p:nvSpPr>
        <p:spPr>
          <a:xfrm>
            <a:off x="2874963" y="3743325"/>
            <a:ext cx="531812" cy="515938"/>
          </a:xfrm>
          <a:prstGeom prst="rect">
            <a:avLst/>
          </a:prstGeom>
          <a:noFill/>
          <a:ln w="12700">
            <a:noFill/>
          </a:ln>
        </p:spPr>
        <p:txBody>
          <a:bodyPr wrap="none" lIns="90488" tIns="44450" rIns="90488" bIns="44450">
            <a:spAutoFit/>
          </a:bodyPr>
          <a:lstStyle/>
          <a:p>
            <a:pPr lvl="0"/>
            <a:r>
              <a:rPr lang="en-US" altLang="zh-CN" sz="2800">
                <a:solidFill>
                  <a:schemeClr val="accent1"/>
                </a:solidFill>
                <a:latin typeface="Arial" panose="020B0604020202020204" pitchFamily="34" charset="0"/>
                <a:ea typeface="Times New Roman" panose="02020603050405020304" pitchFamily="18" charset="0"/>
                <a:sym typeface="Symbol" panose="05050102010706020507" pitchFamily="18" charset="2"/>
              </a:rPr>
              <a:t></a:t>
            </a:r>
            <a:endParaRPr lang="en-US" altLang="zh-CN" sz="2800">
              <a:solidFill>
                <a:schemeClr val="accent1"/>
              </a:solidFill>
              <a:latin typeface="Arial" panose="020B0604020202020204" pitchFamily="34" charset="0"/>
              <a:ea typeface="Times New Roman" panose="02020603050405020304" pitchFamily="18" charset="0"/>
            </a:endParaRPr>
          </a:p>
        </p:txBody>
      </p:sp>
      <p:sp>
        <p:nvSpPr>
          <p:cNvPr id="5139" name="矩形 5138"/>
          <p:cNvSpPr/>
          <p:nvPr/>
        </p:nvSpPr>
        <p:spPr>
          <a:xfrm>
            <a:off x="1497013" y="5451475"/>
            <a:ext cx="11207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File</a:t>
            </a:r>
          </a:p>
        </p:txBody>
      </p:sp>
      <p:sp>
        <p:nvSpPr>
          <p:cNvPr id="5140" name="矩形 5139"/>
          <p:cNvSpPr/>
          <p:nvPr/>
        </p:nvSpPr>
        <p:spPr>
          <a:xfrm>
            <a:off x="2716213" y="5451475"/>
            <a:ext cx="6381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Mux</a:t>
            </a:r>
          </a:p>
        </p:txBody>
      </p:sp>
      <p:sp>
        <p:nvSpPr>
          <p:cNvPr id="5141" name="矩形 5140"/>
          <p:cNvSpPr/>
          <p:nvPr/>
        </p:nvSpPr>
        <p:spPr>
          <a:xfrm>
            <a:off x="3478213" y="5451475"/>
            <a:ext cx="6508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p>
        </p:txBody>
      </p:sp>
      <p:sp>
        <p:nvSpPr>
          <p:cNvPr id="5142" name="矩形 5141"/>
          <p:cNvSpPr/>
          <p:nvPr/>
        </p:nvSpPr>
        <p:spPr>
          <a:xfrm>
            <a:off x="4240213" y="5451475"/>
            <a:ext cx="6254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p>
        </p:txBody>
      </p:sp>
      <p:sp>
        <p:nvSpPr>
          <p:cNvPr id="5143" name="矩形 5142"/>
          <p:cNvSpPr/>
          <p:nvPr/>
        </p:nvSpPr>
        <p:spPr>
          <a:xfrm>
            <a:off x="5002213" y="5451475"/>
            <a:ext cx="7143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Mem</a:t>
            </a:r>
          </a:p>
        </p:txBody>
      </p:sp>
      <p:sp>
        <p:nvSpPr>
          <p:cNvPr id="5144" name="直接连接符 5143"/>
          <p:cNvSpPr/>
          <p:nvPr/>
        </p:nvSpPr>
        <p:spPr>
          <a:xfrm flipH="1">
            <a:off x="3035300" y="4924425"/>
            <a:ext cx="846138" cy="549275"/>
          </a:xfrm>
          <a:prstGeom prst="line">
            <a:avLst/>
          </a:prstGeom>
          <a:ln w="25400" cap="flat" cmpd="sng">
            <a:solidFill>
              <a:schemeClr val="tx1"/>
            </a:solidFill>
            <a:prstDash val="solid"/>
            <a:headEnd type="none" w="med" len="med"/>
            <a:tailEnd type="triangle" w="med" len="med"/>
          </a:ln>
        </p:spPr>
      </p:sp>
      <p:sp>
        <p:nvSpPr>
          <p:cNvPr id="5145" name="直接连接符 5144"/>
          <p:cNvSpPr/>
          <p:nvPr/>
        </p:nvSpPr>
        <p:spPr>
          <a:xfrm>
            <a:off x="4178300" y="4940300"/>
            <a:ext cx="363538" cy="482600"/>
          </a:xfrm>
          <a:prstGeom prst="line">
            <a:avLst/>
          </a:prstGeom>
          <a:ln w="25400" cap="flat" cmpd="sng">
            <a:solidFill>
              <a:schemeClr val="tx1"/>
            </a:solidFill>
            <a:prstDash val="solid"/>
            <a:headEnd type="none" w="med" len="med"/>
            <a:tailEnd type="triangle" w="med" len="med"/>
          </a:ln>
        </p:spPr>
      </p:sp>
      <p:sp>
        <p:nvSpPr>
          <p:cNvPr id="5146" name="矩形 5145"/>
          <p:cNvSpPr/>
          <p:nvPr/>
        </p:nvSpPr>
        <p:spPr>
          <a:xfrm>
            <a:off x="6145213" y="5451475"/>
            <a:ext cx="10699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Decoder</a:t>
            </a:r>
          </a:p>
        </p:txBody>
      </p:sp>
      <p:sp>
        <p:nvSpPr>
          <p:cNvPr id="5147" name="矩形 5146"/>
          <p:cNvSpPr/>
          <p:nvPr/>
        </p:nvSpPr>
        <p:spPr>
          <a:xfrm>
            <a:off x="7364413" y="5451475"/>
            <a:ext cx="13112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Sequencer</a:t>
            </a:r>
          </a:p>
        </p:txBody>
      </p:sp>
      <p:sp>
        <p:nvSpPr>
          <p:cNvPr id="5148" name="矩形 5147"/>
          <p:cNvSpPr/>
          <p:nvPr/>
        </p:nvSpPr>
        <p:spPr>
          <a:xfrm>
            <a:off x="3935413" y="6365875"/>
            <a:ext cx="7143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Cells</a:t>
            </a:r>
          </a:p>
        </p:txBody>
      </p:sp>
      <p:sp>
        <p:nvSpPr>
          <p:cNvPr id="5149" name="矩形 5148"/>
          <p:cNvSpPr/>
          <p:nvPr/>
        </p:nvSpPr>
        <p:spPr>
          <a:xfrm>
            <a:off x="5078413" y="6365875"/>
            <a:ext cx="8159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Gates</a:t>
            </a:r>
          </a:p>
        </p:txBody>
      </p:sp>
      <p:sp>
        <p:nvSpPr>
          <p:cNvPr id="5150" name="直接连接符 5149"/>
          <p:cNvSpPr/>
          <p:nvPr/>
        </p:nvSpPr>
        <p:spPr>
          <a:xfrm>
            <a:off x="2070100" y="5880100"/>
            <a:ext cx="1879600" cy="431800"/>
          </a:xfrm>
          <a:prstGeom prst="line">
            <a:avLst/>
          </a:prstGeom>
          <a:ln w="25400" cap="flat" cmpd="sng">
            <a:solidFill>
              <a:schemeClr val="tx1"/>
            </a:solidFill>
            <a:prstDash val="solid"/>
            <a:headEnd type="none" w="med" len="med"/>
            <a:tailEnd type="triangle" w="med" len="med"/>
          </a:ln>
        </p:spPr>
      </p:sp>
      <p:sp>
        <p:nvSpPr>
          <p:cNvPr id="5151" name="直接连接符 5150"/>
          <p:cNvSpPr/>
          <p:nvPr/>
        </p:nvSpPr>
        <p:spPr>
          <a:xfrm>
            <a:off x="3060700" y="5880100"/>
            <a:ext cx="965200" cy="355600"/>
          </a:xfrm>
          <a:prstGeom prst="line">
            <a:avLst/>
          </a:prstGeom>
          <a:ln w="25400" cap="flat" cmpd="sng">
            <a:solidFill>
              <a:schemeClr val="tx1"/>
            </a:solidFill>
            <a:prstDash val="solid"/>
            <a:headEnd type="none" w="med" len="med"/>
            <a:tailEnd type="triangle" w="med" len="med"/>
          </a:ln>
        </p:spPr>
      </p:sp>
      <p:sp>
        <p:nvSpPr>
          <p:cNvPr id="5152" name="直接连接符 5151"/>
          <p:cNvSpPr/>
          <p:nvPr/>
        </p:nvSpPr>
        <p:spPr>
          <a:xfrm>
            <a:off x="3822700" y="5880100"/>
            <a:ext cx="355600" cy="355600"/>
          </a:xfrm>
          <a:prstGeom prst="line">
            <a:avLst/>
          </a:prstGeom>
          <a:ln w="25400" cap="flat" cmpd="sng">
            <a:solidFill>
              <a:schemeClr val="tx1"/>
            </a:solidFill>
            <a:prstDash val="solid"/>
            <a:headEnd type="none" w="med" len="med"/>
            <a:tailEnd type="triangle" w="med" len="med"/>
          </a:ln>
        </p:spPr>
      </p:sp>
      <p:sp>
        <p:nvSpPr>
          <p:cNvPr id="5153" name="直接连接符 5152"/>
          <p:cNvSpPr/>
          <p:nvPr/>
        </p:nvSpPr>
        <p:spPr>
          <a:xfrm>
            <a:off x="4584700" y="5880100"/>
            <a:ext cx="660400" cy="431800"/>
          </a:xfrm>
          <a:prstGeom prst="line">
            <a:avLst/>
          </a:prstGeom>
          <a:ln w="25400" cap="flat" cmpd="sng">
            <a:solidFill>
              <a:schemeClr val="tx1"/>
            </a:solidFill>
            <a:prstDash val="solid"/>
            <a:headEnd type="none" w="med" len="med"/>
            <a:tailEnd type="triangle" w="med" len="med"/>
          </a:ln>
        </p:spPr>
      </p:sp>
      <p:sp>
        <p:nvSpPr>
          <p:cNvPr id="5154" name="直接连接符 5153"/>
          <p:cNvSpPr/>
          <p:nvPr/>
        </p:nvSpPr>
        <p:spPr>
          <a:xfrm flipH="1">
            <a:off x="6083300" y="5880100"/>
            <a:ext cx="558800" cy="279400"/>
          </a:xfrm>
          <a:prstGeom prst="line">
            <a:avLst/>
          </a:prstGeom>
          <a:ln w="25400" cap="flat" cmpd="sng">
            <a:solidFill>
              <a:schemeClr val="tx1"/>
            </a:solidFill>
            <a:prstDash val="solid"/>
            <a:headEnd type="none" w="med" len="med"/>
            <a:tailEnd type="triangle" w="med" len="med"/>
          </a:ln>
        </p:spPr>
      </p:sp>
      <p:sp>
        <p:nvSpPr>
          <p:cNvPr id="5155" name="直接连接符 5154"/>
          <p:cNvSpPr/>
          <p:nvPr/>
        </p:nvSpPr>
        <p:spPr>
          <a:xfrm flipH="1">
            <a:off x="7454900" y="5803900"/>
            <a:ext cx="558800" cy="279400"/>
          </a:xfrm>
          <a:prstGeom prst="line">
            <a:avLst/>
          </a:prstGeom>
          <a:ln w="25400" cap="flat" cmpd="sng">
            <a:solidFill>
              <a:schemeClr val="tx1"/>
            </a:solidFill>
            <a:prstDash val="solid"/>
            <a:headEnd type="none" w="med" len="med"/>
            <a:tailEnd type="triangle" w="med" len="med"/>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40</a:t>
            </a:fld>
            <a:endParaRPr lang="zh-CN" altLang="en-US"/>
          </a:p>
        </p:txBody>
      </p:sp>
      <p:sp>
        <p:nvSpPr>
          <p:cNvPr id="6" name="标题 5"/>
          <p:cNvSpPr>
            <a:spLocks noGrp="1"/>
          </p:cNvSpPr>
          <p:nvPr>
            <p:ph type="title"/>
          </p:nvPr>
        </p:nvSpPr>
        <p:spPr/>
        <p:txBody>
          <a:bodyPr/>
          <a:lstStyle/>
          <a:p>
            <a:r>
              <a:rPr lang="en-US" altLang="zh-CN" dirty="0"/>
              <a:t>Instruction Decode: LW/SW</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4.13</a:t>
            </a:r>
            <a:endParaRPr lang="zh-CN" altLang="en-US" dirty="0"/>
          </a:p>
        </p:txBody>
      </p:sp>
      <p:pic>
        <p:nvPicPr>
          <p:cNvPr id="8" name="图片 7"/>
          <p:cNvPicPr>
            <a:picLocks noChangeAspect="1"/>
          </p:cNvPicPr>
          <p:nvPr/>
        </p:nvPicPr>
        <p:blipFill>
          <a:blip r:embed="rId2"/>
          <a:stretch>
            <a:fillRect/>
          </a:stretch>
        </p:blipFill>
        <p:spPr>
          <a:xfrm>
            <a:off x="0" y="1141717"/>
            <a:ext cx="9144000" cy="457456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41</a:t>
            </a:fld>
            <a:endParaRPr lang="zh-CN" altLang="en-US"/>
          </a:p>
        </p:txBody>
      </p:sp>
      <p:sp>
        <p:nvSpPr>
          <p:cNvPr id="6" name="标题 5"/>
          <p:cNvSpPr>
            <a:spLocks noGrp="1"/>
          </p:cNvSpPr>
          <p:nvPr>
            <p:ph type="title"/>
          </p:nvPr>
        </p:nvSpPr>
        <p:spPr/>
        <p:txBody>
          <a:bodyPr/>
          <a:lstStyle/>
          <a:p>
            <a:r>
              <a:rPr lang="en-US" altLang="zh-CN" dirty="0"/>
              <a:t>Memory Address Calculating</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4.14</a:t>
            </a:r>
            <a:endParaRPr lang="zh-CN" altLang="en-US" dirty="0"/>
          </a:p>
        </p:txBody>
      </p:sp>
      <p:pic>
        <p:nvPicPr>
          <p:cNvPr id="8" name="图片 7"/>
          <p:cNvPicPr>
            <a:picLocks noChangeAspect="1"/>
          </p:cNvPicPr>
          <p:nvPr/>
        </p:nvPicPr>
        <p:blipFill>
          <a:blip r:embed="rId2"/>
          <a:stretch>
            <a:fillRect/>
          </a:stretch>
        </p:blipFill>
        <p:spPr>
          <a:xfrm>
            <a:off x="0" y="916469"/>
            <a:ext cx="9144000" cy="594153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42</a:t>
            </a:fld>
            <a:endParaRPr lang="zh-CN" altLang="en-US"/>
          </a:p>
        </p:txBody>
      </p:sp>
      <p:sp>
        <p:nvSpPr>
          <p:cNvPr id="6" name="标题 5"/>
          <p:cNvSpPr>
            <a:spLocks noGrp="1"/>
          </p:cNvSpPr>
          <p:nvPr>
            <p:ph type="title"/>
          </p:nvPr>
        </p:nvSpPr>
        <p:spPr/>
        <p:txBody>
          <a:bodyPr/>
          <a:lstStyle/>
          <a:p>
            <a:r>
              <a:rPr lang="en-US" altLang="zh-CN" dirty="0"/>
              <a:t>Memory Access for SW</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4.15</a:t>
            </a:r>
            <a:endParaRPr lang="zh-CN" altLang="en-US" dirty="0"/>
          </a:p>
        </p:txBody>
      </p:sp>
      <p:pic>
        <p:nvPicPr>
          <p:cNvPr id="8" name="图片 7"/>
          <p:cNvPicPr>
            <a:picLocks noChangeAspect="1"/>
          </p:cNvPicPr>
          <p:nvPr/>
        </p:nvPicPr>
        <p:blipFill>
          <a:blip r:embed="rId2"/>
          <a:stretch>
            <a:fillRect/>
          </a:stretch>
        </p:blipFill>
        <p:spPr>
          <a:xfrm>
            <a:off x="29308" y="993015"/>
            <a:ext cx="9144000" cy="584153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43</a:t>
            </a:fld>
            <a:endParaRPr lang="zh-CN" altLang="en-US"/>
          </a:p>
        </p:txBody>
      </p:sp>
      <p:sp>
        <p:nvSpPr>
          <p:cNvPr id="6" name="标题 5"/>
          <p:cNvSpPr>
            <a:spLocks noGrp="1"/>
          </p:cNvSpPr>
          <p:nvPr>
            <p:ph type="title"/>
          </p:nvPr>
        </p:nvSpPr>
        <p:spPr/>
        <p:txBody>
          <a:bodyPr/>
          <a:lstStyle/>
          <a:p>
            <a:r>
              <a:rPr lang="en-US" altLang="zh-CN" dirty="0"/>
              <a:t>Memory Access for LW</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4.16</a:t>
            </a:r>
            <a:endParaRPr lang="zh-CN" altLang="en-US" dirty="0"/>
          </a:p>
        </p:txBody>
      </p:sp>
      <p:pic>
        <p:nvPicPr>
          <p:cNvPr id="8" name="图片 7"/>
          <p:cNvPicPr>
            <a:picLocks noChangeAspect="1"/>
          </p:cNvPicPr>
          <p:nvPr/>
        </p:nvPicPr>
        <p:blipFill>
          <a:blip r:embed="rId2"/>
          <a:stretch>
            <a:fillRect/>
          </a:stretch>
        </p:blipFill>
        <p:spPr>
          <a:xfrm>
            <a:off x="0" y="989147"/>
            <a:ext cx="9144000" cy="602125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44</a:t>
            </a:fld>
            <a:endParaRPr lang="zh-CN" altLang="en-US"/>
          </a:p>
        </p:txBody>
      </p:sp>
      <p:sp>
        <p:nvSpPr>
          <p:cNvPr id="6" name="标题 5"/>
          <p:cNvSpPr>
            <a:spLocks noGrp="1"/>
          </p:cNvSpPr>
          <p:nvPr>
            <p:ph type="title"/>
          </p:nvPr>
        </p:nvSpPr>
        <p:spPr/>
        <p:txBody>
          <a:bodyPr/>
          <a:lstStyle/>
          <a:p>
            <a:r>
              <a:rPr lang="en-US" altLang="zh-CN" dirty="0"/>
              <a:t>Write Back for LW</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4.17</a:t>
            </a:r>
            <a:endParaRPr lang="zh-CN" altLang="en-US" dirty="0"/>
          </a:p>
        </p:txBody>
      </p:sp>
      <p:pic>
        <p:nvPicPr>
          <p:cNvPr id="8" name="图片 7"/>
          <p:cNvPicPr>
            <a:picLocks noChangeAspect="1"/>
          </p:cNvPicPr>
          <p:nvPr/>
        </p:nvPicPr>
        <p:blipFill>
          <a:blip r:embed="rId2"/>
          <a:stretch>
            <a:fillRect/>
          </a:stretch>
        </p:blipFill>
        <p:spPr>
          <a:xfrm>
            <a:off x="0" y="915574"/>
            <a:ext cx="9144000" cy="60186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Recap:Multi-Cycle</a:t>
            </a:r>
            <a:r>
              <a:rPr lang="en-US" altLang="zh-CN" dirty="0"/>
              <a:t> </a:t>
            </a:r>
            <a:r>
              <a:rPr lang="en-US" altLang="zh-CN" dirty="0" err="1"/>
              <a:t>Datapath</a:t>
            </a:r>
            <a:r>
              <a:rPr lang="en-US" altLang="zh-CN" dirty="0"/>
              <a:t> in Textbook</a:t>
            </a:r>
            <a:endParaRPr lang="zh-CN" altLang="en-US" dirty="0"/>
          </a:p>
        </p:txBody>
      </p:sp>
      <p:sp>
        <p:nvSpPr>
          <p:cNvPr id="4" name="内容占位符 3"/>
          <p:cNvSpPr>
            <a:spLocks noGrp="1"/>
          </p:cNvSpPr>
          <p:nvPr>
            <p:ph sz="quarter" idx="13"/>
          </p:nvPr>
        </p:nvSpPr>
        <p:spPr>
          <a:xfrm>
            <a:off x="228601" y="116837"/>
            <a:ext cx="838200" cy="568325"/>
          </a:xfrm>
        </p:spPr>
        <p:txBody>
          <a:bodyPr/>
          <a:lstStyle/>
          <a:p>
            <a:endParaRPr lang="zh-CN" altLang="en-US" dirty="0"/>
          </a:p>
        </p:txBody>
      </p:sp>
      <p:sp>
        <p:nvSpPr>
          <p:cNvPr id="5" name="日期占位符 4"/>
          <p:cNvSpPr>
            <a:spLocks noGrp="1"/>
          </p:cNvSpPr>
          <p:nvPr>
            <p:ph type="dt" sz="half" idx="10"/>
          </p:nvPr>
        </p:nvSpPr>
        <p:spPr/>
        <p:txBody>
          <a:bodyPr/>
          <a:lstStyle/>
          <a:p>
            <a:r>
              <a:rPr lang="en-US" altLang="zh-CN" dirty="0" err="1"/>
              <a:t>xxx@mail.nwpu.edu.cn</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t>45</a:t>
            </a:fld>
            <a:endParaRPr lang="zh-CN" altLang="en-US"/>
          </a:p>
        </p:txBody>
      </p:sp>
      <p:pic>
        <p:nvPicPr>
          <p:cNvPr id="2" name="图片 1"/>
          <p:cNvPicPr>
            <a:picLocks noChangeAspect="1"/>
          </p:cNvPicPr>
          <p:nvPr/>
        </p:nvPicPr>
        <p:blipFill>
          <a:blip r:embed="rId2"/>
          <a:stretch>
            <a:fillRect/>
          </a:stretch>
        </p:blipFill>
        <p:spPr>
          <a:xfrm>
            <a:off x="0" y="1898498"/>
            <a:ext cx="9144000" cy="4834700"/>
          </a:xfrm>
          <a:prstGeom prst="rect">
            <a:avLst/>
          </a:prstGeom>
        </p:spPr>
      </p:pic>
      <p:sp>
        <p:nvSpPr>
          <p:cNvPr id="8" name="文本框 7"/>
          <p:cNvSpPr txBox="1"/>
          <p:nvPr/>
        </p:nvSpPr>
        <p:spPr>
          <a:xfrm>
            <a:off x="0" y="990600"/>
            <a:ext cx="8517890" cy="584775"/>
          </a:xfrm>
          <a:prstGeom prst="rect">
            <a:avLst/>
          </a:prstGeom>
          <a:noFill/>
        </p:spPr>
        <p:txBody>
          <a:bodyPr wrap="square" rtlCol="0">
            <a:spAutoFit/>
          </a:bodyPr>
          <a:lstStyle/>
          <a:p>
            <a:r>
              <a:rPr lang="en-US" altLang="zh-CN" sz="3200" b="1" i="1" dirty="0"/>
              <a:t>Minimum Hardware: A memory and an adder</a:t>
            </a:r>
            <a:endParaRPr lang="zh-CN" altLang="en-US" sz="3200" b="1" i="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46</a:t>
            </a:fld>
            <a:endParaRPr lang="zh-CN" altLang="en-US"/>
          </a:p>
        </p:txBody>
      </p:sp>
      <p:sp>
        <p:nvSpPr>
          <p:cNvPr id="6" name="标题 5"/>
          <p:cNvSpPr>
            <a:spLocks noGrp="1"/>
          </p:cNvSpPr>
          <p:nvPr>
            <p:ph type="title"/>
          </p:nvPr>
        </p:nvSpPr>
        <p:spPr/>
        <p:txBody>
          <a:bodyPr/>
          <a:lstStyle/>
          <a:p>
            <a:r>
              <a:rPr lang="en-US" altLang="zh-CN" dirty="0"/>
              <a:t>Control FSM</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4.18</a:t>
            </a:r>
            <a:endParaRPr lang="zh-CN" altLang="en-US" dirty="0"/>
          </a:p>
        </p:txBody>
      </p:sp>
      <p:pic>
        <p:nvPicPr>
          <p:cNvPr id="8" name="图片 7"/>
          <p:cNvPicPr>
            <a:picLocks noChangeAspect="1"/>
          </p:cNvPicPr>
          <p:nvPr/>
        </p:nvPicPr>
        <p:blipFill>
          <a:blip r:embed="rId2"/>
          <a:stretch>
            <a:fillRect/>
          </a:stretch>
        </p:blipFill>
        <p:spPr>
          <a:xfrm>
            <a:off x="0" y="893746"/>
            <a:ext cx="9144000" cy="599356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a:t>
            </a:r>
            <a:r>
              <a:rPr lang="en-US" sz="3600" b="1" dirty="0" err="1">
                <a:solidFill>
                  <a:srgbClr val="0D00CD"/>
                </a:solidFill>
                <a:sym typeface="+mn-ea"/>
              </a:rPr>
              <a:t>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a:t>
            </a:r>
            <a:r>
              <a:rPr lang="en-US" altLang="zh-CN" sz="3600" b="1" dirty="0">
                <a:solidFill>
                  <a:srgbClr val="FF0000"/>
                </a:solidFill>
              </a:rPr>
              <a:t>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Our Control Model</a:t>
            </a:r>
            <a:endParaRPr lang="zh-CN" altLang="en-US" dirty="0"/>
          </a:p>
        </p:txBody>
      </p:sp>
      <p:sp>
        <p:nvSpPr>
          <p:cNvPr id="4" name="内容占位符 3"/>
          <p:cNvSpPr>
            <a:spLocks noGrp="1"/>
          </p:cNvSpPr>
          <p:nvPr>
            <p:ph sz="quarter" idx="13"/>
          </p:nvPr>
        </p:nvSpPr>
        <p:spPr>
          <a:xfrm>
            <a:off x="294005" y="116840"/>
            <a:ext cx="925195" cy="568325"/>
          </a:xfrm>
        </p:spPr>
        <p:txBody>
          <a:bodyPr/>
          <a:lstStyle/>
          <a:p>
            <a:r>
              <a:rPr lang="en-US" altLang="zh-CN"/>
              <a:t>5.1</a:t>
            </a:r>
          </a:p>
        </p:txBody>
      </p:sp>
      <p:sp>
        <p:nvSpPr>
          <p:cNvPr id="34819" name="文本占位符 34818"/>
          <p:cNvSpPr>
            <a:spLocks noGrp="1"/>
          </p:cNvSpPr>
          <p:nvPr>
            <p:ph type="body" idx="1"/>
          </p:nvPr>
        </p:nvSpPr>
        <p:spPr>
          <a:xfrm>
            <a:off x="533400" y="838200"/>
            <a:ext cx="8153400" cy="85534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State specifies control points for Register Transfer</a:t>
            </a:r>
          </a:p>
          <a:p>
            <a:pPr>
              <a:buClr>
                <a:srgbClr val="290CFC"/>
              </a:buClr>
              <a:buFont typeface="Wingdings" panose="05000000000000000000" charset="0"/>
              <a:buChar char="Ø"/>
            </a:pPr>
            <a:r>
              <a:rPr lang="en-US" altLang="zh-CN" sz="2400"/>
              <a:t>Transfer occurs upon exiting state (same falling edge)</a:t>
            </a:r>
          </a:p>
        </p:txBody>
      </p:sp>
      <p:sp>
        <p:nvSpPr>
          <p:cNvPr id="34820" name="矩形 34819"/>
          <p:cNvSpPr/>
          <p:nvPr/>
        </p:nvSpPr>
        <p:spPr>
          <a:xfrm>
            <a:off x="1536700" y="3898900"/>
            <a:ext cx="15748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4821" name="矩形 34820"/>
          <p:cNvSpPr/>
          <p:nvPr/>
        </p:nvSpPr>
        <p:spPr>
          <a:xfrm>
            <a:off x="1579563" y="3857625"/>
            <a:ext cx="1527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 State</a:t>
            </a:r>
          </a:p>
        </p:txBody>
      </p:sp>
      <p:sp>
        <p:nvSpPr>
          <p:cNvPr id="34822" name="圆角矩形 34821"/>
          <p:cNvSpPr/>
          <p:nvPr/>
        </p:nvSpPr>
        <p:spPr>
          <a:xfrm>
            <a:off x="1536700" y="2908300"/>
            <a:ext cx="1422400" cy="6604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23" name="矩形 34822"/>
          <p:cNvSpPr/>
          <p:nvPr/>
        </p:nvSpPr>
        <p:spPr>
          <a:xfrm>
            <a:off x="1655763" y="2943225"/>
            <a:ext cx="1260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State</a:t>
            </a:r>
          </a:p>
          <a:p>
            <a:pPr lvl="0"/>
            <a:r>
              <a:rPr lang="en-US" altLang="zh-CN" sz="1800">
                <a:latin typeface="Arial" panose="020B0604020202020204" pitchFamily="34" charset="0"/>
                <a:ea typeface="Times New Roman" panose="02020603050405020304" pitchFamily="18" charset="0"/>
              </a:rPr>
              <a:t>Logic</a:t>
            </a:r>
          </a:p>
        </p:txBody>
      </p:sp>
      <p:sp>
        <p:nvSpPr>
          <p:cNvPr id="34824" name="直接连接符 34823"/>
          <p:cNvSpPr/>
          <p:nvPr/>
        </p:nvSpPr>
        <p:spPr>
          <a:xfrm>
            <a:off x="2209800" y="4508500"/>
            <a:ext cx="0" cy="279400"/>
          </a:xfrm>
          <a:prstGeom prst="line">
            <a:avLst/>
          </a:prstGeom>
          <a:ln w="25400" cap="flat" cmpd="sng">
            <a:solidFill>
              <a:schemeClr val="tx1"/>
            </a:solidFill>
            <a:prstDash val="solid"/>
            <a:headEnd type="none" w="med" len="med"/>
            <a:tailEnd type="triangle" w="med" len="med"/>
          </a:ln>
        </p:spPr>
      </p:sp>
      <p:sp>
        <p:nvSpPr>
          <p:cNvPr id="34825" name="任意多边形 34824"/>
          <p:cNvSpPr/>
          <p:nvPr/>
        </p:nvSpPr>
        <p:spPr>
          <a:xfrm>
            <a:off x="1295400" y="2590800"/>
            <a:ext cx="915988" cy="1906588"/>
          </a:xfrm>
          <a:custGeom>
            <a:avLst/>
            <a:gdLst/>
            <a:ahLst/>
            <a:cxnLst/>
            <a:rect l="0" t="0" r="0" b="0"/>
            <a:pathLst>
              <a:path w="577" h="1201">
                <a:moveTo>
                  <a:pt x="576" y="1008"/>
                </a:moveTo>
                <a:lnTo>
                  <a:pt x="576" y="1200"/>
                </a:lnTo>
                <a:lnTo>
                  <a:pt x="0" y="1200"/>
                </a:lnTo>
                <a:lnTo>
                  <a:pt x="0" y="0"/>
                </a:lnTo>
                <a:lnTo>
                  <a:pt x="432" y="0"/>
                </a:lnTo>
                <a:lnTo>
                  <a:pt x="432" y="192"/>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4826" name="直接连接符 34825"/>
          <p:cNvSpPr/>
          <p:nvPr/>
        </p:nvSpPr>
        <p:spPr>
          <a:xfrm>
            <a:off x="2667000" y="2374900"/>
            <a:ext cx="0" cy="508000"/>
          </a:xfrm>
          <a:prstGeom prst="line">
            <a:avLst/>
          </a:prstGeom>
          <a:ln w="25400" cap="flat" cmpd="sng">
            <a:solidFill>
              <a:schemeClr val="tx1"/>
            </a:solidFill>
            <a:prstDash val="solid"/>
            <a:headEnd type="none" w="med" len="med"/>
            <a:tailEnd type="triangle" w="med" len="med"/>
          </a:ln>
        </p:spPr>
      </p:sp>
      <p:sp>
        <p:nvSpPr>
          <p:cNvPr id="34827" name="直接连接符 34826"/>
          <p:cNvSpPr/>
          <p:nvPr/>
        </p:nvSpPr>
        <p:spPr>
          <a:xfrm>
            <a:off x="2209800" y="3594100"/>
            <a:ext cx="0" cy="279400"/>
          </a:xfrm>
          <a:prstGeom prst="line">
            <a:avLst/>
          </a:prstGeom>
          <a:ln w="25400" cap="flat" cmpd="sng">
            <a:solidFill>
              <a:schemeClr val="tx1"/>
            </a:solidFill>
            <a:prstDash val="solid"/>
            <a:headEnd type="none" w="med" len="med"/>
            <a:tailEnd type="triangle" w="med" len="med"/>
          </a:ln>
        </p:spPr>
      </p:sp>
      <p:sp>
        <p:nvSpPr>
          <p:cNvPr id="34828" name="圆角矩形 34827"/>
          <p:cNvSpPr/>
          <p:nvPr/>
        </p:nvSpPr>
        <p:spPr>
          <a:xfrm>
            <a:off x="1536700" y="4813300"/>
            <a:ext cx="1879600" cy="5080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29" name="直接连接符 34828"/>
          <p:cNvSpPr/>
          <p:nvPr/>
        </p:nvSpPr>
        <p:spPr>
          <a:xfrm>
            <a:off x="1828800" y="5346700"/>
            <a:ext cx="0" cy="279400"/>
          </a:xfrm>
          <a:prstGeom prst="line">
            <a:avLst/>
          </a:prstGeom>
          <a:ln w="25400" cap="flat" cmpd="sng">
            <a:solidFill>
              <a:schemeClr val="tx1"/>
            </a:solidFill>
            <a:prstDash val="solid"/>
            <a:headEnd type="none" w="med" len="med"/>
            <a:tailEnd type="triangle" w="med" len="med"/>
          </a:ln>
        </p:spPr>
      </p:sp>
      <p:sp>
        <p:nvSpPr>
          <p:cNvPr id="34830" name="矩形 34829"/>
          <p:cNvSpPr/>
          <p:nvPr/>
        </p:nvSpPr>
        <p:spPr>
          <a:xfrm>
            <a:off x="1579563" y="4848225"/>
            <a:ext cx="1489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Output Logic</a:t>
            </a:r>
          </a:p>
        </p:txBody>
      </p:sp>
      <p:sp>
        <p:nvSpPr>
          <p:cNvPr id="34831" name="直接连接符 34830"/>
          <p:cNvSpPr/>
          <p:nvPr/>
        </p:nvSpPr>
        <p:spPr>
          <a:xfrm>
            <a:off x="2133600" y="5346700"/>
            <a:ext cx="0" cy="279400"/>
          </a:xfrm>
          <a:prstGeom prst="line">
            <a:avLst/>
          </a:prstGeom>
          <a:ln w="25400" cap="flat" cmpd="sng">
            <a:solidFill>
              <a:schemeClr val="tx1"/>
            </a:solidFill>
            <a:prstDash val="solid"/>
            <a:headEnd type="none" w="med" len="med"/>
            <a:tailEnd type="triangle" w="med" len="med"/>
          </a:ln>
        </p:spPr>
      </p:sp>
      <p:sp>
        <p:nvSpPr>
          <p:cNvPr id="34832" name="直接连接符 34831"/>
          <p:cNvSpPr/>
          <p:nvPr/>
        </p:nvSpPr>
        <p:spPr>
          <a:xfrm>
            <a:off x="3048000" y="5346700"/>
            <a:ext cx="0" cy="279400"/>
          </a:xfrm>
          <a:prstGeom prst="line">
            <a:avLst/>
          </a:prstGeom>
          <a:ln w="25400" cap="flat" cmpd="sng">
            <a:solidFill>
              <a:schemeClr val="tx1"/>
            </a:solidFill>
            <a:prstDash val="solid"/>
            <a:headEnd type="none" w="med" len="med"/>
            <a:tailEnd type="triangle" w="med" len="med"/>
          </a:ln>
        </p:spPr>
      </p:sp>
      <p:sp>
        <p:nvSpPr>
          <p:cNvPr id="34833" name="矩形 34832"/>
          <p:cNvSpPr/>
          <p:nvPr/>
        </p:nvSpPr>
        <p:spPr>
          <a:xfrm>
            <a:off x="1274763" y="1952625"/>
            <a:ext cx="2047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inputs (conditions)</a:t>
            </a:r>
          </a:p>
        </p:txBody>
      </p:sp>
      <p:sp>
        <p:nvSpPr>
          <p:cNvPr id="34834" name="矩形 34833"/>
          <p:cNvSpPr/>
          <p:nvPr/>
        </p:nvSpPr>
        <p:spPr>
          <a:xfrm>
            <a:off x="1198563" y="5610225"/>
            <a:ext cx="2517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outputs (control points)</a:t>
            </a:r>
          </a:p>
        </p:txBody>
      </p:sp>
      <p:sp>
        <p:nvSpPr>
          <p:cNvPr id="34835" name="直接连接符 34834"/>
          <p:cNvSpPr/>
          <p:nvPr/>
        </p:nvSpPr>
        <p:spPr>
          <a:xfrm>
            <a:off x="2514600" y="2374900"/>
            <a:ext cx="0" cy="508000"/>
          </a:xfrm>
          <a:prstGeom prst="line">
            <a:avLst/>
          </a:prstGeom>
          <a:ln w="25400" cap="flat" cmpd="sng">
            <a:solidFill>
              <a:schemeClr val="tx1"/>
            </a:solidFill>
            <a:prstDash val="solid"/>
            <a:headEnd type="none" w="med" len="med"/>
            <a:tailEnd type="triangle" w="med" len="med"/>
          </a:ln>
        </p:spPr>
      </p:sp>
      <p:sp>
        <p:nvSpPr>
          <p:cNvPr id="34836" name="椭圆 34835"/>
          <p:cNvSpPr/>
          <p:nvPr/>
        </p:nvSpPr>
        <p:spPr>
          <a:xfrm>
            <a:off x="5118100" y="3060700"/>
            <a:ext cx="2413000" cy="11938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37" name="矩形 34836"/>
          <p:cNvSpPr/>
          <p:nvPr/>
        </p:nvSpPr>
        <p:spPr>
          <a:xfrm>
            <a:off x="5770563" y="3095625"/>
            <a:ext cx="942975" cy="376238"/>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State X</a:t>
            </a:r>
          </a:p>
        </p:txBody>
      </p:sp>
      <p:sp>
        <p:nvSpPr>
          <p:cNvPr id="34838" name="矩形 34837"/>
          <p:cNvSpPr/>
          <p:nvPr/>
        </p:nvSpPr>
        <p:spPr>
          <a:xfrm>
            <a:off x="5313363" y="3476625"/>
            <a:ext cx="1958975" cy="6508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Register Transfer</a:t>
            </a:r>
          </a:p>
          <a:p>
            <a:pPr lvl="0" algn="ctr"/>
            <a:r>
              <a:rPr lang="en-US" altLang="zh-CN" sz="1800">
                <a:latin typeface="Arial" panose="020B0604020202020204" pitchFamily="34" charset="0"/>
                <a:ea typeface="Times New Roman" panose="02020603050405020304" pitchFamily="18" charset="0"/>
              </a:rPr>
              <a:t>Control Points</a:t>
            </a:r>
          </a:p>
        </p:txBody>
      </p:sp>
      <p:sp>
        <p:nvSpPr>
          <p:cNvPr id="34839" name="直接连接符 34838"/>
          <p:cNvSpPr/>
          <p:nvPr/>
        </p:nvSpPr>
        <p:spPr>
          <a:xfrm>
            <a:off x="6248400" y="2527300"/>
            <a:ext cx="0" cy="508000"/>
          </a:xfrm>
          <a:prstGeom prst="line">
            <a:avLst/>
          </a:prstGeom>
          <a:ln w="25400" cap="flat" cmpd="sng">
            <a:solidFill>
              <a:schemeClr val="tx1"/>
            </a:solidFill>
            <a:prstDash val="solid"/>
            <a:headEnd type="none" w="med" len="med"/>
            <a:tailEnd type="triangle" w="med" len="med"/>
          </a:ln>
        </p:spPr>
      </p:sp>
      <p:sp>
        <p:nvSpPr>
          <p:cNvPr id="34840" name="直接连接符 34839"/>
          <p:cNvSpPr/>
          <p:nvPr/>
        </p:nvSpPr>
        <p:spPr>
          <a:xfrm flipH="1">
            <a:off x="6464300" y="2527300"/>
            <a:ext cx="558800" cy="508000"/>
          </a:xfrm>
          <a:prstGeom prst="line">
            <a:avLst/>
          </a:prstGeom>
          <a:ln w="25400" cap="flat" cmpd="sng">
            <a:solidFill>
              <a:schemeClr val="tx1"/>
            </a:solidFill>
            <a:prstDash val="solid"/>
            <a:headEnd type="none" w="med" len="med"/>
            <a:tailEnd type="triangle" w="med" len="med"/>
          </a:ln>
        </p:spPr>
      </p:sp>
      <p:sp>
        <p:nvSpPr>
          <p:cNvPr id="34841" name="直接连接符 34840"/>
          <p:cNvSpPr/>
          <p:nvPr/>
        </p:nvSpPr>
        <p:spPr>
          <a:xfrm>
            <a:off x="5575300" y="2527300"/>
            <a:ext cx="508000" cy="508000"/>
          </a:xfrm>
          <a:prstGeom prst="line">
            <a:avLst/>
          </a:prstGeom>
          <a:ln w="25400" cap="flat" cmpd="sng">
            <a:solidFill>
              <a:schemeClr val="tx1"/>
            </a:solidFill>
            <a:prstDash val="solid"/>
            <a:headEnd type="none" w="med" len="med"/>
            <a:tailEnd type="triangle" w="med" len="med"/>
          </a:ln>
        </p:spPr>
      </p:sp>
      <p:sp>
        <p:nvSpPr>
          <p:cNvPr id="34842" name="直接连接符 34841"/>
          <p:cNvSpPr/>
          <p:nvPr/>
        </p:nvSpPr>
        <p:spPr>
          <a:xfrm>
            <a:off x="6248400" y="4279900"/>
            <a:ext cx="0" cy="736600"/>
          </a:xfrm>
          <a:prstGeom prst="line">
            <a:avLst/>
          </a:prstGeom>
          <a:ln w="25400" cap="flat" cmpd="sng">
            <a:solidFill>
              <a:schemeClr val="tx1"/>
            </a:solidFill>
            <a:prstDash val="solid"/>
            <a:headEnd type="none" w="med" len="med"/>
            <a:tailEnd type="triangle" w="med" len="med"/>
          </a:ln>
        </p:spPr>
      </p:sp>
      <p:sp>
        <p:nvSpPr>
          <p:cNvPr id="34843" name="直接连接符 34842"/>
          <p:cNvSpPr/>
          <p:nvPr/>
        </p:nvSpPr>
        <p:spPr>
          <a:xfrm>
            <a:off x="6261100" y="4279900"/>
            <a:ext cx="660400" cy="660400"/>
          </a:xfrm>
          <a:prstGeom prst="line">
            <a:avLst/>
          </a:prstGeom>
          <a:ln w="25400" cap="flat" cmpd="sng">
            <a:solidFill>
              <a:schemeClr val="tx1"/>
            </a:solidFill>
            <a:prstDash val="solid"/>
            <a:headEnd type="none" w="med" len="med"/>
            <a:tailEnd type="triangle" w="med" len="med"/>
          </a:ln>
        </p:spPr>
      </p:sp>
      <p:sp>
        <p:nvSpPr>
          <p:cNvPr id="34844" name="直接连接符 34843"/>
          <p:cNvSpPr/>
          <p:nvPr/>
        </p:nvSpPr>
        <p:spPr>
          <a:xfrm flipH="1">
            <a:off x="5626100" y="4279900"/>
            <a:ext cx="635000" cy="660400"/>
          </a:xfrm>
          <a:prstGeom prst="line">
            <a:avLst/>
          </a:prstGeom>
          <a:ln w="25400" cap="flat" cmpd="sng">
            <a:solidFill>
              <a:schemeClr val="tx1"/>
            </a:solidFill>
            <a:prstDash val="solid"/>
            <a:headEnd type="none" w="med" len="med"/>
            <a:tailEnd type="triangle" w="med" len="med"/>
          </a:ln>
        </p:spPr>
      </p:sp>
      <p:grpSp>
        <p:nvGrpSpPr>
          <p:cNvPr id="34847" name="组合 34846"/>
          <p:cNvGrpSpPr/>
          <p:nvPr/>
        </p:nvGrpSpPr>
        <p:grpSpPr>
          <a:xfrm>
            <a:off x="5653088" y="4419600"/>
            <a:ext cx="1268412" cy="292100"/>
            <a:chOff x="3561" y="2784"/>
            <a:chExt cx="799" cy="184"/>
          </a:xfrm>
        </p:grpSpPr>
        <p:sp>
          <p:nvSpPr>
            <p:cNvPr id="34845" name="任意多边形 34844"/>
            <p:cNvSpPr/>
            <p:nvPr/>
          </p:nvSpPr>
          <p:spPr>
            <a:xfrm>
              <a:off x="3561" y="2784"/>
              <a:ext cx="400" cy="184"/>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dash"/>
              <a:headEnd type="none" w="med" len="med"/>
              <a:tailEnd type="none" w="med" len="med"/>
            </a:ln>
          </p:spPr>
          <p:txBody>
            <a:bodyPr/>
            <a:lstStyle/>
            <a:p>
              <a:endParaRPr lang="zh-CN" altLang="en-US"/>
            </a:p>
          </p:txBody>
        </p:sp>
        <p:sp>
          <p:nvSpPr>
            <p:cNvPr id="34846" name="任意多边形 34845"/>
            <p:cNvSpPr/>
            <p:nvPr/>
          </p:nvSpPr>
          <p:spPr>
            <a:xfrm>
              <a:off x="3960" y="2784"/>
              <a:ext cx="400" cy="184"/>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dash"/>
              <a:headEnd type="none" w="med" len="med"/>
              <a:tailEnd type="none" w="med" len="med"/>
            </a:ln>
          </p:spPr>
          <p:txBody>
            <a:bodyPr/>
            <a:lstStyle/>
            <a:p>
              <a:endParaRPr lang="zh-CN" altLang="en-US"/>
            </a:p>
          </p:txBody>
        </p:sp>
      </p:grpSp>
      <p:sp>
        <p:nvSpPr>
          <p:cNvPr id="34848" name="矩形 34847"/>
          <p:cNvSpPr/>
          <p:nvPr/>
        </p:nvSpPr>
        <p:spPr>
          <a:xfrm>
            <a:off x="6913563" y="4314825"/>
            <a:ext cx="2060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Depends on Input </a:t>
            </a:r>
          </a:p>
        </p:txBody>
      </p:sp>
      <p:sp>
        <p:nvSpPr>
          <p:cNvPr id="34849" name="任意多边形 34848"/>
          <p:cNvSpPr/>
          <p:nvPr/>
        </p:nvSpPr>
        <p:spPr>
          <a:xfrm>
            <a:off x="1524000" y="3962400"/>
            <a:ext cx="77788" cy="153988"/>
          </a:xfrm>
          <a:custGeom>
            <a:avLst/>
            <a:gdLst/>
            <a:ahLst/>
            <a:cxnLst/>
            <a:rect l="0" t="0" r="0" b="0"/>
            <a:pathLst>
              <a:path w="49" h="97">
                <a:moveTo>
                  <a:pt x="0" y="0"/>
                </a:moveTo>
                <a:lnTo>
                  <a:pt x="48"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6800" y="112395"/>
            <a:ext cx="7797800" cy="649605"/>
          </a:xfrm>
        </p:spPr>
        <p:txBody>
          <a:bodyPr/>
          <a:lstStyle/>
          <a:p>
            <a:r>
              <a:rPr lang="en-US" altLang="zh-CN" sz="2400" dirty="0">
                <a:sym typeface="+mn-ea"/>
              </a:rPr>
              <a:t>Step 4  </a:t>
            </a:r>
            <a:r>
              <a:rPr lang="en-US" altLang="zh-CN" sz="2400" dirty="0">
                <a:sym typeface="Symbol" panose="05050102010706020507" pitchFamily="18" charset="2"/>
              </a:rPr>
              <a:t></a:t>
            </a:r>
            <a:r>
              <a:rPr lang="en-US" altLang="zh-CN" sz="2400" dirty="0">
                <a:sym typeface="+mn-ea"/>
              </a:rPr>
              <a:t> Control Specification for multicycle proc</a:t>
            </a:r>
            <a:endParaRPr lang="en-US" altLang="zh-CN" sz="2400" dirty="0"/>
          </a:p>
        </p:txBody>
      </p:sp>
      <p:sp>
        <p:nvSpPr>
          <p:cNvPr id="5" name="日期占位符 4"/>
          <p:cNvSpPr>
            <a:spLocks noGrp="1"/>
          </p:cNvSpPr>
          <p:nvPr>
            <p:ph type="dt" sz="half" idx="10"/>
          </p:nvPr>
        </p:nvSpPr>
        <p:spPr/>
        <p:txBody>
          <a:bodyPr/>
          <a:lstStyle/>
          <a:p>
            <a:r>
              <a:rPr lang="en-US" altLang="zh-CN" dirty="0" err="1"/>
              <a:t>xxx@mail.nwpu.edu.cn</a:t>
            </a:r>
            <a:endParaRPr lang="en-US" altLang="zh-CN" dirty="0"/>
          </a:p>
        </p:txBody>
      </p:sp>
      <p:sp>
        <p:nvSpPr>
          <p:cNvPr id="7" name="灯片编号占位符 6"/>
          <p:cNvSpPr>
            <a:spLocks noGrp="1"/>
          </p:cNvSpPr>
          <p:nvPr>
            <p:ph type="sldNum" sz="quarter" idx="12"/>
          </p:nvPr>
        </p:nvSpPr>
        <p:spPr/>
        <p:txBody>
          <a:bodyPr/>
          <a:lstStyle/>
          <a:p>
            <a:fld id="{B7A5BFCD-2DD0-1B4A-A6AE-A25793FF7F06}" type="slidenum">
              <a:rPr lang="zh-CN" altLang="en-US"/>
              <a:t>49</a:t>
            </a:fld>
            <a:endParaRPr lang="zh-CN" altLang="en-US"/>
          </a:p>
        </p:txBody>
      </p:sp>
      <p:sp>
        <p:nvSpPr>
          <p:cNvPr id="4" name="内容占位符 3"/>
          <p:cNvSpPr>
            <a:spLocks noGrp="1"/>
          </p:cNvSpPr>
          <p:nvPr/>
        </p:nvSpPr>
        <p:spPr>
          <a:xfrm>
            <a:off x="294005" y="116840"/>
            <a:ext cx="925195" cy="568325"/>
          </a:xfrm>
          <a:prstGeom prst="rect">
            <a:avLst/>
          </a:prstGeom>
          <a:noFill/>
          <a:ln>
            <a:noFill/>
          </a:ln>
        </p:spPr>
        <p:txBody>
          <a:bodyPr vert="horz" wrap="square" lIns="91440" tIns="45720" rIns="91440" bIns="45720" numCol="1" anchor="t" anchorCtr="0" compatLnSpc="1"/>
          <a:lstStyle>
            <a:lvl1pPr marL="0" indent="0" algn="l" rtl="0" eaLnBrk="1" fontAlgn="base" hangingPunct="1">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t>5.2</a:t>
            </a:r>
          </a:p>
        </p:txBody>
      </p:sp>
      <p:sp>
        <p:nvSpPr>
          <p:cNvPr id="35843" name="椭圆 35842"/>
          <p:cNvSpPr/>
          <p:nvPr/>
        </p:nvSpPr>
        <p:spPr>
          <a:xfrm>
            <a:off x="3289300" y="10033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4" name="矩形 35843"/>
          <p:cNvSpPr/>
          <p:nvPr/>
        </p:nvSpPr>
        <p:spPr>
          <a:xfrm>
            <a:off x="3332163" y="11144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 &lt;= MEM[PC]</a:t>
            </a:r>
          </a:p>
        </p:txBody>
      </p:sp>
      <p:sp>
        <p:nvSpPr>
          <p:cNvPr id="35845" name="椭圆 35844"/>
          <p:cNvSpPr/>
          <p:nvPr/>
        </p:nvSpPr>
        <p:spPr>
          <a:xfrm>
            <a:off x="3517900" y="18415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6" name="椭圆 35845"/>
          <p:cNvSpPr/>
          <p:nvPr/>
        </p:nvSpPr>
        <p:spPr>
          <a:xfrm>
            <a:off x="6261100" y="33655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8" name="直接连接符 35847"/>
          <p:cNvSpPr/>
          <p:nvPr/>
        </p:nvSpPr>
        <p:spPr>
          <a:xfrm flipH="1">
            <a:off x="1282700" y="2755900"/>
            <a:ext cx="2921000" cy="660400"/>
          </a:xfrm>
          <a:prstGeom prst="line">
            <a:avLst/>
          </a:prstGeom>
          <a:ln w="25400" cap="flat" cmpd="sng">
            <a:solidFill>
              <a:schemeClr val="tx1"/>
            </a:solidFill>
            <a:prstDash val="solid"/>
            <a:headEnd type="none" w="med" len="med"/>
            <a:tailEnd type="triangle" w="med" len="med"/>
          </a:ln>
        </p:spPr>
      </p:sp>
      <p:sp>
        <p:nvSpPr>
          <p:cNvPr id="35849" name="矩形 35848"/>
          <p:cNvSpPr/>
          <p:nvPr/>
        </p:nvSpPr>
        <p:spPr>
          <a:xfrm>
            <a:off x="1122363" y="3019425"/>
            <a:ext cx="9048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R-type</a:t>
            </a:r>
          </a:p>
        </p:txBody>
      </p:sp>
      <p:sp>
        <p:nvSpPr>
          <p:cNvPr id="35850" name="直接连接符 35849"/>
          <p:cNvSpPr/>
          <p:nvPr/>
        </p:nvSpPr>
        <p:spPr>
          <a:xfrm flipH="1">
            <a:off x="2654300" y="2755900"/>
            <a:ext cx="1473200" cy="660400"/>
          </a:xfrm>
          <a:prstGeom prst="line">
            <a:avLst/>
          </a:prstGeom>
          <a:ln w="25400" cap="flat" cmpd="sng">
            <a:solidFill>
              <a:schemeClr val="tx1"/>
            </a:solidFill>
            <a:prstDash val="solid"/>
            <a:headEnd type="none" w="med" len="med"/>
            <a:tailEnd type="triangle" w="med" len="med"/>
          </a:ln>
        </p:spPr>
      </p:sp>
      <p:sp>
        <p:nvSpPr>
          <p:cNvPr id="35851" name="矩形 35850"/>
          <p:cNvSpPr/>
          <p:nvPr/>
        </p:nvSpPr>
        <p:spPr>
          <a:xfrm>
            <a:off x="3560763" y="1974850"/>
            <a:ext cx="1111250" cy="590550"/>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A &lt;= R[rs</a:t>
            </a:r>
            <a:r>
              <a:rPr lang="en-US" altLang="zh-CN" sz="1600">
                <a:latin typeface="Arial" panose="020B0604020202020204" pitchFamily="34" charset="0"/>
                <a:ea typeface="Times New Roman" panose="02020603050405020304" pitchFamily="18" charset="0"/>
              </a:rPr>
              <a:t>]</a:t>
            </a:r>
          </a:p>
          <a:p>
            <a:pPr lvl="0"/>
            <a:r>
              <a:rPr lang="en-US" altLang="zh-CN" sz="1600" err="1">
                <a:latin typeface="Arial" panose="020B0604020202020204" pitchFamily="34" charset="0"/>
                <a:ea typeface="Times New Roman" panose="02020603050405020304" pitchFamily="18" charset="0"/>
              </a:rPr>
              <a:t>B &lt;= R[rt</a:t>
            </a:r>
            <a:r>
              <a:rPr lang="en-US" altLang="zh-CN" sz="1600">
                <a:latin typeface="Arial" panose="020B0604020202020204" pitchFamily="34" charset="0"/>
                <a:ea typeface="Times New Roman" panose="02020603050405020304" pitchFamily="18" charset="0"/>
              </a:rPr>
              <a:t>]</a:t>
            </a:r>
          </a:p>
        </p:txBody>
      </p:sp>
      <p:sp>
        <p:nvSpPr>
          <p:cNvPr id="35852" name="椭圆 35851"/>
          <p:cNvSpPr/>
          <p:nvPr/>
        </p:nvSpPr>
        <p:spPr>
          <a:xfrm>
            <a:off x="5461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3" name="矩形 35852"/>
          <p:cNvSpPr/>
          <p:nvPr/>
        </p:nvSpPr>
        <p:spPr>
          <a:xfrm>
            <a:off x="512763" y="3651250"/>
            <a:ext cx="1347787"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fun B</a:t>
            </a:r>
          </a:p>
        </p:txBody>
      </p:sp>
      <p:sp>
        <p:nvSpPr>
          <p:cNvPr id="35854" name="椭圆 35853"/>
          <p:cNvSpPr/>
          <p:nvPr/>
        </p:nvSpPr>
        <p:spPr>
          <a:xfrm>
            <a:off x="3937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5" name="矩形 35854"/>
          <p:cNvSpPr/>
          <p:nvPr/>
        </p:nvSpPr>
        <p:spPr>
          <a:xfrm>
            <a:off x="358775" y="5480050"/>
            <a:ext cx="1454150" cy="590550"/>
          </a:xfrm>
          <a:prstGeom prst="rect">
            <a:avLst/>
          </a:prstGeom>
          <a:noFill/>
          <a:ln w="12700">
            <a:noFill/>
          </a:ln>
        </p:spPr>
        <p:txBody>
          <a:bodyPr wrap="none" lIns="90488" tIns="44450" rIns="90488" bIns="44450">
            <a:spAutoFit/>
          </a:bodyPr>
          <a:lstStyle/>
          <a:p>
            <a:pPr lvl="0" algn="ctr"/>
            <a:r>
              <a:rPr lang="en-US" altLang="zh-CN" sz="1600">
                <a:latin typeface="Arial" panose="020B0604020202020204" pitchFamily="34" charset="0"/>
                <a:ea typeface="Times New Roman" panose="02020603050405020304" pitchFamily="18" charset="0"/>
              </a:rPr>
              <a:t>R[rd] &lt;= S</a:t>
            </a:r>
          </a:p>
          <a:p>
            <a:pPr lvl="0" algn="ctr"/>
            <a:r>
              <a:rPr lang="en-US" altLang="zh-CN" sz="1600">
                <a:latin typeface="Arial" panose="020B0604020202020204" pitchFamily="34" charset="0"/>
                <a:ea typeface="Times New Roman" panose="02020603050405020304" pitchFamily="18" charset="0"/>
              </a:rPr>
              <a:t>PC &lt;= PC + 4</a:t>
            </a:r>
          </a:p>
        </p:txBody>
      </p:sp>
      <p:sp>
        <p:nvSpPr>
          <p:cNvPr id="35856" name="直接连接符 35855"/>
          <p:cNvSpPr/>
          <p:nvPr/>
        </p:nvSpPr>
        <p:spPr>
          <a:xfrm>
            <a:off x="1143000" y="4203700"/>
            <a:ext cx="0" cy="1117600"/>
          </a:xfrm>
          <a:prstGeom prst="line">
            <a:avLst/>
          </a:prstGeom>
          <a:ln w="25400" cap="flat" cmpd="sng">
            <a:solidFill>
              <a:schemeClr val="tx1"/>
            </a:solidFill>
            <a:prstDash val="solid"/>
            <a:headEnd type="none" w="med" len="med"/>
            <a:tailEnd type="triangle" w="med" len="med"/>
          </a:ln>
        </p:spPr>
      </p:sp>
      <p:sp>
        <p:nvSpPr>
          <p:cNvPr id="35857" name="椭圆 35856"/>
          <p:cNvSpPr/>
          <p:nvPr/>
        </p:nvSpPr>
        <p:spPr>
          <a:xfrm>
            <a:off x="19177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8" name="矩形 35857"/>
          <p:cNvSpPr/>
          <p:nvPr/>
        </p:nvSpPr>
        <p:spPr>
          <a:xfrm>
            <a:off x="1884363" y="36512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p>
        </p:txBody>
      </p:sp>
      <p:sp>
        <p:nvSpPr>
          <p:cNvPr id="35859" name="椭圆 35858"/>
          <p:cNvSpPr/>
          <p:nvPr/>
        </p:nvSpPr>
        <p:spPr>
          <a:xfrm>
            <a:off x="18415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0" name="矩形 35859"/>
          <p:cNvSpPr/>
          <p:nvPr/>
        </p:nvSpPr>
        <p:spPr>
          <a:xfrm>
            <a:off x="1806575" y="54800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p>
          <a:p>
            <a:pPr lvl="0" algn="ctr"/>
            <a:r>
              <a:rPr lang="en-US" altLang="zh-CN" sz="1600">
                <a:latin typeface="Arial" panose="020B0604020202020204" pitchFamily="34" charset="0"/>
                <a:ea typeface="Times New Roman" panose="02020603050405020304" pitchFamily="18" charset="0"/>
              </a:rPr>
              <a:t>PC &lt;= PC + 4</a:t>
            </a:r>
          </a:p>
        </p:txBody>
      </p:sp>
      <p:sp>
        <p:nvSpPr>
          <p:cNvPr id="35861" name="直接连接符 35860"/>
          <p:cNvSpPr/>
          <p:nvPr/>
        </p:nvSpPr>
        <p:spPr>
          <a:xfrm>
            <a:off x="2514600" y="4203700"/>
            <a:ext cx="0" cy="1117600"/>
          </a:xfrm>
          <a:prstGeom prst="line">
            <a:avLst/>
          </a:prstGeom>
          <a:ln w="25400" cap="flat" cmpd="sng">
            <a:solidFill>
              <a:schemeClr val="tx1"/>
            </a:solidFill>
            <a:prstDash val="solid"/>
            <a:headEnd type="none" w="med" len="med"/>
            <a:tailEnd type="triangle" w="med" len="med"/>
          </a:ln>
        </p:spPr>
      </p:sp>
      <p:sp>
        <p:nvSpPr>
          <p:cNvPr id="35862" name="矩形 35861"/>
          <p:cNvSpPr/>
          <p:nvPr/>
        </p:nvSpPr>
        <p:spPr>
          <a:xfrm>
            <a:off x="2570163" y="3019425"/>
            <a:ext cx="600075" cy="376238"/>
          </a:xfrm>
          <a:prstGeom prst="rect">
            <a:avLst/>
          </a:prstGeom>
          <a:noFill/>
          <a:ln w="12700">
            <a:noFill/>
          </a:ln>
        </p:spPr>
        <p:txBody>
          <a:bodyPr wrap="none" lIns="90488" tIns="44450" rIns="90488" bIns="44450">
            <a:spAutoFit/>
          </a:bodyPr>
          <a:lstStyle/>
          <a:p>
            <a:pPr lvl="0"/>
            <a:r>
              <a:rPr lang="en-US" altLang="zh-CN" sz="1800" b="1" err="1">
                <a:latin typeface="Arial" panose="020B0604020202020204" pitchFamily="34" charset="0"/>
                <a:ea typeface="Times New Roman" panose="02020603050405020304" pitchFamily="18" charset="0"/>
              </a:rPr>
              <a:t>ORi</a:t>
            </a:r>
          </a:p>
        </p:txBody>
      </p:sp>
      <p:sp>
        <p:nvSpPr>
          <p:cNvPr id="35863" name="椭圆 35862"/>
          <p:cNvSpPr/>
          <p:nvPr/>
        </p:nvSpPr>
        <p:spPr>
          <a:xfrm>
            <a:off x="33655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4" name="矩形 35863"/>
          <p:cNvSpPr/>
          <p:nvPr/>
        </p:nvSpPr>
        <p:spPr>
          <a:xfrm>
            <a:off x="3332163" y="36512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5865" name="椭圆 35864"/>
          <p:cNvSpPr/>
          <p:nvPr/>
        </p:nvSpPr>
        <p:spPr>
          <a:xfrm>
            <a:off x="3289300" y="54229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6" name="矩形 35865"/>
          <p:cNvSpPr/>
          <p:nvPr/>
        </p:nvSpPr>
        <p:spPr>
          <a:xfrm>
            <a:off x="3254375" y="55562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p>
          <a:p>
            <a:pPr lvl="0" algn="ctr"/>
            <a:r>
              <a:rPr lang="en-US" altLang="zh-CN" sz="1600">
                <a:latin typeface="Arial" panose="020B0604020202020204" pitchFamily="34" charset="0"/>
                <a:ea typeface="Times New Roman" panose="02020603050405020304" pitchFamily="18" charset="0"/>
              </a:rPr>
              <a:t>PC &lt;= PC + 4</a:t>
            </a:r>
          </a:p>
        </p:txBody>
      </p:sp>
      <p:sp>
        <p:nvSpPr>
          <p:cNvPr id="35867" name="直接连接符 35866"/>
          <p:cNvSpPr/>
          <p:nvPr/>
        </p:nvSpPr>
        <p:spPr>
          <a:xfrm>
            <a:off x="3962400" y="4203700"/>
            <a:ext cx="0" cy="203200"/>
          </a:xfrm>
          <a:prstGeom prst="line">
            <a:avLst/>
          </a:prstGeom>
          <a:ln w="25400" cap="flat" cmpd="sng">
            <a:solidFill>
              <a:schemeClr val="tx1"/>
            </a:solidFill>
            <a:prstDash val="solid"/>
            <a:headEnd type="none" w="med" len="med"/>
            <a:tailEnd type="triangle" w="med" len="med"/>
          </a:ln>
        </p:spPr>
      </p:sp>
      <p:sp>
        <p:nvSpPr>
          <p:cNvPr id="35868" name="椭圆 35867"/>
          <p:cNvSpPr/>
          <p:nvPr/>
        </p:nvSpPr>
        <p:spPr>
          <a:xfrm>
            <a:off x="3365500" y="44323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9" name="直接连接符 35868"/>
          <p:cNvSpPr/>
          <p:nvPr/>
        </p:nvSpPr>
        <p:spPr>
          <a:xfrm>
            <a:off x="3962400" y="5194300"/>
            <a:ext cx="0" cy="203200"/>
          </a:xfrm>
          <a:prstGeom prst="line">
            <a:avLst/>
          </a:prstGeom>
          <a:ln w="25400" cap="flat" cmpd="sng">
            <a:solidFill>
              <a:schemeClr val="tx1"/>
            </a:solidFill>
            <a:prstDash val="solid"/>
            <a:headEnd type="none" w="med" len="med"/>
            <a:tailEnd type="triangle" w="med" len="med"/>
          </a:ln>
        </p:spPr>
      </p:sp>
      <p:sp>
        <p:nvSpPr>
          <p:cNvPr id="35870" name="矩形 35869"/>
          <p:cNvSpPr/>
          <p:nvPr/>
        </p:nvSpPr>
        <p:spPr>
          <a:xfrm>
            <a:off x="3255963" y="46418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p>
        </p:txBody>
      </p:sp>
      <p:sp>
        <p:nvSpPr>
          <p:cNvPr id="35871" name="直接连接符 35870"/>
          <p:cNvSpPr/>
          <p:nvPr/>
        </p:nvSpPr>
        <p:spPr>
          <a:xfrm flipH="1">
            <a:off x="4102100" y="2755900"/>
            <a:ext cx="101600" cy="660400"/>
          </a:xfrm>
          <a:prstGeom prst="line">
            <a:avLst/>
          </a:prstGeom>
          <a:ln w="25400" cap="flat" cmpd="sng">
            <a:solidFill>
              <a:schemeClr val="tx1"/>
            </a:solidFill>
            <a:prstDash val="solid"/>
            <a:headEnd type="none" w="med" len="med"/>
            <a:tailEnd type="triangle" w="med" len="med"/>
          </a:ln>
        </p:spPr>
      </p:sp>
      <p:sp>
        <p:nvSpPr>
          <p:cNvPr id="35872" name="矩形 35871"/>
          <p:cNvSpPr/>
          <p:nvPr/>
        </p:nvSpPr>
        <p:spPr>
          <a:xfrm>
            <a:off x="3713163" y="2943225"/>
            <a:ext cx="5492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LW</a:t>
            </a:r>
          </a:p>
        </p:txBody>
      </p:sp>
      <p:sp>
        <p:nvSpPr>
          <p:cNvPr id="35873" name="椭圆 35872"/>
          <p:cNvSpPr/>
          <p:nvPr/>
        </p:nvSpPr>
        <p:spPr>
          <a:xfrm>
            <a:off x="48133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74" name="矩形 35873"/>
          <p:cNvSpPr/>
          <p:nvPr/>
        </p:nvSpPr>
        <p:spPr>
          <a:xfrm>
            <a:off x="4779963" y="36512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5875" name="直接连接符 35874"/>
          <p:cNvSpPr/>
          <p:nvPr/>
        </p:nvSpPr>
        <p:spPr>
          <a:xfrm>
            <a:off x="5410200" y="4203700"/>
            <a:ext cx="0" cy="203200"/>
          </a:xfrm>
          <a:prstGeom prst="line">
            <a:avLst/>
          </a:prstGeom>
          <a:ln w="25400" cap="flat" cmpd="sng">
            <a:solidFill>
              <a:schemeClr val="tx1"/>
            </a:solidFill>
            <a:prstDash val="solid"/>
            <a:headEnd type="none" w="med" len="med"/>
            <a:tailEnd type="triangle" w="med" len="med"/>
          </a:ln>
        </p:spPr>
      </p:sp>
      <p:sp>
        <p:nvSpPr>
          <p:cNvPr id="35876" name="椭圆 35875"/>
          <p:cNvSpPr/>
          <p:nvPr/>
        </p:nvSpPr>
        <p:spPr>
          <a:xfrm>
            <a:off x="4813300" y="44323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77" name="矩形 35876"/>
          <p:cNvSpPr/>
          <p:nvPr/>
        </p:nvSpPr>
        <p:spPr>
          <a:xfrm>
            <a:off x="4856163" y="46418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p>
          <a:p>
            <a:pPr lvl="0"/>
            <a:r>
              <a:rPr lang="en-US" altLang="zh-CN" sz="1600">
                <a:latin typeface="Arial" panose="020B0604020202020204" pitchFamily="34" charset="0"/>
                <a:ea typeface="Times New Roman" panose="02020603050405020304" pitchFamily="18" charset="0"/>
              </a:rPr>
              <a:t>PC &lt;= PC + 4</a:t>
            </a:r>
          </a:p>
        </p:txBody>
      </p:sp>
      <p:sp>
        <p:nvSpPr>
          <p:cNvPr id="35878" name="直接连接符 35877"/>
          <p:cNvSpPr/>
          <p:nvPr/>
        </p:nvSpPr>
        <p:spPr>
          <a:xfrm>
            <a:off x="4279900" y="2755900"/>
            <a:ext cx="1270000" cy="660400"/>
          </a:xfrm>
          <a:prstGeom prst="line">
            <a:avLst/>
          </a:prstGeom>
          <a:ln w="25400" cap="flat" cmpd="sng">
            <a:solidFill>
              <a:schemeClr val="tx1"/>
            </a:solidFill>
            <a:prstDash val="solid"/>
            <a:headEnd type="none" w="med" len="med"/>
            <a:tailEnd type="triangle" w="med" len="med"/>
          </a:ln>
        </p:spPr>
      </p:sp>
      <p:sp>
        <p:nvSpPr>
          <p:cNvPr id="35879" name="直接连接符 35878"/>
          <p:cNvSpPr/>
          <p:nvPr/>
        </p:nvSpPr>
        <p:spPr>
          <a:xfrm>
            <a:off x="4279900" y="2755900"/>
            <a:ext cx="2336800" cy="584200"/>
          </a:xfrm>
          <a:prstGeom prst="line">
            <a:avLst/>
          </a:prstGeom>
          <a:ln w="25400" cap="flat" cmpd="sng">
            <a:solidFill>
              <a:schemeClr val="tx1"/>
            </a:solidFill>
            <a:prstDash val="solid"/>
            <a:headEnd type="none" w="med" len="med"/>
            <a:tailEnd type="triangle" w="med" len="med"/>
          </a:ln>
        </p:spPr>
      </p:sp>
      <p:sp>
        <p:nvSpPr>
          <p:cNvPr id="35881" name="矩形 35880"/>
          <p:cNvSpPr/>
          <p:nvPr/>
        </p:nvSpPr>
        <p:spPr>
          <a:xfrm>
            <a:off x="5864225" y="3330575"/>
            <a:ext cx="676275" cy="3635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BEQ</a:t>
            </a:r>
          </a:p>
        </p:txBody>
      </p:sp>
      <p:sp>
        <p:nvSpPr>
          <p:cNvPr id="35883" name="矩形 35882"/>
          <p:cNvSpPr/>
          <p:nvPr/>
        </p:nvSpPr>
        <p:spPr>
          <a:xfrm>
            <a:off x="6176963" y="3613150"/>
            <a:ext cx="1704975" cy="5778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PC &lt;=</a:t>
            </a:r>
          </a:p>
          <a:p>
            <a:pPr lvl="0"/>
            <a:r>
              <a:rPr lang="en-US" altLang="zh-CN" sz="1600">
                <a:latin typeface="Arial" panose="020B0604020202020204" pitchFamily="34" charset="0"/>
                <a:ea typeface="Times New Roman" panose="02020603050405020304" pitchFamily="18" charset="0"/>
              </a:rPr>
              <a:t>  Next(PC,Equal)</a:t>
            </a:r>
          </a:p>
        </p:txBody>
      </p:sp>
      <p:sp>
        <p:nvSpPr>
          <p:cNvPr id="35885" name="任意多边形 35884"/>
          <p:cNvSpPr/>
          <p:nvPr/>
        </p:nvSpPr>
        <p:spPr>
          <a:xfrm>
            <a:off x="609600" y="62484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6" name="任意多边形 35885"/>
          <p:cNvSpPr/>
          <p:nvPr/>
        </p:nvSpPr>
        <p:spPr>
          <a:xfrm>
            <a:off x="319088" y="59436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7" name="直接连接符 35886"/>
          <p:cNvSpPr/>
          <p:nvPr/>
        </p:nvSpPr>
        <p:spPr>
          <a:xfrm flipV="1">
            <a:off x="304800" y="1739900"/>
            <a:ext cx="0" cy="4216400"/>
          </a:xfrm>
          <a:prstGeom prst="line">
            <a:avLst/>
          </a:prstGeom>
          <a:ln w="25400" cap="flat" cmpd="sng">
            <a:solidFill>
              <a:schemeClr val="tx1"/>
            </a:solidFill>
            <a:prstDash val="solid"/>
            <a:headEnd type="none" w="med" len="med"/>
            <a:tailEnd type="none" w="med" len="med"/>
          </a:ln>
        </p:spPr>
      </p:sp>
      <p:sp>
        <p:nvSpPr>
          <p:cNvPr id="35888" name="任意多边形 35887"/>
          <p:cNvSpPr/>
          <p:nvPr/>
        </p:nvSpPr>
        <p:spPr>
          <a:xfrm>
            <a:off x="319088" y="13096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9" name="直接连接符 35888"/>
          <p:cNvSpPr/>
          <p:nvPr/>
        </p:nvSpPr>
        <p:spPr>
          <a:xfrm>
            <a:off x="774700" y="1295400"/>
            <a:ext cx="2413000" cy="0"/>
          </a:xfrm>
          <a:prstGeom prst="line">
            <a:avLst/>
          </a:prstGeom>
          <a:ln w="25400" cap="flat" cmpd="sng">
            <a:solidFill>
              <a:schemeClr val="tx1"/>
            </a:solidFill>
            <a:prstDash val="solid"/>
            <a:headEnd type="none" w="med" len="med"/>
            <a:tailEnd type="triangle" w="med" len="med"/>
          </a:ln>
        </p:spPr>
      </p:sp>
      <p:sp>
        <p:nvSpPr>
          <p:cNvPr id="35890" name="任意多边形 35889"/>
          <p:cNvSpPr/>
          <p:nvPr/>
        </p:nvSpPr>
        <p:spPr>
          <a:xfrm>
            <a:off x="1905000" y="62484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1" name="任意多边形 35890"/>
          <p:cNvSpPr/>
          <p:nvPr/>
        </p:nvSpPr>
        <p:spPr>
          <a:xfrm>
            <a:off x="29718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2" name="任意多边形 35891"/>
          <p:cNvSpPr/>
          <p:nvPr/>
        </p:nvSpPr>
        <p:spPr>
          <a:xfrm>
            <a:off x="4953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4" name="任意多边形 35893"/>
          <p:cNvSpPr/>
          <p:nvPr/>
        </p:nvSpPr>
        <p:spPr>
          <a:xfrm>
            <a:off x="6948488" y="42672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5895" name="矩形 35894"/>
          <p:cNvSpPr/>
          <p:nvPr/>
        </p:nvSpPr>
        <p:spPr>
          <a:xfrm>
            <a:off x="4703763" y="3095625"/>
            <a:ext cx="5619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SW</a:t>
            </a:r>
          </a:p>
        </p:txBody>
      </p:sp>
      <p:sp>
        <p:nvSpPr>
          <p:cNvPr id="35896" name="直接连接符 35895"/>
          <p:cNvSpPr/>
          <p:nvPr/>
        </p:nvSpPr>
        <p:spPr>
          <a:xfrm>
            <a:off x="4191000" y="1612900"/>
            <a:ext cx="0" cy="203200"/>
          </a:xfrm>
          <a:prstGeom prst="line">
            <a:avLst/>
          </a:prstGeom>
          <a:ln w="25400" cap="flat" cmpd="sng">
            <a:solidFill>
              <a:schemeClr val="tx1"/>
            </a:solidFill>
            <a:prstDash val="solid"/>
            <a:headEnd type="none" w="med" len="med"/>
            <a:tailEnd type="triangle" w="med" len="med"/>
          </a:ln>
        </p:spPr>
      </p:sp>
      <p:sp>
        <p:nvSpPr>
          <p:cNvPr id="35897" name="矩形 35896"/>
          <p:cNvSpPr/>
          <p:nvPr/>
        </p:nvSpPr>
        <p:spPr>
          <a:xfrm>
            <a:off x="5237163" y="10382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p>
        </p:txBody>
      </p:sp>
      <p:sp>
        <p:nvSpPr>
          <p:cNvPr id="35898" name="矩形 35897"/>
          <p:cNvSpPr/>
          <p:nvPr/>
        </p:nvSpPr>
        <p:spPr>
          <a:xfrm>
            <a:off x="5237163" y="1952625"/>
            <a:ext cx="28733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 / operand fetch”</a:t>
            </a:r>
          </a:p>
        </p:txBody>
      </p:sp>
      <p:sp>
        <p:nvSpPr>
          <p:cNvPr id="35899" name="直接连接符 35898"/>
          <p:cNvSpPr/>
          <p:nvPr/>
        </p:nvSpPr>
        <p:spPr>
          <a:xfrm flipV="1">
            <a:off x="5486400" y="5397500"/>
            <a:ext cx="0" cy="787400"/>
          </a:xfrm>
          <a:prstGeom prst="line">
            <a:avLst/>
          </a:prstGeom>
          <a:ln w="25400" cap="flat" cmpd="sng">
            <a:solidFill>
              <a:schemeClr val="tx1"/>
            </a:solidFill>
            <a:prstDash val="solid"/>
            <a:headEnd type="none" w="med" len="med"/>
            <a:tailEnd type="none" w="med" len="med"/>
          </a:ln>
        </p:spPr>
      </p:sp>
      <p:grpSp>
        <p:nvGrpSpPr>
          <p:cNvPr id="35905" name="组合 35904"/>
          <p:cNvGrpSpPr/>
          <p:nvPr/>
        </p:nvGrpSpPr>
        <p:grpSpPr>
          <a:xfrm>
            <a:off x="8483600" y="3298825"/>
            <a:ext cx="404813" cy="3228975"/>
            <a:chOff x="5462" y="2020"/>
            <a:chExt cx="255" cy="2034"/>
          </a:xfrm>
        </p:grpSpPr>
        <p:sp>
          <p:nvSpPr>
            <p:cNvPr id="35906" name="矩形 35905"/>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p>
          </p:txBody>
        </p:sp>
        <p:sp>
          <p:nvSpPr>
            <p:cNvPr id="35907" name="矩形 35906"/>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p>
          </p:txBody>
        </p:sp>
        <p:sp>
          <p:nvSpPr>
            <p:cNvPr id="35908" name="矩形 35907"/>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Recap: A Single Cycle Datapath</a:t>
            </a:r>
            <a:endParaRPr lang="zh-CN" altLang="en-US" dirty="0"/>
          </a:p>
        </p:txBody>
      </p:sp>
      <p:sp>
        <p:nvSpPr>
          <p:cNvPr id="7" name="内容占位符 6"/>
          <p:cNvSpPr>
            <a:spLocks noGrp="1"/>
          </p:cNvSpPr>
          <p:nvPr>
            <p:ph sz="quarter" idx="13"/>
          </p:nvPr>
        </p:nvSpPr>
        <p:spPr>
          <a:xfrm>
            <a:off x="228601" y="116837"/>
            <a:ext cx="1066800" cy="568325"/>
          </a:xfrm>
        </p:spPr>
        <p:txBody>
          <a:bodyPr/>
          <a:lstStyle/>
          <a:p>
            <a:r>
              <a:rPr lang="en-US" altLang="zh-CN" dirty="0"/>
              <a:t> 1.2</a:t>
            </a:r>
            <a:endParaRPr lang="zh-CN" altLang="en-US" dirty="0"/>
          </a:p>
        </p:txBody>
      </p:sp>
      <p:grpSp>
        <p:nvGrpSpPr>
          <p:cNvPr id="6156" name="组合 6155"/>
          <p:cNvGrpSpPr/>
          <p:nvPr/>
        </p:nvGrpSpPr>
        <p:grpSpPr>
          <a:xfrm>
            <a:off x="4973638" y="3211513"/>
            <a:ext cx="457200" cy="1136650"/>
            <a:chOff x="3168" y="2302"/>
            <a:chExt cx="288" cy="716"/>
          </a:xfrm>
        </p:grpSpPr>
        <p:sp>
          <p:nvSpPr>
            <p:cNvPr id="6148" name="直接连接符 6147"/>
            <p:cNvSpPr/>
            <p:nvPr/>
          </p:nvSpPr>
          <p:spPr>
            <a:xfrm>
              <a:off x="3168" y="2302"/>
              <a:ext cx="0" cy="163"/>
            </a:xfrm>
            <a:prstGeom prst="line">
              <a:avLst/>
            </a:prstGeom>
            <a:ln w="25400" cap="flat" cmpd="sng">
              <a:solidFill>
                <a:schemeClr val="tx1"/>
              </a:solidFill>
              <a:prstDash val="solid"/>
              <a:headEnd type="none" w="med" len="med"/>
              <a:tailEnd type="none" w="med" len="med"/>
            </a:ln>
          </p:spPr>
        </p:sp>
        <p:sp>
          <p:nvSpPr>
            <p:cNvPr id="6149" name="直接连接符 6148"/>
            <p:cNvSpPr/>
            <p:nvPr/>
          </p:nvSpPr>
          <p:spPr>
            <a:xfrm>
              <a:off x="3176" y="2302"/>
              <a:ext cx="272" cy="163"/>
            </a:xfrm>
            <a:prstGeom prst="line">
              <a:avLst/>
            </a:prstGeom>
            <a:ln w="25400" cap="flat" cmpd="sng">
              <a:solidFill>
                <a:schemeClr val="tx1"/>
              </a:solidFill>
              <a:prstDash val="solid"/>
              <a:headEnd type="none" w="med" len="med"/>
              <a:tailEnd type="none" w="med" len="med"/>
            </a:ln>
          </p:spPr>
        </p:sp>
        <p:sp>
          <p:nvSpPr>
            <p:cNvPr id="6150" name="直接连接符 6149"/>
            <p:cNvSpPr/>
            <p:nvPr/>
          </p:nvSpPr>
          <p:spPr>
            <a:xfrm>
              <a:off x="3176" y="2481"/>
              <a:ext cx="128" cy="74"/>
            </a:xfrm>
            <a:prstGeom prst="line">
              <a:avLst/>
            </a:prstGeom>
            <a:ln w="25400" cap="flat" cmpd="sng">
              <a:solidFill>
                <a:schemeClr val="tx1"/>
              </a:solidFill>
              <a:prstDash val="solid"/>
              <a:headEnd type="none" w="med" len="med"/>
              <a:tailEnd type="none" w="med" len="med"/>
            </a:ln>
          </p:spPr>
        </p:sp>
        <p:sp>
          <p:nvSpPr>
            <p:cNvPr id="6151" name="直接连接符 6150"/>
            <p:cNvSpPr/>
            <p:nvPr/>
          </p:nvSpPr>
          <p:spPr>
            <a:xfrm>
              <a:off x="3312" y="2571"/>
              <a:ext cx="0" cy="163"/>
            </a:xfrm>
            <a:prstGeom prst="line">
              <a:avLst/>
            </a:prstGeom>
            <a:ln w="25400" cap="flat" cmpd="sng">
              <a:solidFill>
                <a:schemeClr val="tx1"/>
              </a:solidFill>
              <a:prstDash val="solid"/>
              <a:headEnd type="none" w="med" len="med"/>
              <a:tailEnd type="none" w="med" len="med"/>
            </a:ln>
          </p:spPr>
        </p:sp>
        <p:sp>
          <p:nvSpPr>
            <p:cNvPr id="6152" name="直接连接符 6151"/>
            <p:cNvSpPr/>
            <p:nvPr/>
          </p:nvSpPr>
          <p:spPr>
            <a:xfrm>
              <a:off x="3456" y="2481"/>
              <a:ext cx="0" cy="342"/>
            </a:xfrm>
            <a:prstGeom prst="line">
              <a:avLst/>
            </a:prstGeom>
            <a:ln w="25400" cap="flat" cmpd="sng">
              <a:solidFill>
                <a:schemeClr val="tx1"/>
              </a:solidFill>
              <a:prstDash val="solid"/>
              <a:headEnd type="none" w="med" len="med"/>
              <a:tailEnd type="none" w="med" len="med"/>
            </a:ln>
          </p:spPr>
        </p:sp>
        <p:sp>
          <p:nvSpPr>
            <p:cNvPr id="6153" name="直接连接符 6152"/>
            <p:cNvSpPr/>
            <p:nvPr/>
          </p:nvSpPr>
          <p:spPr>
            <a:xfrm flipV="1">
              <a:off x="3176" y="2734"/>
              <a:ext cx="128" cy="105"/>
            </a:xfrm>
            <a:prstGeom prst="line">
              <a:avLst/>
            </a:prstGeom>
            <a:ln w="25400" cap="flat" cmpd="sng">
              <a:solidFill>
                <a:schemeClr val="tx1"/>
              </a:solidFill>
              <a:prstDash val="solid"/>
              <a:headEnd type="none" w="med" len="med"/>
              <a:tailEnd type="none" w="med" len="med"/>
            </a:ln>
          </p:spPr>
        </p:sp>
        <p:sp>
          <p:nvSpPr>
            <p:cNvPr id="6154" name="直接连接符 6153"/>
            <p:cNvSpPr/>
            <p:nvPr/>
          </p:nvSpPr>
          <p:spPr>
            <a:xfrm>
              <a:off x="3168" y="2839"/>
              <a:ext cx="0" cy="163"/>
            </a:xfrm>
            <a:prstGeom prst="line">
              <a:avLst/>
            </a:prstGeom>
            <a:ln w="25400" cap="flat" cmpd="sng">
              <a:solidFill>
                <a:schemeClr val="tx1"/>
              </a:solidFill>
              <a:prstDash val="solid"/>
              <a:headEnd type="none" w="med" len="med"/>
              <a:tailEnd type="none" w="med" len="med"/>
            </a:ln>
          </p:spPr>
        </p:sp>
        <p:sp>
          <p:nvSpPr>
            <p:cNvPr id="6155" name="直接连接符 6154"/>
            <p:cNvSpPr/>
            <p:nvPr/>
          </p:nvSpPr>
          <p:spPr>
            <a:xfrm flipV="1">
              <a:off x="3176" y="2823"/>
              <a:ext cx="272" cy="195"/>
            </a:xfrm>
            <a:prstGeom prst="line">
              <a:avLst/>
            </a:prstGeom>
            <a:ln w="25400" cap="flat" cmpd="sng">
              <a:solidFill>
                <a:schemeClr val="tx1"/>
              </a:solidFill>
              <a:prstDash val="solid"/>
              <a:headEnd type="none" w="med" len="med"/>
              <a:tailEnd type="none" w="med" len="med"/>
            </a:ln>
          </p:spPr>
        </p:sp>
      </p:grpSp>
      <p:sp>
        <p:nvSpPr>
          <p:cNvPr id="6157" name="直接连接符 6156"/>
          <p:cNvSpPr/>
          <p:nvPr/>
        </p:nvSpPr>
        <p:spPr>
          <a:xfrm flipH="1">
            <a:off x="5418138" y="3767138"/>
            <a:ext cx="2311400" cy="0"/>
          </a:xfrm>
          <a:prstGeom prst="line">
            <a:avLst/>
          </a:prstGeom>
          <a:ln w="25400" cap="flat" cmpd="sng">
            <a:solidFill>
              <a:schemeClr val="tx1"/>
            </a:solidFill>
            <a:prstDash val="solid"/>
            <a:headEnd type="triangle" w="med" len="med"/>
            <a:tailEnd type="none" w="med" len="med"/>
          </a:ln>
        </p:spPr>
      </p:sp>
      <p:sp>
        <p:nvSpPr>
          <p:cNvPr id="6158" name="直接连接符 6157"/>
          <p:cNvSpPr/>
          <p:nvPr/>
        </p:nvSpPr>
        <p:spPr>
          <a:xfrm flipH="1">
            <a:off x="5805488" y="3703638"/>
            <a:ext cx="88900" cy="128587"/>
          </a:xfrm>
          <a:prstGeom prst="line">
            <a:avLst/>
          </a:prstGeom>
          <a:ln w="12700" cap="flat" cmpd="sng">
            <a:solidFill>
              <a:schemeClr val="tx1"/>
            </a:solidFill>
            <a:prstDash val="solid"/>
            <a:headEnd type="none" w="med" len="med"/>
            <a:tailEnd type="none" w="med" len="med"/>
          </a:ln>
        </p:spPr>
      </p:sp>
      <p:sp>
        <p:nvSpPr>
          <p:cNvPr id="6159" name="矩形 6158"/>
          <p:cNvSpPr/>
          <p:nvPr/>
        </p:nvSpPr>
        <p:spPr>
          <a:xfrm>
            <a:off x="5486400" y="37592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160" name="直接连接符 6159"/>
          <p:cNvSpPr/>
          <p:nvPr/>
        </p:nvSpPr>
        <p:spPr>
          <a:xfrm>
            <a:off x="5202238" y="2846388"/>
            <a:ext cx="0" cy="482600"/>
          </a:xfrm>
          <a:prstGeom prst="line">
            <a:avLst/>
          </a:prstGeom>
          <a:ln w="25400" cap="flat" cmpd="sng">
            <a:solidFill>
              <a:schemeClr val="accent1"/>
            </a:solidFill>
            <a:prstDash val="solid"/>
            <a:headEnd type="none" w="med" len="med"/>
            <a:tailEnd type="triangle" w="med" len="med"/>
          </a:ln>
        </p:spPr>
      </p:sp>
      <p:sp>
        <p:nvSpPr>
          <p:cNvPr id="6161" name="矩形 6160"/>
          <p:cNvSpPr/>
          <p:nvPr/>
        </p:nvSpPr>
        <p:spPr>
          <a:xfrm>
            <a:off x="4267200" y="2698750"/>
            <a:ext cx="1016000" cy="333375"/>
          </a:xfrm>
          <a:prstGeom prst="rect">
            <a:avLst/>
          </a:prstGeom>
          <a:noFill/>
          <a:ln w="12700">
            <a:noFill/>
          </a:ln>
        </p:spPr>
        <p:txBody>
          <a:bodyPr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ALUctr</a:t>
            </a:r>
          </a:p>
        </p:txBody>
      </p:sp>
      <p:sp>
        <p:nvSpPr>
          <p:cNvPr id="6162" name="矩形 6161"/>
          <p:cNvSpPr/>
          <p:nvPr/>
        </p:nvSpPr>
        <p:spPr>
          <a:xfrm>
            <a:off x="1000125" y="39100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p>
        </p:txBody>
      </p:sp>
      <p:sp>
        <p:nvSpPr>
          <p:cNvPr id="6163" name="矩形 6162"/>
          <p:cNvSpPr/>
          <p:nvPr/>
        </p:nvSpPr>
        <p:spPr>
          <a:xfrm>
            <a:off x="609600" y="3332163"/>
            <a:ext cx="65563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busW</a:t>
            </a:r>
          </a:p>
        </p:txBody>
      </p:sp>
      <p:sp>
        <p:nvSpPr>
          <p:cNvPr id="6164" name="矩形 6163"/>
          <p:cNvSpPr/>
          <p:nvPr/>
        </p:nvSpPr>
        <p:spPr>
          <a:xfrm>
            <a:off x="1700213" y="3211513"/>
            <a:ext cx="1431925" cy="11303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165" name="直接连接符 6164"/>
          <p:cNvSpPr/>
          <p:nvPr/>
        </p:nvSpPr>
        <p:spPr>
          <a:xfrm>
            <a:off x="1738313" y="4117975"/>
            <a:ext cx="250825" cy="63500"/>
          </a:xfrm>
          <a:prstGeom prst="line">
            <a:avLst/>
          </a:prstGeom>
          <a:ln w="25400" cap="flat" cmpd="sng">
            <a:solidFill>
              <a:schemeClr val="tx1"/>
            </a:solidFill>
            <a:prstDash val="solid"/>
            <a:headEnd type="none" w="med" len="med"/>
            <a:tailEnd type="none" w="med" len="med"/>
          </a:ln>
        </p:spPr>
      </p:sp>
      <p:sp>
        <p:nvSpPr>
          <p:cNvPr id="6166" name="直接连接符 6165"/>
          <p:cNvSpPr/>
          <p:nvPr/>
        </p:nvSpPr>
        <p:spPr>
          <a:xfrm flipH="1">
            <a:off x="1712913" y="4206875"/>
            <a:ext cx="301625" cy="98425"/>
          </a:xfrm>
          <a:prstGeom prst="line">
            <a:avLst/>
          </a:prstGeom>
          <a:ln w="25400" cap="flat" cmpd="sng">
            <a:solidFill>
              <a:schemeClr val="tx1"/>
            </a:solidFill>
            <a:prstDash val="solid"/>
            <a:headEnd type="none" w="med" len="med"/>
            <a:tailEnd type="none" w="med" len="med"/>
          </a:ln>
        </p:spPr>
      </p:sp>
      <p:sp>
        <p:nvSpPr>
          <p:cNvPr id="6167" name="椭圆 6166"/>
          <p:cNvSpPr/>
          <p:nvPr/>
        </p:nvSpPr>
        <p:spPr>
          <a:xfrm>
            <a:off x="1547813" y="4152900"/>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168" name="矩形 6167"/>
          <p:cNvSpPr/>
          <p:nvPr/>
        </p:nvSpPr>
        <p:spPr>
          <a:xfrm>
            <a:off x="1141413" y="2690813"/>
            <a:ext cx="8128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RegWr</a:t>
            </a:r>
          </a:p>
        </p:txBody>
      </p:sp>
      <p:sp>
        <p:nvSpPr>
          <p:cNvPr id="6169" name="直接连接符 6168"/>
          <p:cNvSpPr/>
          <p:nvPr/>
        </p:nvSpPr>
        <p:spPr>
          <a:xfrm flipH="1">
            <a:off x="693738" y="3697288"/>
            <a:ext cx="1016000" cy="0"/>
          </a:xfrm>
          <a:prstGeom prst="line">
            <a:avLst/>
          </a:prstGeom>
          <a:ln w="25400" cap="flat" cmpd="sng">
            <a:solidFill>
              <a:schemeClr val="tx1"/>
            </a:solidFill>
            <a:prstDash val="solid"/>
            <a:headEnd type="triangle" w="med" len="med"/>
            <a:tailEnd type="none" w="med" len="med"/>
          </a:ln>
        </p:spPr>
      </p:sp>
      <p:sp>
        <p:nvSpPr>
          <p:cNvPr id="6170" name="直接连接符 6169"/>
          <p:cNvSpPr/>
          <p:nvPr/>
        </p:nvSpPr>
        <p:spPr>
          <a:xfrm flipH="1">
            <a:off x="1233488" y="3632200"/>
            <a:ext cx="88900" cy="128588"/>
          </a:xfrm>
          <a:prstGeom prst="line">
            <a:avLst/>
          </a:prstGeom>
          <a:ln w="12700" cap="flat" cmpd="sng">
            <a:solidFill>
              <a:schemeClr val="tx1"/>
            </a:solidFill>
            <a:prstDash val="solid"/>
            <a:headEnd type="none" w="med" len="med"/>
            <a:tailEnd type="none" w="med" len="med"/>
          </a:ln>
        </p:spPr>
      </p:sp>
      <p:sp>
        <p:nvSpPr>
          <p:cNvPr id="6171" name="矩形 6170"/>
          <p:cNvSpPr/>
          <p:nvPr/>
        </p:nvSpPr>
        <p:spPr>
          <a:xfrm>
            <a:off x="914400" y="3687763"/>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172" name="直接连接符 6171"/>
          <p:cNvSpPr/>
          <p:nvPr/>
        </p:nvSpPr>
        <p:spPr>
          <a:xfrm>
            <a:off x="3157538" y="3341688"/>
            <a:ext cx="1803400" cy="0"/>
          </a:xfrm>
          <a:prstGeom prst="line">
            <a:avLst/>
          </a:prstGeom>
          <a:ln w="25400" cap="flat" cmpd="sng">
            <a:solidFill>
              <a:schemeClr val="tx1"/>
            </a:solidFill>
            <a:prstDash val="solid"/>
            <a:headEnd type="none" w="med" len="med"/>
            <a:tailEnd type="triangle" w="med" len="med"/>
          </a:ln>
        </p:spPr>
      </p:sp>
      <p:sp>
        <p:nvSpPr>
          <p:cNvPr id="6173" name="直接连接符 6172"/>
          <p:cNvSpPr/>
          <p:nvPr/>
        </p:nvSpPr>
        <p:spPr>
          <a:xfrm flipH="1">
            <a:off x="4129088" y="3276600"/>
            <a:ext cx="88900" cy="130175"/>
          </a:xfrm>
          <a:prstGeom prst="line">
            <a:avLst/>
          </a:prstGeom>
          <a:ln w="12700" cap="flat" cmpd="sng">
            <a:solidFill>
              <a:schemeClr val="tx1"/>
            </a:solidFill>
            <a:prstDash val="solid"/>
            <a:headEnd type="none" w="med" len="med"/>
            <a:tailEnd type="none" w="med" len="med"/>
          </a:ln>
        </p:spPr>
      </p:sp>
      <p:sp>
        <p:nvSpPr>
          <p:cNvPr id="6174" name="矩形 6173"/>
          <p:cNvSpPr/>
          <p:nvPr/>
        </p:nvSpPr>
        <p:spPr>
          <a:xfrm>
            <a:off x="3810000" y="34036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175" name="矩形 6174"/>
          <p:cNvSpPr/>
          <p:nvPr/>
        </p:nvSpPr>
        <p:spPr>
          <a:xfrm>
            <a:off x="3505200" y="3048000"/>
            <a:ext cx="609600"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busA</a:t>
            </a:r>
          </a:p>
        </p:txBody>
      </p:sp>
      <p:sp>
        <p:nvSpPr>
          <p:cNvPr id="6176" name="直接连接符 6175"/>
          <p:cNvSpPr/>
          <p:nvPr/>
        </p:nvSpPr>
        <p:spPr>
          <a:xfrm flipV="1">
            <a:off x="1849438" y="2820988"/>
            <a:ext cx="0" cy="390525"/>
          </a:xfrm>
          <a:prstGeom prst="line">
            <a:avLst/>
          </a:prstGeom>
          <a:ln w="25400" cap="flat" cmpd="sng">
            <a:solidFill>
              <a:schemeClr val="accent1"/>
            </a:solidFill>
            <a:prstDash val="solid"/>
            <a:headEnd type="triangle" w="med" len="med"/>
            <a:tailEnd type="none" w="med" len="med"/>
          </a:ln>
        </p:spPr>
      </p:sp>
      <p:sp>
        <p:nvSpPr>
          <p:cNvPr id="6177" name="直接连接符 6176"/>
          <p:cNvSpPr/>
          <p:nvPr/>
        </p:nvSpPr>
        <p:spPr>
          <a:xfrm>
            <a:off x="3157538" y="4041775"/>
            <a:ext cx="965200" cy="0"/>
          </a:xfrm>
          <a:prstGeom prst="line">
            <a:avLst/>
          </a:prstGeom>
          <a:ln w="25400" cap="flat" cmpd="sng">
            <a:solidFill>
              <a:schemeClr val="tx1"/>
            </a:solidFill>
            <a:prstDash val="solid"/>
            <a:headEnd type="none" w="med" len="med"/>
            <a:tailEnd type="triangle" w="med" len="med"/>
          </a:ln>
        </p:spPr>
      </p:sp>
      <p:sp>
        <p:nvSpPr>
          <p:cNvPr id="6178" name="直接连接符 6177"/>
          <p:cNvSpPr/>
          <p:nvPr/>
        </p:nvSpPr>
        <p:spPr>
          <a:xfrm flipV="1">
            <a:off x="3608388" y="3894138"/>
            <a:ext cx="139700" cy="241300"/>
          </a:xfrm>
          <a:prstGeom prst="line">
            <a:avLst/>
          </a:prstGeom>
          <a:ln w="12700" cap="flat" cmpd="sng">
            <a:solidFill>
              <a:schemeClr val="tx1"/>
            </a:solidFill>
            <a:prstDash val="solid"/>
            <a:headEnd type="none" w="med" len="med"/>
            <a:tailEnd type="none" w="med" len="med"/>
          </a:ln>
        </p:spPr>
      </p:sp>
      <p:sp>
        <p:nvSpPr>
          <p:cNvPr id="6179" name="矩形 6178"/>
          <p:cNvSpPr/>
          <p:nvPr/>
        </p:nvSpPr>
        <p:spPr>
          <a:xfrm>
            <a:off x="3200400" y="403225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180" name="矩形 6179"/>
          <p:cNvSpPr/>
          <p:nvPr/>
        </p:nvSpPr>
        <p:spPr>
          <a:xfrm>
            <a:off x="3124200" y="3748088"/>
            <a:ext cx="5984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busB</a:t>
            </a:r>
          </a:p>
        </p:txBody>
      </p:sp>
      <p:sp>
        <p:nvSpPr>
          <p:cNvPr id="6181" name="直接连接符 6180"/>
          <p:cNvSpPr/>
          <p:nvPr/>
        </p:nvSpPr>
        <p:spPr>
          <a:xfrm flipH="1">
            <a:off x="1074738" y="4194175"/>
            <a:ext cx="482600" cy="0"/>
          </a:xfrm>
          <a:prstGeom prst="line">
            <a:avLst/>
          </a:prstGeom>
          <a:ln w="25400" cap="flat" cmpd="sng">
            <a:solidFill>
              <a:schemeClr val="tx1"/>
            </a:solidFill>
            <a:prstDash val="solid"/>
            <a:headEnd type="none" w="med" len="med"/>
            <a:tailEnd type="none" w="med" len="med"/>
          </a:ln>
        </p:spPr>
      </p:sp>
      <p:sp>
        <p:nvSpPr>
          <p:cNvPr id="6182" name="直接连接符 6181"/>
          <p:cNvSpPr/>
          <p:nvPr/>
        </p:nvSpPr>
        <p:spPr>
          <a:xfrm>
            <a:off x="2992438" y="2786063"/>
            <a:ext cx="0" cy="400050"/>
          </a:xfrm>
          <a:prstGeom prst="line">
            <a:avLst/>
          </a:prstGeom>
          <a:ln w="25400" cap="flat" cmpd="sng">
            <a:solidFill>
              <a:schemeClr val="tx1"/>
            </a:solidFill>
            <a:prstDash val="solid"/>
            <a:headEnd type="none" w="med" len="med"/>
            <a:tailEnd type="none" w="med" len="med"/>
          </a:ln>
        </p:spPr>
      </p:sp>
      <p:sp>
        <p:nvSpPr>
          <p:cNvPr id="6183" name="直接连接符 6182"/>
          <p:cNvSpPr/>
          <p:nvPr/>
        </p:nvSpPr>
        <p:spPr>
          <a:xfrm flipV="1">
            <a:off x="2922588" y="2908300"/>
            <a:ext cx="139700" cy="155575"/>
          </a:xfrm>
          <a:prstGeom prst="line">
            <a:avLst/>
          </a:prstGeom>
          <a:ln w="12700" cap="flat" cmpd="sng">
            <a:solidFill>
              <a:schemeClr val="tx1"/>
            </a:solidFill>
            <a:prstDash val="solid"/>
            <a:headEnd type="none" w="med" len="med"/>
            <a:tailEnd type="none" w="med" len="med"/>
          </a:ln>
        </p:spPr>
      </p:sp>
      <p:sp>
        <p:nvSpPr>
          <p:cNvPr id="6184" name="矩形 6183"/>
          <p:cNvSpPr/>
          <p:nvPr/>
        </p:nvSpPr>
        <p:spPr>
          <a:xfrm>
            <a:off x="27432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p>
        </p:txBody>
      </p:sp>
      <p:sp>
        <p:nvSpPr>
          <p:cNvPr id="6185" name="直接连接符 6184"/>
          <p:cNvSpPr/>
          <p:nvPr/>
        </p:nvSpPr>
        <p:spPr>
          <a:xfrm>
            <a:off x="2154238" y="2573338"/>
            <a:ext cx="0" cy="612775"/>
          </a:xfrm>
          <a:prstGeom prst="line">
            <a:avLst/>
          </a:prstGeom>
          <a:ln w="25400" cap="flat" cmpd="sng">
            <a:solidFill>
              <a:schemeClr val="tx1"/>
            </a:solidFill>
            <a:prstDash val="solid"/>
            <a:headEnd type="none" w="med" len="med"/>
            <a:tailEnd type="none" w="med" len="med"/>
          </a:ln>
        </p:spPr>
      </p:sp>
      <p:sp>
        <p:nvSpPr>
          <p:cNvPr id="6186" name="直接连接符 6185"/>
          <p:cNvSpPr/>
          <p:nvPr/>
        </p:nvSpPr>
        <p:spPr>
          <a:xfrm flipV="1">
            <a:off x="2084388" y="2908300"/>
            <a:ext cx="139700" cy="155575"/>
          </a:xfrm>
          <a:prstGeom prst="line">
            <a:avLst/>
          </a:prstGeom>
          <a:ln w="12700" cap="flat" cmpd="sng">
            <a:solidFill>
              <a:schemeClr val="tx1"/>
            </a:solidFill>
            <a:prstDash val="solid"/>
            <a:headEnd type="none" w="med" len="med"/>
            <a:tailEnd type="none" w="med" len="med"/>
          </a:ln>
        </p:spPr>
      </p:sp>
      <p:sp>
        <p:nvSpPr>
          <p:cNvPr id="6187" name="矩形 6186"/>
          <p:cNvSpPr/>
          <p:nvPr/>
        </p:nvSpPr>
        <p:spPr>
          <a:xfrm>
            <a:off x="19050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p>
        </p:txBody>
      </p:sp>
      <p:sp>
        <p:nvSpPr>
          <p:cNvPr id="6188" name="直接连接符 6187"/>
          <p:cNvSpPr/>
          <p:nvPr/>
        </p:nvSpPr>
        <p:spPr>
          <a:xfrm>
            <a:off x="2535238" y="2786063"/>
            <a:ext cx="0" cy="400050"/>
          </a:xfrm>
          <a:prstGeom prst="line">
            <a:avLst/>
          </a:prstGeom>
          <a:ln w="25400" cap="flat" cmpd="sng">
            <a:solidFill>
              <a:schemeClr val="tx1"/>
            </a:solidFill>
            <a:prstDash val="solid"/>
            <a:headEnd type="none" w="med" len="med"/>
            <a:tailEnd type="none" w="med" len="med"/>
          </a:ln>
        </p:spPr>
      </p:sp>
      <p:sp>
        <p:nvSpPr>
          <p:cNvPr id="6189" name="直接连接符 6188"/>
          <p:cNvSpPr/>
          <p:nvPr/>
        </p:nvSpPr>
        <p:spPr>
          <a:xfrm flipV="1">
            <a:off x="2465388" y="2908300"/>
            <a:ext cx="139700" cy="155575"/>
          </a:xfrm>
          <a:prstGeom prst="line">
            <a:avLst/>
          </a:prstGeom>
          <a:ln w="12700" cap="flat" cmpd="sng">
            <a:solidFill>
              <a:schemeClr val="tx1"/>
            </a:solidFill>
            <a:prstDash val="solid"/>
            <a:headEnd type="none" w="med" len="med"/>
            <a:tailEnd type="none" w="med" len="med"/>
          </a:ln>
        </p:spPr>
      </p:sp>
      <p:sp>
        <p:nvSpPr>
          <p:cNvPr id="6190" name="矩形 6189"/>
          <p:cNvSpPr/>
          <p:nvPr/>
        </p:nvSpPr>
        <p:spPr>
          <a:xfrm>
            <a:off x="22860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p>
        </p:txBody>
      </p:sp>
      <p:sp>
        <p:nvSpPr>
          <p:cNvPr id="6191" name="矩形 6190"/>
          <p:cNvSpPr/>
          <p:nvPr/>
        </p:nvSpPr>
        <p:spPr>
          <a:xfrm>
            <a:off x="1905000" y="3190875"/>
            <a:ext cx="4619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Rw</a:t>
            </a:r>
          </a:p>
        </p:txBody>
      </p:sp>
      <p:sp>
        <p:nvSpPr>
          <p:cNvPr id="6192" name="矩形 6191"/>
          <p:cNvSpPr/>
          <p:nvPr/>
        </p:nvSpPr>
        <p:spPr>
          <a:xfrm>
            <a:off x="2362200" y="3190875"/>
            <a:ext cx="406400"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Ra</a:t>
            </a:r>
          </a:p>
        </p:txBody>
      </p:sp>
      <p:sp>
        <p:nvSpPr>
          <p:cNvPr id="6193" name="矩形 6192"/>
          <p:cNvSpPr/>
          <p:nvPr/>
        </p:nvSpPr>
        <p:spPr>
          <a:xfrm>
            <a:off x="2743200" y="3190875"/>
            <a:ext cx="41751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Rb</a:t>
            </a:r>
          </a:p>
        </p:txBody>
      </p:sp>
      <p:sp>
        <p:nvSpPr>
          <p:cNvPr id="6194" name="矩形 6193"/>
          <p:cNvSpPr/>
          <p:nvPr/>
        </p:nvSpPr>
        <p:spPr>
          <a:xfrm>
            <a:off x="1905000" y="3475038"/>
            <a:ext cx="984250" cy="577850"/>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32 32-bit</a:t>
            </a:r>
          </a:p>
          <a:p>
            <a:pPr lvl="0"/>
            <a:r>
              <a:rPr lang="en-US" altLang="zh-CN" sz="1600" b="1">
                <a:latin typeface="Times New Roman" panose="02020603050405020304" pitchFamily="18" charset="0"/>
                <a:ea typeface="Times New Roman" panose="02020603050405020304" pitchFamily="18" charset="0"/>
              </a:rPr>
              <a:t>Registers</a:t>
            </a:r>
          </a:p>
        </p:txBody>
      </p:sp>
      <p:sp>
        <p:nvSpPr>
          <p:cNvPr id="6195" name="直接连接符 6194"/>
          <p:cNvSpPr/>
          <p:nvPr/>
        </p:nvSpPr>
        <p:spPr>
          <a:xfrm flipH="1">
            <a:off x="693738" y="5729288"/>
            <a:ext cx="7797800" cy="0"/>
          </a:xfrm>
          <a:prstGeom prst="line">
            <a:avLst/>
          </a:prstGeom>
          <a:ln w="25400" cap="flat" cmpd="sng">
            <a:solidFill>
              <a:schemeClr val="tx1"/>
            </a:solidFill>
            <a:prstDash val="solid"/>
            <a:headEnd type="none" w="med" len="med"/>
            <a:tailEnd type="none" w="med" len="med"/>
          </a:ln>
        </p:spPr>
      </p:sp>
      <p:sp>
        <p:nvSpPr>
          <p:cNvPr id="6196" name="直接连接符 6195"/>
          <p:cNvSpPr/>
          <p:nvPr/>
        </p:nvSpPr>
        <p:spPr>
          <a:xfrm flipV="1">
            <a:off x="706438" y="3684588"/>
            <a:ext cx="0" cy="2057400"/>
          </a:xfrm>
          <a:prstGeom prst="line">
            <a:avLst/>
          </a:prstGeom>
          <a:ln w="25400" cap="flat" cmpd="sng">
            <a:solidFill>
              <a:schemeClr val="tx1"/>
            </a:solidFill>
            <a:prstDash val="solid"/>
            <a:headEnd type="none" w="med" len="med"/>
            <a:tailEnd type="none" w="med" len="med"/>
          </a:ln>
        </p:spPr>
      </p:sp>
      <p:sp>
        <p:nvSpPr>
          <p:cNvPr id="6197" name="矩形 6196"/>
          <p:cNvSpPr/>
          <p:nvPr/>
        </p:nvSpPr>
        <p:spPr>
          <a:xfrm>
            <a:off x="2514600" y="2551113"/>
            <a:ext cx="3952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Rs</a:t>
            </a:r>
          </a:p>
        </p:txBody>
      </p:sp>
      <p:sp>
        <p:nvSpPr>
          <p:cNvPr id="6198" name="矩形 6197"/>
          <p:cNvSpPr/>
          <p:nvPr/>
        </p:nvSpPr>
        <p:spPr>
          <a:xfrm>
            <a:off x="2286000" y="1911350"/>
            <a:ext cx="3730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Rt</a:t>
            </a:r>
          </a:p>
        </p:txBody>
      </p:sp>
      <p:grpSp>
        <p:nvGrpSpPr>
          <p:cNvPr id="6203" name="组合 6202"/>
          <p:cNvGrpSpPr/>
          <p:nvPr/>
        </p:nvGrpSpPr>
        <p:grpSpPr>
          <a:xfrm>
            <a:off x="4135438" y="3760788"/>
            <a:ext cx="304800" cy="1227137"/>
            <a:chOff x="2640" y="2648"/>
            <a:chExt cx="192" cy="773"/>
          </a:xfrm>
        </p:grpSpPr>
        <p:sp>
          <p:nvSpPr>
            <p:cNvPr id="6199" name="直接连接符 6198"/>
            <p:cNvSpPr/>
            <p:nvPr/>
          </p:nvSpPr>
          <p:spPr>
            <a:xfrm>
              <a:off x="2640" y="2648"/>
              <a:ext cx="0" cy="757"/>
            </a:xfrm>
            <a:prstGeom prst="line">
              <a:avLst/>
            </a:prstGeom>
            <a:ln w="25400" cap="flat" cmpd="sng">
              <a:solidFill>
                <a:schemeClr val="tx1"/>
              </a:solidFill>
              <a:prstDash val="solid"/>
              <a:headEnd type="none" w="med" len="med"/>
              <a:tailEnd type="none" w="med" len="med"/>
            </a:ln>
          </p:spPr>
        </p:sp>
        <p:sp>
          <p:nvSpPr>
            <p:cNvPr id="6200" name="直接连接符 6199"/>
            <p:cNvSpPr/>
            <p:nvPr/>
          </p:nvSpPr>
          <p:spPr>
            <a:xfrm>
              <a:off x="2648" y="2648"/>
              <a:ext cx="176" cy="86"/>
            </a:xfrm>
            <a:prstGeom prst="line">
              <a:avLst/>
            </a:prstGeom>
            <a:ln w="25400" cap="flat" cmpd="sng">
              <a:solidFill>
                <a:schemeClr val="tx1"/>
              </a:solidFill>
              <a:prstDash val="solid"/>
              <a:headEnd type="none" w="med" len="med"/>
              <a:tailEnd type="none" w="med" len="med"/>
            </a:ln>
          </p:spPr>
        </p:sp>
        <p:sp>
          <p:nvSpPr>
            <p:cNvPr id="6201" name="直接连接符 6200"/>
            <p:cNvSpPr/>
            <p:nvPr/>
          </p:nvSpPr>
          <p:spPr>
            <a:xfrm flipV="1">
              <a:off x="2648" y="3303"/>
              <a:ext cx="176" cy="118"/>
            </a:xfrm>
            <a:prstGeom prst="line">
              <a:avLst/>
            </a:prstGeom>
            <a:ln w="25400" cap="flat" cmpd="sng">
              <a:solidFill>
                <a:schemeClr val="tx1"/>
              </a:solidFill>
              <a:prstDash val="solid"/>
              <a:headEnd type="none" w="med" len="med"/>
              <a:tailEnd type="none" w="med" len="med"/>
            </a:ln>
          </p:spPr>
        </p:sp>
        <p:sp>
          <p:nvSpPr>
            <p:cNvPr id="6202" name="直接连接符 6201"/>
            <p:cNvSpPr/>
            <p:nvPr/>
          </p:nvSpPr>
          <p:spPr>
            <a:xfrm>
              <a:off x="2832" y="2750"/>
              <a:ext cx="0" cy="553"/>
            </a:xfrm>
            <a:prstGeom prst="line">
              <a:avLst/>
            </a:prstGeom>
            <a:ln w="25400" cap="flat" cmpd="sng">
              <a:solidFill>
                <a:schemeClr val="tx1"/>
              </a:solidFill>
              <a:prstDash val="solid"/>
              <a:headEnd type="none" w="med" len="med"/>
              <a:tailEnd type="none" w="med" len="med"/>
            </a:ln>
          </p:spPr>
        </p:sp>
      </p:grpSp>
      <p:grpSp>
        <p:nvGrpSpPr>
          <p:cNvPr id="6208" name="组合 6207"/>
          <p:cNvGrpSpPr/>
          <p:nvPr/>
        </p:nvGrpSpPr>
        <p:grpSpPr>
          <a:xfrm>
            <a:off x="1417638" y="2311400"/>
            <a:ext cx="1168400" cy="284163"/>
            <a:chOff x="928" y="1735"/>
            <a:chExt cx="736" cy="179"/>
          </a:xfrm>
        </p:grpSpPr>
        <p:sp>
          <p:nvSpPr>
            <p:cNvPr id="6204" name="直接连接符 6203"/>
            <p:cNvSpPr/>
            <p:nvPr/>
          </p:nvSpPr>
          <p:spPr>
            <a:xfrm flipH="1">
              <a:off x="928" y="1735"/>
              <a:ext cx="736" cy="0"/>
            </a:xfrm>
            <a:prstGeom prst="line">
              <a:avLst/>
            </a:prstGeom>
            <a:ln w="25400" cap="flat" cmpd="sng">
              <a:solidFill>
                <a:schemeClr val="tx1"/>
              </a:solidFill>
              <a:prstDash val="solid"/>
              <a:headEnd type="none" w="med" len="med"/>
              <a:tailEnd type="none" w="med" len="med"/>
            </a:ln>
          </p:spPr>
        </p:sp>
        <p:sp>
          <p:nvSpPr>
            <p:cNvPr id="6205" name="直接连接符 6204"/>
            <p:cNvSpPr/>
            <p:nvPr/>
          </p:nvSpPr>
          <p:spPr>
            <a:xfrm flipH="1">
              <a:off x="1552" y="1743"/>
              <a:ext cx="112" cy="163"/>
            </a:xfrm>
            <a:prstGeom prst="line">
              <a:avLst/>
            </a:prstGeom>
            <a:ln w="25400" cap="flat" cmpd="sng">
              <a:solidFill>
                <a:schemeClr val="tx1"/>
              </a:solidFill>
              <a:prstDash val="solid"/>
              <a:headEnd type="none" w="med" len="med"/>
              <a:tailEnd type="none" w="med" len="med"/>
            </a:ln>
          </p:spPr>
        </p:sp>
        <p:sp>
          <p:nvSpPr>
            <p:cNvPr id="6206" name="直接连接符 6205"/>
            <p:cNvSpPr/>
            <p:nvPr/>
          </p:nvSpPr>
          <p:spPr>
            <a:xfrm>
              <a:off x="944" y="1743"/>
              <a:ext cx="80" cy="163"/>
            </a:xfrm>
            <a:prstGeom prst="line">
              <a:avLst/>
            </a:prstGeom>
            <a:ln w="25400" cap="flat" cmpd="sng">
              <a:solidFill>
                <a:schemeClr val="tx1"/>
              </a:solidFill>
              <a:prstDash val="solid"/>
              <a:headEnd type="none" w="med" len="med"/>
              <a:tailEnd type="none" w="med" len="med"/>
            </a:ln>
          </p:spPr>
        </p:sp>
        <p:sp>
          <p:nvSpPr>
            <p:cNvPr id="6207" name="直接连接符 6206"/>
            <p:cNvSpPr/>
            <p:nvPr/>
          </p:nvSpPr>
          <p:spPr>
            <a:xfrm flipH="1">
              <a:off x="1024" y="1914"/>
              <a:ext cx="544" cy="0"/>
            </a:xfrm>
            <a:prstGeom prst="line">
              <a:avLst/>
            </a:prstGeom>
            <a:ln w="25400" cap="flat" cmpd="sng">
              <a:solidFill>
                <a:schemeClr val="tx1"/>
              </a:solidFill>
              <a:prstDash val="solid"/>
              <a:headEnd type="none" w="med" len="med"/>
              <a:tailEnd type="none" w="med" len="med"/>
            </a:ln>
          </p:spPr>
        </p:sp>
      </p:grpSp>
      <p:sp>
        <p:nvSpPr>
          <p:cNvPr id="6209" name="矩形 6208"/>
          <p:cNvSpPr/>
          <p:nvPr/>
        </p:nvSpPr>
        <p:spPr>
          <a:xfrm>
            <a:off x="2954338" y="2551113"/>
            <a:ext cx="373062" cy="333375"/>
          </a:xfrm>
          <a:prstGeom prst="rect">
            <a:avLst/>
          </a:prstGeom>
          <a:noFill/>
          <a:ln w="12700">
            <a:noFill/>
          </a:ln>
        </p:spPr>
        <p:txBody>
          <a:bodyPr wrap="none" lIns="90488" tIns="44450" rIns="90488" bIns="44450">
            <a:spAutoFit/>
          </a:bodyPr>
          <a:lstStyle/>
          <a:p>
            <a:pPr lvl="0" algn="ctr"/>
            <a:r>
              <a:rPr lang="en-US" altLang="zh-CN" sz="1600" err="1">
                <a:latin typeface="Times New Roman" panose="02020603050405020304" pitchFamily="18" charset="0"/>
                <a:ea typeface="Times New Roman" panose="02020603050405020304" pitchFamily="18" charset="0"/>
              </a:rPr>
              <a:t>Rt</a:t>
            </a:r>
          </a:p>
        </p:txBody>
      </p:sp>
      <p:sp>
        <p:nvSpPr>
          <p:cNvPr id="6210" name="直接连接符 6209"/>
          <p:cNvSpPr/>
          <p:nvPr/>
        </p:nvSpPr>
        <p:spPr>
          <a:xfrm>
            <a:off x="2306638" y="2074863"/>
            <a:ext cx="0" cy="188912"/>
          </a:xfrm>
          <a:prstGeom prst="line">
            <a:avLst/>
          </a:prstGeom>
          <a:ln w="25400" cap="flat" cmpd="sng">
            <a:solidFill>
              <a:schemeClr val="tx1"/>
            </a:solidFill>
            <a:prstDash val="solid"/>
            <a:headEnd type="none" w="med" len="med"/>
            <a:tailEnd type="none" w="med" len="med"/>
          </a:ln>
        </p:spPr>
      </p:sp>
      <p:sp>
        <p:nvSpPr>
          <p:cNvPr id="6211" name="直接连接符 6210"/>
          <p:cNvSpPr/>
          <p:nvPr/>
        </p:nvSpPr>
        <p:spPr>
          <a:xfrm>
            <a:off x="1697038" y="2074863"/>
            <a:ext cx="0" cy="188912"/>
          </a:xfrm>
          <a:prstGeom prst="line">
            <a:avLst/>
          </a:prstGeom>
          <a:ln w="25400" cap="flat" cmpd="sng">
            <a:solidFill>
              <a:schemeClr val="tx1"/>
            </a:solidFill>
            <a:prstDash val="solid"/>
            <a:headEnd type="none" w="med" len="med"/>
            <a:tailEnd type="none" w="med" len="med"/>
          </a:ln>
        </p:spPr>
      </p:sp>
      <p:sp>
        <p:nvSpPr>
          <p:cNvPr id="6212" name="矩形 6211"/>
          <p:cNvSpPr/>
          <p:nvPr/>
        </p:nvSpPr>
        <p:spPr>
          <a:xfrm>
            <a:off x="1676400" y="1911350"/>
            <a:ext cx="4175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Rd</a:t>
            </a:r>
          </a:p>
        </p:txBody>
      </p:sp>
      <p:sp>
        <p:nvSpPr>
          <p:cNvPr id="6213" name="直接连接符 6212"/>
          <p:cNvSpPr/>
          <p:nvPr/>
        </p:nvSpPr>
        <p:spPr>
          <a:xfrm flipH="1">
            <a:off x="998538" y="2452688"/>
            <a:ext cx="558800" cy="0"/>
          </a:xfrm>
          <a:prstGeom prst="line">
            <a:avLst/>
          </a:prstGeom>
          <a:ln w="25400" cap="flat" cmpd="sng">
            <a:solidFill>
              <a:schemeClr val="accent1"/>
            </a:solidFill>
            <a:prstDash val="solid"/>
            <a:headEnd type="triangle" w="med" len="med"/>
            <a:tailEnd type="none" w="med" len="med"/>
          </a:ln>
        </p:spPr>
      </p:sp>
      <p:sp>
        <p:nvSpPr>
          <p:cNvPr id="6214" name="矩形 6213"/>
          <p:cNvSpPr/>
          <p:nvPr/>
        </p:nvSpPr>
        <p:spPr>
          <a:xfrm>
            <a:off x="304800" y="2119313"/>
            <a:ext cx="8128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RegDst</a:t>
            </a:r>
          </a:p>
        </p:txBody>
      </p:sp>
      <p:sp>
        <p:nvSpPr>
          <p:cNvPr id="6215" name="矩形 6214"/>
          <p:cNvSpPr/>
          <p:nvPr/>
        </p:nvSpPr>
        <p:spPr>
          <a:xfrm>
            <a:off x="3081338" y="4446588"/>
            <a:ext cx="355600" cy="965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16" name="矩形 6215"/>
          <p:cNvSpPr/>
          <p:nvPr/>
        </p:nvSpPr>
        <p:spPr>
          <a:xfrm rot="5400000">
            <a:off x="2747963" y="4775200"/>
            <a:ext cx="982662" cy="3333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Extender</a:t>
            </a:r>
          </a:p>
        </p:txBody>
      </p:sp>
      <p:sp>
        <p:nvSpPr>
          <p:cNvPr id="6217" name="矩形 6216"/>
          <p:cNvSpPr/>
          <p:nvPr/>
        </p:nvSpPr>
        <p:spPr>
          <a:xfrm rot="5400000">
            <a:off x="3967163" y="4167188"/>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p>
        </p:txBody>
      </p:sp>
      <p:sp>
        <p:nvSpPr>
          <p:cNvPr id="6218" name="矩形 6217"/>
          <p:cNvSpPr/>
          <p:nvPr/>
        </p:nvSpPr>
        <p:spPr>
          <a:xfrm>
            <a:off x="1714500" y="2301875"/>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p>
        </p:txBody>
      </p:sp>
      <p:sp>
        <p:nvSpPr>
          <p:cNvPr id="6219" name="直接连接符 6218"/>
          <p:cNvSpPr/>
          <p:nvPr/>
        </p:nvSpPr>
        <p:spPr>
          <a:xfrm>
            <a:off x="3462338" y="4833938"/>
            <a:ext cx="660400" cy="0"/>
          </a:xfrm>
          <a:prstGeom prst="line">
            <a:avLst/>
          </a:prstGeom>
          <a:ln w="25400" cap="flat" cmpd="sng">
            <a:solidFill>
              <a:schemeClr val="tx1"/>
            </a:solidFill>
            <a:prstDash val="solid"/>
            <a:headEnd type="none" w="med" len="med"/>
            <a:tailEnd type="triangle" w="med" len="med"/>
          </a:ln>
        </p:spPr>
      </p:sp>
      <p:sp>
        <p:nvSpPr>
          <p:cNvPr id="6220" name="矩形 6219"/>
          <p:cNvSpPr/>
          <p:nvPr/>
        </p:nvSpPr>
        <p:spPr>
          <a:xfrm>
            <a:off x="3448050" y="4859338"/>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221" name="直接连接符 6220"/>
          <p:cNvSpPr/>
          <p:nvPr/>
        </p:nvSpPr>
        <p:spPr>
          <a:xfrm flipH="1">
            <a:off x="3748088" y="4768850"/>
            <a:ext cx="88900" cy="130175"/>
          </a:xfrm>
          <a:prstGeom prst="line">
            <a:avLst/>
          </a:prstGeom>
          <a:ln w="12700" cap="flat" cmpd="sng">
            <a:solidFill>
              <a:schemeClr val="tx1"/>
            </a:solidFill>
            <a:prstDash val="solid"/>
            <a:headEnd type="none" w="med" len="med"/>
            <a:tailEnd type="none" w="med" len="med"/>
          </a:ln>
        </p:spPr>
      </p:sp>
      <p:sp>
        <p:nvSpPr>
          <p:cNvPr id="6222" name="直接连接符 6221"/>
          <p:cNvSpPr/>
          <p:nvPr/>
        </p:nvSpPr>
        <p:spPr>
          <a:xfrm>
            <a:off x="2090738" y="4975225"/>
            <a:ext cx="965200" cy="0"/>
          </a:xfrm>
          <a:prstGeom prst="line">
            <a:avLst/>
          </a:prstGeom>
          <a:ln w="25400" cap="flat" cmpd="sng">
            <a:solidFill>
              <a:schemeClr val="tx1"/>
            </a:solidFill>
            <a:prstDash val="solid"/>
            <a:headEnd type="none" w="med" len="med"/>
            <a:tailEnd type="triangle" w="med" len="med"/>
          </a:ln>
        </p:spPr>
      </p:sp>
      <p:sp>
        <p:nvSpPr>
          <p:cNvPr id="6223" name="直接连接符 6222"/>
          <p:cNvSpPr/>
          <p:nvPr/>
        </p:nvSpPr>
        <p:spPr>
          <a:xfrm flipH="1">
            <a:off x="2528888" y="4911725"/>
            <a:ext cx="88900" cy="128588"/>
          </a:xfrm>
          <a:prstGeom prst="line">
            <a:avLst/>
          </a:prstGeom>
          <a:ln w="12700" cap="flat" cmpd="sng">
            <a:solidFill>
              <a:schemeClr val="tx1"/>
            </a:solidFill>
            <a:prstDash val="solid"/>
            <a:headEnd type="none" w="med" len="med"/>
            <a:tailEnd type="none" w="med" len="med"/>
          </a:ln>
        </p:spPr>
      </p:sp>
      <p:sp>
        <p:nvSpPr>
          <p:cNvPr id="6224" name="矩形 6223"/>
          <p:cNvSpPr/>
          <p:nvPr/>
        </p:nvSpPr>
        <p:spPr>
          <a:xfrm>
            <a:off x="2209800" y="49657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16</a:t>
            </a:r>
          </a:p>
        </p:txBody>
      </p:sp>
      <p:sp>
        <p:nvSpPr>
          <p:cNvPr id="6225" name="矩形 6224"/>
          <p:cNvSpPr/>
          <p:nvPr/>
        </p:nvSpPr>
        <p:spPr>
          <a:xfrm>
            <a:off x="1371600" y="4824413"/>
            <a:ext cx="7588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imm16</a:t>
            </a:r>
          </a:p>
        </p:txBody>
      </p:sp>
      <p:sp>
        <p:nvSpPr>
          <p:cNvPr id="6226" name="直接连接符 6225"/>
          <p:cNvSpPr/>
          <p:nvPr/>
        </p:nvSpPr>
        <p:spPr>
          <a:xfrm>
            <a:off x="4287838" y="4918075"/>
            <a:ext cx="0" cy="400050"/>
          </a:xfrm>
          <a:prstGeom prst="line">
            <a:avLst/>
          </a:prstGeom>
          <a:ln w="25400" cap="flat" cmpd="sng">
            <a:solidFill>
              <a:schemeClr val="accent1"/>
            </a:solidFill>
            <a:prstDash val="solid"/>
            <a:headEnd type="triangle" w="med" len="med"/>
            <a:tailEnd type="none" w="med" len="med"/>
          </a:ln>
        </p:spPr>
      </p:sp>
      <p:sp>
        <p:nvSpPr>
          <p:cNvPr id="6227" name="矩形 6226"/>
          <p:cNvSpPr/>
          <p:nvPr/>
        </p:nvSpPr>
        <p:spPr>
          <a:xfrm>
            <a:off x="3886200" y="5332413"/>
            <a:ext cx="9017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ALUSrc</a:t>
            </a:r>
          </a:p>
        </p:txBody>
      </p:sp>
      <p:sp>
        <p:nvSpPr>
          <p:cNvPr id="6228" name="直接连接符 6227"/>
          <p:cNvSpPr/>
          <p:nvPr/>
        </p:nvSpPr>
        <p:spPr>
          <a:xfrm>
            <a:off x="4452938" y="4194175"/>
            <a:ext cx="508000" cy="0"/>
          </a:xfrm>
          <a:prstGeom prst="line">
            <a:avLst/>
          </a:prstGeom>
          <a:ln w="25400" cap="flat" cmpd="sng">
            <a:solidFill>
              <a:schemeClr val="tx1"/>
            </a:solidFill>
            <a:prstDash val="solid"/>
            <a:headEnd type="none" w="med" len="med"/>
            <a:tailEnd type="triangle" w="med" len="med"/>
          </a:ln>
        </p:spPr>
      </p:sp>
      <p:sp>
        <p:nvSpPr>
          <p:cNvPr id="6229" name="直接连接符 6228"/>
          <p:cNvSpPr/>
          <p:nvPr/>
        </p:nvSpPr>
        <p:spPr>
          <a:xfrm>
            <a:off x="8478838" y="4064000"/>
            <a:ext cx="0" cy="1652588"/>
          </a:xfrm>
          <a:prstGeom prst="line">
            <a:avLst/>
          </a:prstGeom>
          <a:ln w="25400" cap="flat" cmpd="sng">
            <a:solidFill>
              <a:schemeClr val="tx1"/>
            </a:solidFill>
            <a:prstDash val="solid"/>
            <a:headEnd type="none" w="med" len="med"/>
            <a:tailEnd type="none" w="med" len="med"/>
          </a:ln>
        </p:spPr>
      </p:sp>
      <p:sp>
        <p:nvSpPr>
          <p:cNvPr id="6230" name="直接连接符 6229"/>
          <p:cNvSpPr/>
          <p:nvPr/>
        </p:nvSpPr>
        <p:spPr>
          <a:xfrm>
            <a:off x="3297238" y="5419725"/>
            <a:ext cx="0" cy="471488"/>
          </a:xfrm>
          <a:prstGeom prst="line">
            <a:avLst/>
          </a:prstGeom>
          <a:ln w="25400" cap="flat" cmpd="sng">
            <a:solidFill>
              <a:schemeClr val="accent1"/>
            </a:solidFill>
            <a:prstDash val="solid"/>
            <a:headEnd type="triangle" w="med" len="med"/>
            <a:tailEnd type="none" w="med" len="med"/>
          </a:ln>
        </p:spPr>
      </p:sp>
      <p:sp>
        <p:nvSpPr>
          <p:cNvPr id="6231" name="矩形 6230"/>
          <p:cNvSpPr/>
          <p:nvPr/>
        </p:nvSpPr>
        <p:spPr>
          <a:xfrm>
            <a:off x="3048000" y="5818188"/>
            <a:ext cx="757238"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ExtOp</a:t>
            </a:r>
          </a:p>
        </p:txBody>
      </p:sp>
      <p:grpSp>
        <p:nvGrpSpPr>
          <p:cNvPr id="6236" name="组合 6235"/>
          <p:cNvGrpSpPr/>
          <p:nvPr/>
        </p:nvGrpSpPr>
        <p:grpSpPr>
          <a:xfrm>
            <a:off x="7716838" y="3495675"/>
            <a:ext cx="304800" cy="1255713"/>
            <a:chOff x="4896" y="2481"/>
            <a:chExt cx="192" cy="791"/>
          </a:xfrm>
        </p:grpSpPr>
        <p:sp>
          <p:nvSpPr>
            <p:cNvPr id="6232" name="直接连接符 6231"/>
            <p:cNvSpPr/>
            <p:nvPr/>
          </p:nvSpPr>
          <p:spPr>
            <a:xfrm>
              <a:off x="4896" y="2481"/>
              <a:ext cx="0" cy="775"/>
            </a:xfrm>
            <a:prstGeom prst="line">
              <a:avLst/>
            </a:prstGeom>
            <a:ln w="25400" cap="flat" cmpd="sng">
              <a:solidFill>
                <a:schemeClr val="tx1"/>
              </a:solidFill>
              <a:prstDash val="solid"/>
              <a:headEnd type="none" w="med" len="med"/>
              <a:tailEnd type="none" w="med" len="med"/>
            </a:ln>
          </p:spPr>
        </p:sp>
        <p:sp>
          <p:nvSpPr>
            <p:cNvPr id="6233" name="直接连接符 6232"/>
            <p:cNvSpPr/>
            <p:nvPr/>
          </p:nvSpPr>
          <p:spPr>
            <a:xfrm>
              <a:off x="4904" y="2481"/>
              <a:ext cx="176" cy="90"/>
            </a:xfrm>
            <a:prstGeom prst="line">
              <a:avLst/>
            </a:prstGeom>
            <a:ln w="25400" cap="flat" cmpd="sng">
              <a:solidFill>
                <a:schemeClr val="tx1"/>
              </a:solidFill>
              <a:prstDash val="solid"/>
              <a:headEnd type="none" w="med" len="med"/>
              <a:tailEnd type="none" w="med" len="med"/>
            </a:ln>
          </p:spPr>
        </p:sp>
        <p:sp>
          <p:nvSpPr>
            <p:cNvPr id="6234" name="直接连接符 6233"/>
            <p:cNvSpPr/>
            <p:nvPr/>
          </p:nvSpPr>
          <p:spPr>
            <a:xfrm flipV="1">
              <a:off x="4904" y="3150"/>
              <a:ext cx="176" cy="122"/>
            </a:xfrm>
            <a:prstGeom prst="line">
              <a:avLst/>
            </a:prstGeom>
            <a:ln w="25400" cap="flat" cmpd="sng">
              <a:solidFill>
                <a:schemeClr val="tx1"/>
              </a:solidFill>
              <a:prstDash val="solid"/>
              <a:headEnd type="none" w="med" len="med"/>
              <a:tailEnd type="none" w="med" len="med"/>
            </a:ln>
          </p:spPr>
        </p:sp>
        <p:sp>
          <p:nvSpPr>
            <p:cNvPr id="6235" name="直接连接符 6234"/>
            <p:cNvSpPr/>
            <p:nvPr/>
          </p:nvSpPr>
          <p:spPr>
            <a:xfrm>
              <a:off x="5088" y="2587"/>
              <a:ext cx="0" cy="563"/>
            </a:xfrm>
            <a:prstGeom prst="line">
              <a:avLst/>
            </a:prstGeom>
            <a:ln w="25400" cap="flat" cmpd="sng">
              <a:solidFill>
                <a:schemeClr val="tx1"/>
              </a:solidFill>
              <a:prstDash val="solid"/>
              <a:headEnd type="none" w="med" len="med"/>
              <a:tailEnd type="none" w="med" len="med"/>
            </a:ln>
          </p:spPr>
        </p:sp>
      </p:grpSp>
      <p:sp>
        <p:nvSpPr>
          <p:cNvPr id="6237" name="矩形 6236"/>
          <p:cNvSpPr/>
          <p:nvPr/>
        </p:nvSpPr>
        <p:spPr>
          <a:xfrm rot="5400000">
            <a:off x="7529513" y="4022725"/>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p>
        </p:txBody>
      </p:sp>
      <p:sp>
        <p:nvSpPr>
          <p:cNvPr id="6238" name="直接连接符 6237"/>
          <p:cNvSpPr/>
          <p:nvPr/>
        </p:nvSpPr>
        <p:spPr>
          <a:xfrm flipV="1">
            <a:off x="7869238" y="3116263"/>
            <a:ext cx="0" cy="450850"/>
          </a:xfrm>
          <a:prstGeom prst="line">
            <a:avLst/>
          </a:prstGeom>
          <a:ln w="25400" cap="flat" cmpd="sng">
            <a:solidFill>
              <a:schemeClr val="accent1"/>
            </a:solidFill>
            <a:prstDash val="solid"/>
            <a:headEnd type="triangle" w="med" len="med"/>
            <a:tailEnd type="none" w="med" len="med"/>
          </a:ln>
        </p:spPr>
      </p:sp>
      <p:sp>
        <p:nvSpPr>
          <p:cNvPr id="6239" name="矩形 6238"/>
          <p:cNvSpPr/>
          <p:nvPr/>
        </p:nvSpPr>
        <p:spPr>
          <a:xfrm>
            <a:off x="7848600" y="2987675"/>
            <a:ext cx="1141413"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MemtoReg</a:t>
            </a:r>
          </a:p>
        </p:txBody>
      </p:sp>
      <p:sp>
        <p:nvSpPr>
          <p:cNvPr id="6240" name="直接连接符 6239"/>
          <p:cNvSpPr/>
          <p:nvPr/>
        </p:nvSpPr>
        <p:spPr>
          <a:xfrm>
            <a:off x="8034338" y="4051300"/>
            <a:ext cx="431800" cy="0"/>
          </a:xfrm>
          <a:prstGeom prst="line">
            <a:avLst/>
          </a:prstGeom>
          <a:ln w="25400" cap="flat" cmpd="sng">
            <a:solidFill>
              <a:schemeClr val="tx1"/>
            </a:solidFill>
            <a:prstDash val="solid"/>
            <a:headEnd type="none" w="med" len="med"/>
            <a:tailEnd type="none" w="med" len="med"/>
          </a:ln>
        </p:spPr>
      </p:sp>
      <p:sp>
        <p:nvSpPr>
          <p:cNvPr id="6241" name="矩形 6240"/>
          <p:cNvSpPr/>
          <p:nvPr/>
        </p:nvSpPr>
        <p:spPr>
          <a:xfrm>
            <a:off x="5967413" y="4419600"/>
            <a:ext cx="1127125" cy="1128713"/>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42" name="直接连接符 6241"/>
          <p:cNvSpPr/>
          <p:nvPr/>
        </p:nvSpPr>
        <p:spPr>
          <a:xfrm flipH="1">
            <a:off x="5341938" y="5402263"/>
            <a:ext cx="482600" cy="0"/>
          </a:xfrm>
          <a:prstGeom prst="line">
            <a:avLst/>
          </a:prstGeom>
          <a:ln w="25400" cap="flat" cmpd="sng">
            <a:solidFill>
              <a:schemeClr val="tx1"/>
            </a:solidFill>
            <a:prstDash val="solid"/>
            <a:headEnd type="none" w="med" len="med"/>
            <a:tailEnd type="none" w="med" len="med"/>
          </a:ln>
        </p:spPr>
      </p:sp>
      <p:sp>
        <p:nvSpPr>
          <p:cNvPr id="6243" name="矩形 6242"/>
          <p:cNvSpPr/>
          <p:nvPr/>
        </p:nvSpPr>
        <p:spPr>
          <a:xfrm>
            <a:off x="5267325" y="51165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p>
        </p:txBody>
      </p:sp>
      <p:sp>
        <p:nvSpPr>
          <p:cNvPr id="6244" name="矩形 6243"/>
          <p:cNvSpPr/>
          <p:nvPr/>
        </p:nvSpPr>
        <p:spPr>
          <a:xfrm>
            <a:off x="4572000" y="4611688"/>
            <a:ext cx="7858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Data In</a:t>
            </a:r>
          </a:p>
        </p:txBody>
      </p:sp>
      <p:sp>
        <p:nvSpPr>
          <p:cNvPr id="6245" name="直接连接符 6244"/>
          <p:cNvSpPr/>
          <p:nvPr/>
        </p:nvSpPr>
        <p:spPr>
          <a:xfrm>
            <a:off x="5975350" y="5357813"/>
            <a:ext cx="250825" cy="63500"/>
          </a:xfrm>
          <a:prstGeom prst="line">
            <a:avLst/>
          </a:prstGeom>
          <a:ln w="25400" cap="flat" cmpd="sng">
            <a:solidFill>
              <a:schemeClr val="tx1"/>
            </a:solidFill>
            <a:prstDash val="solid"/>
            <a:headEnd type="none" w="med" len="med"/>
            <a:tailEnd type="none" w="med" len="med"/>
          </a:ln>
        </p:spPr>
      </p:sp>
      <p:sp>
        <p:nvSpPr>
          <p:cNvPr id="6246" name="直接连接符 6245"/>
          <p:cNvSpPr/>
          <p:nvPr/>
        </p:nvSpPr>
        <p:spPr>
          <a:xfrm flipH="1">
            <a:off x="5980113" y="5414963"/>
            <a:ext cx="301625" cy="98425"/>
          </a:xfrm>
          <a:prstGeom prst="line">
            <a:avLst/>
          </a:prstGeom>
          <a:ln w="25400" cap="flat" cmpd="sng">
            <a:solidFill>
              <a:schemeClr val="tx1"/>
            </a:solidFill>
            <a:prstDash val="solid"/>
            <a:headEnd type="none" w="med" len="med"/>
            <a:tailEnd type="none" w="med" len="med"/>
          </a:ln>
        </p:spPr>
      </p:sp>
      <p:sp>
        <p:nvSpPr>
          <p:cNvPr id="6247" name="椭圆 6246"/>
          <p:cNvSpPr/>
          <p:nvPr/>
        </p:nvSpPr>
        <p:spPr>
          <a:xfrm>
            <a:off x="5815013" y="5360988"/>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248" name="矩形 6247"/>
          <p:cNvSpPr/>
          <p:nvPr/>
        </p:nvSpPr>
        <p:spPr>
          <a:xfrm>
            <a:off x="5942013" y="4395788"/>
            <a:ext cx="666750"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WrEn</a:t>
            </a:r>
          </a:p>
        </p:txBody>
      </p:sp>
      <p:sp>
        <p:nvSpPr>
          <p:cNvPr id="6249" name="直接连接符 6248"/>
          <p:cNvSpPr/>
          <p:nvPr/>
        </p:nvSpPr>
        <p:spPr>
          <a:xfrm flipH="1">
            <a:off x="4960938" y="4619625"/>
            <a:ext cx="1016000" cy="0"/>
          </a:xfrm>
          <a:prstGeom prst="line">
            <a:avLst/>
          </a:prstGeom>
          <a:ln w="25400" cap="flat" cmpd="sng">
            <a:solidFill>
              <a:schemeClr val="tx1"/>
            </a:solidFill>
            <a:prstDash val="solid"/>
            <a:headEnd type="triangle" w="med" len="med"/>
            <a:tailEnd type="none" w="med" len="med"/>
          </a:ln>
        </p:spPr>
      </p:sp>
      <p:sp>
        <p:nvSpPr>
          <p:cNvPr id="6250" name="直接连接符 6249"/>
          <p:cNvSpPr/>
          <p:nvPr/>
        </p:nvSpPr>
        <p:spPr>
          <a:xfrm flipH="1">
            <a:off x="5500688" y="4556125"/>
            <a:ext cx="88900" cy="128588"/>
          </a:xfrm>
          <a:prstGeom prst="line">
            <a:avLst/>
          </a:prstGeom>
          <a:ln w="12700" cap="flat" cmpd="sng">
            <a:solidFill>
              <a:schemeClr val="tx1"/>
            </a:solidFill>
            <a:prstDash val="solid"/>
            <a:headEnd type="none" w="med" len="med"/>
            <a:tailEnd type="none" w="med" len="med"/>
          </a:ln>
        </p:spPr>
      </p:sp>
      <p:sp>
        <p:nvSpPr>
          <p:cNvPr id="6251" name="矩形 6250"/>
          <p:cNvSpPr/>
          <p:nvPr/>
        </p:nvSpPr>
        <p:spPr>
          <a:xfrm>
            <a:off x="5257800" y="4681538"/>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252" name="直接连接符 6251"/>
          <p:cNvSpPr/>
          <p:nvPr/>
        </p:nvSpPr>
        <p:spPr>
          <a:xfrm flipV="1">
            <a:off x="6269038" y="3116263"/>
            <a:ext cx="0" cy="1303337"/>
          </a:xfrm>
          <a:prstGeom prst="line">
            <a:avLst/>
          </a:prstGeom>
          <a:ln w="25400" cap="flat" cmpd="sng">
            <a:solidFill>
              <a:schemeClr val="accent1"/>
            </a:solidFill>
            <a:prstDash val="solid"/>
            <a:headEnd type="triangle" w="med" len="med"/>
            <a:tailEnd type="none" w="med" len="med"/>
          </a:ln>
        </p:spPr>
      </p:sp>
      <p:sp>
        <p:nvSpPr>
          <p:cNvPr id="6253" name="直接连接符 6252"/>
          <p:cNvSpPr/>
          <p:nvPr/>
        </p:nvSpPr>
        <p:spPr>
          <a:xfrm>
            <a:off x="6802438" y="3779838"/>
            <a:ext cx="0" cy="614362"/>
          </a:xfrm>
          <a:prstGeom prst="line">
            <a:avLst/>
          </a:prstGeom>
          <a:ln w="25400" cap="flat" cmpd="sng">
            <a:solidFill>
              <a:schemeClr val="tx1"/>
            </a:solidFill>
            <a:prstDash val="solid"/>
            <a:headEnd type="none" w="med" len="med"/>
            <a:tailEnd type="triangle" w="med" len="med"/>
          </a:ln>
        </p:spPr>
      </p:sp>
      <p:sp>
        <p:nvSpPr>
          <p:cNvPr id="6254" name="矩形 6253"/>
          <p:cNvSpPr/>
          <p:nvPr/>
        </p:nvSpPr>
        <p:spPr>
          <a:xfrm>
            <a:off x="6553200" y="4397375"/>
            <a:ext cx="4968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Adr</a:t>
            </a:r>
          </a:p>
        </p:txBody>
      </p:sp>
      <p:sp>
        <p:nvSpPr>
          <p:cNvPr id="6255" name="矩形 6254"/>
          <p:cNvSpPr/>
          <p:nvPr/>
        </p:nvSpPr>
        <p:spPr>
          <a:xfrm>
            <a:off x="6024563" y="4752975"/>
            <a:ext cx="927100" cy="577850"/>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Data</a:t>
            </a:r>
          </a:p>
          <a:p>
            <a:pPr lvl="0" algn="ctr"/>
            <a:r>
              <a:rPr lang="en-US" altLang="zh-CN" sz="1600" b="1">
                <a:latin typeface="Times New Roman" panose="02020603050405020304" pitchFamily="18" charset="0"/>
                <a:ea typeface="Times New Roman" panose="02020603050405020304" pitchFamily="18" charset="0"/>
              </a:rPr>
              <a:t>Memory</a:t>
            </a:r>
          </a:p>
        </p:txBody>
      </p:sp>
      <p:sp>
        <p:nvSpPr>
          <p:cNvPr id="6256" name="直接连接符 6255"/>
          <p:cNvSpPr/>
          <p:nvPr/>
        </p:nvSpPr>
        <p:spPr>
          <a:xfrm>
            <a:off x="7272338" y="4570413"/>
            <a:ext cx="431800" cy="0"/>
          </a:xfrm>
          <a:prstGeom prst="line">
            <a:avLst/>
          </a:prstGeom>
          <a:ln w="25400" cap="flat" cmpd="sng">
            <a:solidFill>
              <a:schemeClr val="tx1"/>
            </a:solidFill>
            <a:prstDash val="solid"/>
            <a:headEnd type="none" w="med" len="med"/>
            <a:tailEnd type="triangle" w="med" len="med"/>
          </a:ln>
        </p:spPr>
      </p:sp>
      <p:sp>
        <p:nvSpPr>
          <p:cNvPr id="6257" name="直接连接符 6256"/>
          <p:cNvSpPr/>
          <p:nvPr/>
        </p:nvSpPr>
        <p:spPr>
          <a:xfrm>
            <a:off x="7259638" y="4598988"/>
            <a:ext cx="0" cy="434975"/>
          </a:xfrm>
          <a:prstGeom prst="line">
            <a:avLst/>
          </a:prstGeom>
          <a:ln w="25400" cap="flat" cmpd="sng">
            <a:solidFill>
              <a:schemeClr val="tx1"/>
            </a:solidFill>
            <a:prstDash val="solid"/>
            <a:headEnd type="none" w="med" len="med"/>
            <a:tailEnd type="none" w="med" len="med"/>
          </a:ln>
        </p:spPr>
      </p:sp>
      <p:sp>
        <p:nvSpPr>
          <p:cNvPr id="6258" name="直接连接符 6257"/>
          <p:cNvSpPr/>
          <p:nvPr/>
        </p:nvSpPr>
        <p:spPr>
          <a:xfrm flipH="1">
            <a:off x="7094538" y="5046663"/>
            <a:ext cx="177800" cy="0"/>
          </a:xfrm>
          <a:prstGeom prst="line">
            <a:avLst/>
          </a:prstGeom>
          <a:ln w="25400" cap="flat" cmpd="sng">
            <a:solidFill>
              <a:schemeClr val="tx1"/>
            </a:solidFill>
            <a:prstDash val="solid"/>
            <a:headEnd type="none" w="med" len="med"/>
            <a:tailEnd type="none" w="med" len="med"/>
          </a:ln>
        </p:spPr>
      </p:sp>
      <p:sp>
        <p:nvSpPr>
          <p:cNvPr id="6259" name="直接连接符 6258"/>
          <p:cNvSpPr/>
          <p:nvPr/>
        </p:nvSpPr>
        <p:spPr>
          <a:xfrm flipH="1">
            <a:off x="7329488" y="4505325"/>
            <a:ext cx="88900" cy="128588"/>
          </a:xfrm>
          <a:prstGeom prst="line">
            <a:avLst/>
          </a:prstGeom>
          <a:ln w="12700" cap="flat" cmpd="sng">
            <a:solidFill>
              <a:schemeClr val="tx1"/>
            </a:solidFill>
            <a:prstDash val="solid"/>
            <a:headEnd type="none" w="med" len="med"/>
            <a:tailEnd type="none" w="med" len="med"/>
          </a:ln>
        </p:spPr>
      </p:sp>
      <p:sp>
        <p:nvSpPr>
          <p:cNvPr id="6260" name="矩形 6259"/>
          <p:cNvSpPr/>
          <p:nvPr/>
        </p:nvSpPr>
        <p:spPr>
          <a:xfrm>
            <a:off x="7086600" y="4200525"/>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p>
        </p:txBody>
      </p:sp>
      <p:sp>
        <p:nvSpPr>
          <p:cNvPr id="6261" name="矩形 6260"/>
          <p:cNvSpPr/>
          <p:nvPr/>
        </p:nvSpPr>
        <p:spPr>
          <a:xfrm>
            <a:off x="6248400" y="3063875"/>
            <a:ext cx="9271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MemWr</a:t>
            </a:r>
          </a:p>
        </p:txBody>
      </p:sp>
      <p:sp>
        <p:nvSpPr>
          <p:cNvPr id="6262" name="直接连接符 6261"/>
          <p:cNvSpPr/>
          <p:nvPr/>
        </p:nvSpPr>
        <p:spPr>
          <a:xfrm>
            <a:off x="3754438" y="4065588"/>
            <a:ext cx="0" cy="541337"/>
          </a:xfrm>
          <a:prstGeom prst="line">
            <a:avLst/>
          </a:prstGeom>
          <a:ln w="25400" cap="flat" cmpd="sng">
            <a:solidFill>
              <a:schemeClr val="tx1"/>
            </a:solidFill>
            <a:prstDash val="solid"/>
            <a:headEnd type="none" w="med" len="med"/>
            <a:tailEnd type="none" w="med" len="med"/>
          </a:ln>
        </p:spPr>
      </p:sp>
      <p:sp>
        <p:nvSpPr>
          <p:cNvPr id="6263" name="直接连接符 6262"/>
          <p:cNvSpPr/>
          <p:nvPr/>
        </p:nvSpPr>
        <p:spPr>
          <a:xfrm>
            <a:off x="3749675" y="4611688"/>
            <a:ext cx="1211263" cy="7937"/>
          </a:xfrm>
          <a:prstGeom prst="line">
            <a:avLst/>
          </a:prstGeom>
          <a:ln w="25400" cap="flat" cmpd="sng">
            <a:solidFill>
              <a:schemeClr val="tx1"/>
            </a:solidFill>
            <a:prstDash val="solid"/>
            <a:headEnd type="none" w="med" len="med"/>
            <a:tailEnd type="none" w="med" len="med"/>
          </a:ln>
        </p:spPr>
      </p:sp>
      <p:sp>
        <p:nvSpPr>
          <p:cNvPr id="6264" name="矩形 6263"/>
          <p:cNvSpPr/>
          <p:nvPr/>
        </p:nvSpPr>
        <p:spPr>
          <a:xfrm rot="5400000">
            <a:off x="5003800" y="3621088"/>
            <a:ext cx="608013" cy="3333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ALU</a:t>
            </a:r>
          </a:p>
        </p:txBody>
      </p:sp>
      <p:sp>
        <p:nvSpPr>
          <p:cNvPr id="6265" name="矩形 6264"/>
          <p:cNvSpPr/>
          <p:nvPr/>
        </p:nvSpPr>
        <p:spPr>
          <a:xfrm>
            <a:off x="4519613" y="1550988"/>
            <a:ext cx="1203325" cy="87312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66" name="直接连接符 6265"/>
          <p:cNvSpPr/>
          <p:nvPr/>
        </p:nvSpPr>
        <p:spPr>
          <a:xfrm flipH="1">
            <a:off x="3894138" y="2278063"/>
            <a:ext cx="482600" cy="0"/>
          </a:xfrm>
          <a:prstGeom prst="line">
            <a:avLst/>
          </a:prstGeom>
          <a:ln w="25400" cap="flat" cmpd="sng">
            <a:solidFill>
              <a:schemeClr val="tx1"/>
            </a:solidFill>
            <a:prstDash val="solid"/>
            <a:headEnd type="none" w="med" len="med"/>
            <a:tailEnd type="none" w="med" len="med"/>
          </a:ln>
        </p:spPr>
      </p:sp>
      <p:sp>
        <p:nvSpPr>
          <p:cNvPr id="6267" name="直接连接符 6266"/>
          <p:cNvSpPr/>
          <p:nvPr/>
        </p:nvSpPr>
        <p:spPr>
          <a:xfrm>
            <a:off x="4525963" y="2247900"/>
            <a:ext cx="250825" cy="63500"/>
          </a:xfrm>
          <a:prstGeom prst="line">
            <a:avLst/>
          </a:prstGeom>
          <a:ln w="25400" cap="flat" cmpd="sng">
            <a:solidFill>
              <a:schemeClr val="tx1"/>
            </a:solidFill>
            <a:prstDash val="solid"/>
            <a:headEnd type="none" w="med" len="med"/>
            <a:tailEnd type="none" w="med" len="med"/>
          </a:ln>
        </p:spPr>
      </p:sp>
      <p:sp>
        <p:nvSpPr>
          <p:cNvPr id="6268" name="直接连接符 6267"/>
          <p:cNvSpPr/>
          <p:nvPr/>
        </p:nvSpPr>
        <p:spPr>
          <a:xfrm flipH="1">
            <a:off x="4532313" y="2290763"/>
            <a:ext cx="301625" cy="98425"/>
          </a:xfrm>
          <a:prstGeom prst="line">
            <a:avLst/>
          </a:prstGeom>
          <a:ln w="25400" cap="flat" cmpd="sng">
            <a:solidFill>
              <a:schemeClr val="tx1"/>
            </a:solidFill>
            <a:prstDash val="solid"/>
            <a:headEnd type="none" w="med" len="med"/>
            <a:tailEnd type="none" w="med" len="med"/>
          </a:ln>
        </p:spPr>
      </p:sp>
      <p:sp>
        <p:nvSpPr>
          <p:cNvPr id="6269" name="椭圆 6268"/>
          <p:cNvSpPr/>
          <p:nvPr/>
        </p:nvSpPr>
        <p:spPr>
          <a:xfrm>
            <a:off x="4367213" y="2236788"/>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270" name="矩形 6269"/>
          <p:cNvSpPr/>
          <p:nvPr/>
        </p:nvSpPr>
        <p:spPr>
          <a:xfrm>
            <a:off x="4541838" y="1628775"/>
            <a:ext cx="1154112" cy="577850"/>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Instruction</a:t>
            </a:r>
          </a:p>
          <a:p>
            <a:pPr lvl="0" algn="ctr"/>
            <a:r>
              <a:rPr lang="en-US" altLang="zh-CN" sz="1600" b="1">
                <a:latin typeface="Times New Roman" panose="02020603050405020304" pitchFamily="18" charset="0"/>
                <a:ea typeface="Times New Roman" panose="02020603050405020304" pitchFamily="18" charset="0"/>
              </a:rPr>
              <a:t>Fetch Unit</a:t>
            </a:r>
          </a:p>
        </p:txBody>
      </p:sp>
      <p:sp>
        <p:nvSpPr>
          <p:cNvPr id="6271" name="矩形 6270"/>
          <p:cNvSpPr/>
          <p:nvPr/>
        </p:nvSpPr>
        <p:spPr>
          <a:xfrm>
            <a:off x="3438525" y="20812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p>
        </p:txBody>
      </p:sp>
      <p:sp>
        <p:nvSpPr>
          <p:cNvPr id="6272" name="直接连接符 6271"/>
          <p:cNvSpPr/>
          <p:nvPr/>
        </p:nvSpPr>
        <p:spPr>
          <a:xfrm flipV="1">
            <a:off x="5583238" y="2439988"/>
            <a:ext cx="0" cy="1168400"/>
          </a:xfrm>
          <a:prstGeom prst="line">
            <a:avLst/>
          </a:prstGeom>
          <a:ln w="25400" cap="flat" cmpd="sng">
            <a:solidFill>
              <a:schemeClr val="accent1"/>
            </a:solidFill>
            <a:prstDash val="solid"/>
            <a:headEnd type="none" w="med" len="med"/>
            <a:tailEnd type="triangle" w="med" len="med"/>
          </a:ln>
        </p:spPr>
      </p:sp>
      <p:sp>
        <p:nvSpPr>
          <p:cNvPr id="6273" name="直接连接符 6272"/>
          <p:cNvSpPr/>
          <p:nvPr/>
        </p:nvSpPr>
        <p:spPr>
          <a:xfrm flipH="1">
            <a:off x="5418138" y="3595688"/>
            <a:ext cx="177800" cy="0"/>
          </a:xfrm>
          <a:prstGeom prst="line">
            <a:avLst/>
          </a:prstGeom>
          <a:ln w="25400" cap="flat" cmpd="sng">
            <a:solidFill>
              <a:schemeClr val="accent1"/>
            </a:solidFill>
            <a:prstDash val="solid"/>
            <a:headEnd type="none" w="med" len="med"/>
            <a:tailEnd type="none" w="med" len="med"/>
          </a:ln>
        </p:spPr>
      </p:sp>
      <p:sp>
        <p:nvSpPr>
          <p:cNvPr id="6274" name="矩形 6273"/>
          <p:cNvSpPr/>
          <p:nvPr/>
        </p:nvSpPr>
        <p:spPr>
          <a:xfrm>
            <a:off x="5562600" y="3055938"/>
            <a:ext cx="700088" cy="333375"/>
          </a:xfrm>
          <a:prstGeom prst="rect">
            <a:avLst/>
          </a:prstGeom>
          <a:noFill/>
          <a:ln w="12700">
            <a:noFill/>
          </a:ln>
        </p:spPr>
        <p:txBody>
          <a:bodyPr wrap="none" lIns="90488" tIns="44450" rIns="90488" bIns="44450">
            <a:spAutoFit/>
          </a:bodyPr>
          <a:lstStyle/>
          <a:p>
            <a:pPr lvl="0"/>
            <a:r>
              <a:rPr lang="en-US" altLang="zh-CN" sz="1600" b="1">
                <a:solidFill>
                  <a:schemeClr val="accent1"/>
                </a:solidFill>
                <a:latin typeface="Times New Roman" panose="02020603050405020304" pitchFamily="18" charset="0"/>
                <a:ea typeface="Times New Roman" panose="02020603050405020304" pitchFamily="18" charset="0"/>
              </a:rPr>
              <a:t>Equal</a:t>
            </a:r>
          </a:p>
        </p:txBody>
      </p:sp>
      <p:sp>
        <p:nvSpPr>
          <p:cNvPr id="6275" name="直接连接符 6274"/>
          <p:cNvSpPr/>
          <p:nvPr/>
        </p:nvSpPr>
        <p:spPr>
          <a:xfrm>
            <a:off x="5748338" y="1690688"/>
            <a:ext cx="2489200" cy="0"/>
          </a:xfrm>
          <a:prstGeom prst="line">
            <a:avLst/>
          </a:prstGeom>
          <a:ln w="25400" cap="flat" cmpd="sng">
            <a:solidFill>
              <a:schemeClr val="tx1"/>
            </a:solidFill>
            <a:prstDash val="solid"/>
            <a:headEnd type="none" w="med" len="med"/>
            <a:tailEnd type="triangle" w="med" len="med"/>
          </a:ln>
        </p:spPr>
      </p:sp>
      <p:sp>
        <p:nvSpPr>
          <p:cNvPr id="6276" name="矩形 6275"/>
          <p:cNvSpPr/>
          <p:nvPr/>
        </p:nvSpPr>
        <p:spPr>
          <a:xfrm>
            <a:off x="5791200" y="1295400"/>
            <a:ext cx="165576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Instruction&lt;31:0&gt;</a:t>
            </a:r>
          </a:p>
        </p:txBody>
      </p:sp>
      <p:sp>
        <p:nvSpPr>
          <p:cNvPr id="6277" name="矩形 6276"/>
          <p:cNvSpPr/>
          <p:nvPr/>
        </p:nvSpPr>
        <p:spPr>
          <a:xfrm>
            <a:off x="7670800" y="35893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6278" name="矩形 6277"/>
          <p:cNvSpPr/>
          <p:nvPr/>
        </p:nvSpPr>
        <p:spPr>
          <a:xfrm>
            <a:off x="7670800" y="4368800"/>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6279" name="矩形 6278"/>
          <p:cNvSpPr/>
          <p:nvPr/>
        </p:nvSpPr>
        <p:spPr>
          <a:xfrm>
            <a:off x="4089400" y="38179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6280" name="矩形 6279"/>
          <p:cNvSpPr/>
          <p:nvPr/>
        </p:nvSpPr>
        <p:spPr>
          <a:xfrm>
            <a:off x="4089400" y="4597400"/>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6281" name="矩形 6280"/>
          <p:cNvSpPr/>
          <p:nvPr/>
        </p:nvSpPr>
        <p:spPr>
          <a:xfrm>
            <a:off x="2219325" y="22685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6282" name="矩形 6281"/>
          <p:cNvSpPr/>
          <p:nvPr/>
        </p:nvSpPr>
        <p:spPr>
          <a:xfrm>
            <a:off x="1533525" y="22685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6283" name="直接连接符 6282"/>
          <p:cNvSpPr/>
          <p:nvPr/>
        </p:nvSpPr>
        <p:spPr>
          <a:xfrm>
            <a:off x="6040438" y="1703388"/>
            <a:ext cx="0" cy="889000"/>
          </a:xfrm>
          <a:prstGeom prst="line">
            <a:avLst/>
          </a:prstGeom>
          <a:ln w="25400" cap="flat" cmpd="sng">
            <a:solidFill>
              <a:schemeClr val="tx1"/>
            </a:solidFill>
            <a:prstDash val="solid"/>
            <a:headEnd type="none" w="med" len="med"/>
            <a:tailEnd type="triangle" w="med" len="med"/>
          </a:ln>
        </p:spPr>
      </p:sp>
      <p:sp>
        <p:nvSpPr>
          <p:cNvPr id="6284" name="矩形 6283"/>
          <p:cNvSpPr/>
          <p:nvPr/>
        </p:nvSpPr>
        <p:spPr>
          <a:xfrm rot="5400000">
            <a:off x="57959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&lt;21:25&gt;</a:t>
            </a:r>
          </a:p>
        </p:txBody>
      </p:sp>
      <p:sp>
        <p:nvSpPr>
          <p:cNvPr id="6285" name="矩形 6284"/>
          <p:cNvSpPr/>
          <p:nvPr/>
        </p:nvSpPr>
        <p:spPr>
          <a:xfrm rot="5400000">
            <a:off x="63293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&lt;16:20&gt;</a:t>
            </a:r>
          </a:p>
        </p:txBody>
      </p:sp>
      <p:sp>
        <p:nvSpPr>
          <p:cNvPr id="6286" name="矩形 6285"/>
          <p:cNvSpPr/>
          <p:nvPr/>
        </p:nvSpPr>
        <p:spPr>
          <a:xfrm rot="5400000">
            <a:off x="68627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&lt;11:15&gt;</a:t>
            </a:r>
          </a:p>
        </p:txBody>
      </p:sp>
      <p:sp>
        <p:nvSpPr>
          <p:cNvPr id="6287" name="矩形 6286"/>
          <p:cNvSpPr/>
          <p:nvPr/>
        </p:nvSpPr>
        <p:spPr>
          <a:xfrm rot="5400000">
            <a:off x="7396163" y="1917700"/>
            <a:ext cx="7715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&lt;0:15&gt;</a:t>
            </a:r>
          </a:p>
        </p:txBody>
      </p:sp>
      <p:sp>
        <p:nvSpPr>
          <p:cNvPr id="6288" name="直接连接符 6287"/>
          <p:cNvSpPr/>
          <p:nvPr/>
        </p:nvSpPr>
        <p:spPr>
          <a:xfrm>
            <a:off x="6573838" y="1703388"/>
            <a:ext cx="0" cy="889000"/>
          </a:xfrm>
          <a:prstGeom prst="line">
            <a:avLst/>
          </a:prstGeom>
          <a:ln w="25400" cap="flat" cmpd="sng">
            <a:solidFill>
              <a:schemeClr val="tx1"/>
            </a:solidFill>
            <a:prstDash val="solid"/>
            <a:headEnd type="none" w="med" len="med"/>
            <a:tailEnd type="triangle" w="med" len="med"/>
          </a:ln>
        </p:spPr>
      </p:sp>
      <p:sp>
        <p:nvSpPr>
          <p:cNvPr id="6289" name="直接连接符 6288"/>
          <p:cNvSpPr/>
          <p:nvPr/>
        </p:nvSpPr>
        <p:spPr>
          <a:xfrm>
            <a:off x="7107238" y="1703388"/>
            <a:ext cx="0" cy="889000"/>
          </a:xfrm>
          <a:prstGeom prst="line">
            <a:avLst/>
          </a:prstGeom>
          <a:ln w="25400" cap="flat" cmpd="sng">
            <a:solidFill>
              <a:schemeClr val="tx1"/>
            </a:solidFill>
            <a:prstDash val="solid"/>
            <a:headEnd type="none" w="med" len="med"/>
            <a:tailEnd type="triangle" w="med" len="med"/>
          </a:ln>
        </p:spPr>
      </p:sp>
      <p:sp>
        <p:nvSpPr>
          <p:cNvPr id="6290" name="直接连接符 6289"/>
          <p:cNvSpPr/>
          <p:nvPr/>
        </p:nvSpPr>
        <p:spPr>
          <a:xfrm>
            <a:off x="7640638" y="1703388"/>
            <a:ext cx="0" cy="889000"/>
          </a:xfrm>
          <a:prstGeom prst="line">
            <a:avLst/>
          </a:prstGeom>
          <a:ln w="25400" cap="flat" cmpd="sng">
            <a:solidFill>
              <a:schemeClr val="tx1"/>
            </a:solidFill>
            <a:prstDash val="solid"/>
            <a:headEnd type="none" w="med" len="med"/>
            <a:tailEnd type="triangle" w="med" len="med"/>
          </a:ln>
        </p:spPr>
      </p:sp>
      <p:sp>
        <p:nvSpPr>
          <p:cNvPr id="6291" name="矩形 6290"/>
          <p:cNvSpPr/>
          <p:nvPr/>
        </p:nvSpPr>
        <p:spPr>
          <a:xfrm>
            <a:off x="7391400" y="2522538"/>
            <a:ext cx="769938"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Imm16</a:t>
            </a:r>
          </a:p>
        </p:txBody>
      </p:sp>
      <p:sp>
        <p:nvSpPr>
          <p:cNvPr id="6292" name="矩形 6291"/>
          <p:cNvSpPr/>
          <p:nvPr/>
        </p:nvSpPr>
        <p:spPr>
          <a:xfrm>
            <a:off x="6858000" y="2522538"/>
            <a:ext cx="4175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Rd</a:t>
            </a:r>
          </a:p>
        </p:txBody>
      </p:sp>
      <p:sp>
        <p:nvSpPr>
          <p:cNvPr id="6293" name="矩形 6292"/>
          <p:cNvSpPr/>
          <p:nvPr/>
        </p:nvSpPr>
        <p:spPr>
          <a:xfrm>
            <a:off x="6400800" y="2522538"/>
            <a:ext cx="3952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Rs</a:t>
            </a:r>
          </a:p>
        </p:txBody>
      </p:sp>
      <p:sp>
        <p:nvSpPr>
          <p:cNvPr id="6294" name="矩形 6293"/>
          <p:cNvSpPr/>
          <p:nvPr/>
        </p:nvSpPr>
        <p:spPr>
          <a:xfrm>
            <a:off x="5867400" y="2522538"/>
            <a:ext cx="3730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Rt</a:t>
            </a:r>
          </a:p>
        </p:txBody>
      </p:sp>
      <p:sp>
        <p:nvSpPr>
          <p:cNvPr id="6295" name="矩形 6294"/>
          <p:cNvSpPr/>
          <p:nvPr/>
        </p:nvSpPr>
        <p:spPr>
          <a:xfrm>
            <a:off x="3479800" y="1506538"/>
            <a:ext cx="892175"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nPC_sel</a:t>
            </a:r>
          </a:p>
        </p:txBody>
      </p:sp>
      <p:sp>
        <p:nvSpPr>
          <p:cNvPr id="6296" name="直接连接符 6295"/>
          <p:cNvSpPr/>
          <p:nvPr/>
        </p:nvSpPr>
        <p:spPr>
          <a:xfrm flipH="1">
            <a:off x="3970338" y="1843088"/>
            <a:ext cx="558800" cy="0"/>
          </a:xfrm>
          <a:prstGeom prst="line">
            <a:avLst/>
          </a:prstGeom>
          <a:ln w="25400" cap="flat" cmpd="sng">
            <a:solidFill>
              <a:schemeClr val="accent1"/>
            </a:solidFill>
            <a:prstDash val="solid"/>
            <a:headEnd type="triangle" w="med" len="med"/>
            <a:tailEnd type="none" w="med" len="me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8885" y="3810"/>
            <a:ext cx="7298690" cy="649605"/>
          </a:xfrm>
        </p:spPr>
        <p:txBody>
          <a:bodyPr/>
          <a:lstStyle/>
          <a:p>
            <a:r>
              <a:rPr lang="en-US" altLang="zh-CN" sz="3200">
                <a:sym typeface="+mn-ea"/>
              </a:rPr>
              <a:t>Traditional FSM Controller</a:t>
            </a:r>
            <a:endParaRPr lang="en-US" altLang="zh-CN" sz="3200" dirty="0"/>
          </a:p>
        </p:txBody>
      </p:sp>
      <p:sp>
        <p:nvSpPr>
          <p:cNvPr id="2" name="内容占位符 1"/>
          <p:cNvSpPr>
            <a:spLocks noGrp="1"/>
          </p:cNvSpPr>
          <p:nvPr>
            <p:ph sz="quarter" idx="13"/>
          </p:nvPr>
        </p:nvSpPr>
        <p:spPr>
          <a:xfrm>
            <a:off x="236220" y="116840"/>
            <a:ext cx="1022985" cy="568325"/>
          </a:xfrm>
        </p:spPr>
        <p:txBody>
          <a:bodyPr/>
          <a:lstStyle/>
          <a:p>
            <a:r>
              <a:rPr lang="en-US" altLang="zh-CN"/>
              <a:t>5.3</a:t>
            </a:r>
          </a:p>
        </p:txBody>
      </p:sp>
      <p:sp>
        <p:nvSpPr>
          <p:cNvPr id="36868" name="矩形 36867"/>
          <p:cNvSpPr/>
          <p:nvPr/>
        </p:nvSpPr>
        <p:spPr>
          <a:xfrm>
            <a:off x="5270500" y="5422900"/>
            <a:ext cx="660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69" name="矩形 36868"/>
          <p:cNvSpPr/>
          <p:nvPr/>
        </p:nvSpPr>
        <p:spPr>
          <a:xfrm>
            <a:off x="5237163" y="5381625"/>
            <a:ext cx="727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State</a:t>
            </a:r>
          </a:p>
        </p:txBody>
      </p:sp>
      <p:sp>
        <p:nvSpPr>
          <p:cNvPr id="36870" name="矩形 36869"/>
          <p:cNvSpPr/>
          <p:nvPr/>
        </p:nvSpPr>
        <p:spPr>
          <a:xfrm>
            <a:off x="5270500" y="3441700"/>
            <a:ext cx="3327400" cy="1651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71" name="直接连接符 36870"/>
          <p:cNvSpPr/>
          <p:nvPr/>
        </p:nvSpPr>
        <p:spPr>
          <a:xfrm>
            <a:off x="4660900" y="4191000"/>
            <a:ext cx="584200" cy="0"/>
          </a:xfrm>
          <a:prstGeom prst="line">
            <a:avLst/>
          </a:prstGeom>
          <a:ln w="25400" cap="flat" cmpd="sng">
            <a:solidFill>
              <a:schemeClr val="tx1"/>
            </a:solidFill>
            <a:prstDash val="solid"/>
            <a:headEnd type="none" w="med" len="med"/>
            <a:tailEnd type="triangle" w="med" len="med"/>
          </a:ln>
        </p:spPr>
      </p:sp>
      <p:sp>
        <p:nvSpPr>
          <p:cNvPr id="36872" name="直接连接符 36871"/>
          <p:cNvSpPr/>
          <p:nvPr/>
        </p:nvSpPr>
        <p:spPr>
          <a:xfrm>
            <a:off x="4648200" y="3898900"/>
            <a:ext cx="0" cy="660400"/>
          </a:xfrm>
          <a:prstGeom prst="line">
            <a:avLst/>
          </a:prstGeom>
          <a:ln w="25400" cap="flat" cmpd="sng">
            <a:solidFill>
              <a:schemeClr val="tx1"/>
            </a:solidFill>
            <a:prstDash val="solid"/>
            <a:headEnd type="none" w="med" len="med"/>
            <a:tailEnd type="none" w="med" len="med"/>
          </a:ln>
        </p:spPr>
      </p:sp>
      <p:sp>
        <p:nvSpPr>
          <p:cNvPr id="36873" name="直接连接符 36872"/>
          <p:cNvSpPr/>
          <p:nvPr/>
        </p:nvSpPr>
        <p:spPr>
          <a:xfrm>
            <a:off x="3060700" y="3962400"/>
            <a:ext cx="1574800" cy="0"/>
          </a:xfrm>
          <a:prstGeom prst="line">
            <a:avLst/>
          </a:prstGeom>
          <a:ln w="25400" cap="flat" cmpd="sng">
            <a:solidFill>
              <a:schemeClr val="tx1"/>
            </a:solidFill>
            <a:prstDash val="solid"/>
            <a:headEnd type="none" w="med" len="med"/>
            <a:tailEnd type="triangle" w="med" len="med"/>
          </a:ln>
        </p:spPr>
      </p:sp>
      <p:sp>
        <p:nvSpPr>
          <p:cNvPr id="36874" name="直接连接符 36873"/>
          <p:cNvSpPr/>
          <p:nvPr/>
        </p:nvSpPr>
        <p:spPr>
          <a:xfrm flipH="1">
            <a:off x="4102100" y="4203700"/>
            <a:ext cx="101600" cy="127000"/>
          </a:xfrm>
          <a:prstGeom prst="line">
            <a:avLst/>
          </a:prstGeom>
          <a:ln w="25400" cap="flat" cmpd="sng">
            <a:solidFill>
              <a:schemeClr val="tx1"/>
            </a:solidFill>
            <a:prstDash val="solid"/>
            <a:headEnd type="none" w="med" len="med"/>
            <a:tailEnd type="none" w="med" len="med"/>
          </a:ln>
        </p:spPr>
      </p:sp>
      <p:sp>
        <p:nvSpPr>
          <p:cNvPr id="36875" name="矩形 36874"/>
          <p:cNvSpPr/>
          <p:nvPr/>
        </p:nvSpPr>
        <p:spPr>
          <a:xfrm>
            <a:off x="3941763" y="4314825"/>
            <a:ext cx="320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6</a:t>
            </a:r>
          </a:p>
        </p:txBody>
      </p:sp>
      <p:sp>
        <p:nvSpPr>
          <p:cNvPr id="36876" name="直接连接符 36875"/>
          <p:cNvSpPr/>
          <p:nvPr/>
        </p:nvSpPr>
        <p:spPr>
          <a:xfrm>
            <a:off x="3898900" y="4267200"/>
            <a:ext cx="736600" cy="0"/>
          </a:xfrm>
          <a:prstGeom prst="line">
            <a:avLst/>
          </a:prstGeom>
          <a:ln w="25400" cap="flat" cmpd="sng">
            <a:solidFill>
              <a:schemeClr val="tx1"/>
            </a:solidFill>
            <a:prstDash val="solid"/>
            <a:headEnd type="none" w="med" len="med"/>
            <a:tailEnd type="triangle" w="med" len="med"/>
          </a:ln>
        </p:spPr>
      </p:sp>
      <p:sp>
        <p:nvSpPr>
          <p:cNvPr id="36877" name="直接连接符 36876"/>
          <p:cNvSpPr/>
          <p:nvPr/>
        </p:nvSpPr>
        <p:spPr>
          <a:xfrm>
            <a:off x="4356100" y="4495800"/>
            <a:ext cx="279400" cy="0"/>
          </a:xfrm>
          <a:prstGeom prst="line">
            <a:avLst/>
          </a:prstGeom>
          <a:ln w="25400" cap="flat" cmpd="sng">
            <a:solidFill>
              <a:schemeClr val="tx1"/>
            </a:solidFill>
            <a:prstDash val="solid"/>
            <a:headEnd type="none" w="med" len="med"/>
            <a:tailEnd type="triangle" w="med" len="med"/>
          </a:ln>
        </p:spPr>
      </p:sp>
      <p:sp>
        <p:nvSpPr>
          <p:cNvPr id="36878" name="直接连接符 36877"/>
          <p:cNvSpPr/>
          <p:nvPr/>
        </p:nvSpPr>
        <p:spPr>
          <a:xfrm>
            <a:off x="5562600" y="5118100"/>
            <a:ext cx="0" cy="279400"/>
          </a:xfrm>
          <a:prstGeom prst="line">
            <a:avLst/>
          </a:prstGeom>
          <a:ln w="25400" cap="flat" cmpd="sng">
            <a:solidFill>
              <a:schemeClr val="tx1"/>
            </a:solidFill>
            <a:prstDash val="solid"/>
            <a:headEnd type="none" w="med" len="med"/>
            <a:tailEnd type="triangle" w="med" len="med"/>
          </a:ln>
        </p:spPr>
      </p:sp>
      <p:sp>
        <p:nvSpPr>
          <p:cNvPr id="36879" name="任意多边形 36878"/>
          <p:cNvSpPr/>
          <p:nvPr/>
        </p:nvSpPr>
        <p:spPr>
          <a:xfrm>
            <a:off x="4343400" y="4495800"/>
            <a:ext cx="1233488" cy="1373188"/>
          </a:xfrm>
          <a:custGeom>
            <a:avLst/>
            <a:gdLst/>
            <a:ahLst/>
            <a:cxnLst/>
            <a:rect l="0" t="0" r="0" b="0"/>
            <a:pathLst>
              <a:path w="777" h="865">
                <a:moveTo>
                  <a:pt x="769" y="768"/>
                </a:moveTo>
                <a:lnTo>
                  <a:pt x="776" y="784"/>
                </a:lnTo>
                <a:lnTo>
                  <a:pt x="776" y="808"/>
                </a:lnTo>
                <a:lnTo>
                  <a:pt x="776" y="824"/>
                </a:lnTo>
                <a:lnTo>
                  <a:pt x="776" y="840"/>
                </a:lnTo>
                <a:lnTo>
                  <a:pt x="776" y="856"/>
                </a:lnTo>
                <a:lnTo>
                  <a:pt x="769" y="864"/>
                </a:lnTo>
                <a:lnTo>
                  <a:pt x="0" y="864"/>
                </a:lnTo>
                <a:lnTo>
                  <a:pt x="0"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6880" name="直接连接符 36879"/>
          <p:cNvSpPr/>
          <p:nvPr/>
        </p:nvSpPr>
        <p:spPr>
          <a:xfrm flipH="1">
            <a:off x="4559300" y="5803900"/>
            <a:ext cx="101600" cy="127000"/>
          </a:xfrm>
          <a:prstGeom prst="line">
            <a:avLst/>
          </a:prstGeom>
          <a:ln w="25400" cap="flat" cmpd="sng">
            <a:solidFill>
              <a:schemeClr val="tx1"/>
            </a:solidFill>
            <a:prstDash val="solid"/>
            <a:headEnd type="none" w="med" len="med"/>
            <a:tailEnd type="none" w="med" len="med"/>
          </a:ln>
        </p:spPr>
      </p:sp>
      <p:sp>
        <p:nvSpPr>
          <p:cNvPr id="36881" name="矩形 36880"/>
          <p:cNvSpPr/>
          <p:nvPr/>
        </p:nvSpPr>
        <p:spPr>
          <a:xfrm>
            <a:off x="4475163" y="5457825"/>
            <a:ext cx="320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4</a:t>
            </a:r>
          </a:p>
        </p:txBody>
      </p:sp>
      <p:sp>
        <p:nvSpPr>
          <p:cNvPr id="36882" name="直接连接符 36881"/>
          <p:cNvSpPr/>
          <p:nvPr/>
        </p:nvSpPr>
        <p:spPr>
          <a:xfrm flipH="1">
            <a:off x="4787900" y="4127500"/>
            <a:ext cx="101600" cy="127000"/>
          </a:xfrm>
          <a:prstGeom prst="line">
            <a:avLst/>
          </a:prstGeom>
          <a:ln w="25400" cap="flat" cmpd="sng">
            <a:solidFill>
              <a:schemeClr val="tx1"/>
            </a:solidFill>
            <a:prstDash val="solid"/>
            <a:headEnd type="none" w="med" len="med"/>
            <a:tailEnd type="none" w="med" len="med"/>
          </a:ln>
        </p:spPr>
      </p:sp>
      <p:sp>
        <p:nvSpPr>
          <p:cNvPr id="36883" name="矩形 36882"/>
          <p:cNvSpPr/>
          <p:nvPr/>
        </p:nvSpPr>
        <p:spPr>
          <a:xfrm>
            <a:off x="4703763" y="37814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11</a:t>
            </a:r>
          </a:p>
        </p:txBody>
      </p:sp>
      <p:sp>
        <p:nvSpPr>
          <p:cNvPr id="36884" name="直接连接符 36883"/>
          <p:cNvSpPr/>
          <p:nvPr/>
        </p:nvSpPr>
        <p:spPr>
          <a:xfrm flipV="1">
            <a:off x="5943600" y="3416300"/>
            <a:ext cx="0" cy="1701800"/>
          </a:xfrm>
          <a:prstGeom prst="line">
            <a:avLst/>
          </a:prstGeom>
          <a:ln w="25400" cap="flat" cmpd="sng">
            <a:solidFill>
              <a:schemeClr val="tx1"/>
            </a:solidFill>
            <a:prstDash val="solid"/>
            <a:headEnd type="none" w="med" len="med"/>
            <a:tailEnd type="none" w="med" len="med"/>
          </a:ln>
        </p:spPr>
      </p:sp>
      <p:sp>
        <p:nvSpPr>
          <p:cNvPr id="36885" name="矩形 36884"/>
          <p:cNvSpPr/>
          <p:nvPr/>
        </p:nvSpPr>
        <p:spPr>
          <a:xfrm>
            <a:off x="5237163" y="3476625"/>
            <a:ext cx="727075" cy="650875"/>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next</a:t>
            </a:r>
          </a:p>
          <a:p>
            <a:pPr lvl="0"/>
            <a:r>
              <a:rPr lang="en-US" altLang="zh-CN" sz="1800">
                <a:solidFill>
                  <a:schemeClr val="accent1"/>
                </a:solidFill>
                <a:latin typeface="Arial" panose="020B0604020202020204" pitchFamily="34" charset="0"/>
                <a:ea typeface="Times New Roman" panose="02020603050405020304" pitchFamily="18" charset="0"/>
              </a:rPr>
              <a:t>State</a:t>
            </a:r>
          </a:p>
        </p:txBody>
      </p:sp>
      <p:sp>
        <p:nvSpPr>
          <p:cNvPr id="36886" name="矩形 36885"/>
          <p:cNvSpPr/>
          <p:nvPr/>
        </p:nvSpPr>
        <p:spPr>
          <a:xfrm>
            <a:off x="3636963" y="59150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p>
        </p:txBody>
      </p:sp>
      <p:sp>
        <p:nvSpPr>
          <p:cNvPr id="36887" name="矩形 36886"/>
          <p:cNvSpPr/>
          <p:nvPr/>
        </p:nvSpPr>
        <p:spPr>
          <a:xfrm>
            <a:off x="2265363" y="4010025"/>
            <a:ext cx="777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Equal</a:t>
            </a:r>
          </a:p>
        </p:txBody>
      </p:sp>
      <p:sp>
        <p:nvSpPr>
          <p:cNvPr id="36888" name="矩形 36887"/>
          <p:cNvSpPr/>
          <p:nvPr/>
        </p:nvSpPr>
        <p:spPr>
          <a:xfrm>
            <a:off x="6532563" y="3476625"/>
            <a:ext cx="1552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control points</a:t>
            </a:r>
          </a:p>
        </p:txBody>
      </p:sp>
      <p:sp>
        <p:nvSpPr>
          <p:cNvPr id="36889" name="矩形 36888"/>
          <p:cNvSpPr/>
          <p:nvPr/>
        </p:nvSpPr>
        <p:spPr>
          <a:xfrm>
            <a:off x="5270500" y="4432300"/>
            <a:ext cx="33274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90" name="矩形 36889"/>
          <p:cNvSpPr/>
          <p:nvPr/>
        </p:nvSpPr>
        <p:spPr>
          <a:xfrm>
            <a:off x="588963" y="1419225"/>
            <a:ext cx="688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state</a:t>
            </a:r>
          </a:p>
        </p:txBody>
      </p:sp>
      <p:sp>
        <p:nvSpPr>
          <p:cNvPr id="36891" name="矩形 36890"/>
          <p:cNvSpPr/>
          <p:nvPr/>
        </p:nvSpPr>
        <p:spPr>
          <a:xfrm>
            <a:off x="1274763" y="14192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p>
        </p:txBody>
      </p:sp>
      <p:sp>
        <p:nvSpPr>
          <p:cNvPr id="36892" name="矩形 36891"/>
          <p:cNvSpPr/>
          <p:nvPr/>
        </p:nvSpPr>
        <p:spPr>
          <a:xfrm>
            <a:off x="1731963" y="1419225"/>
            <a:ext cx="6889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cond</a:t>
            </a:r>
          </a:p>
        </p:txBody>
      </p:sp>
      <p:sp>
        <p:nvSpPr>
          <p:cNvPr id="36893" name="矩形 36892"/>
          <p:cNvSpPr/>
          <p:nvPr/>
        </p:nvSpPr>
        <p:spPr>
          <a:xfrm>
            <a:off x="2417763" y="1114425"/>
            <a:ext cx="688975" cy="650875"/>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next</a:t>
            </a:r>
          </a:p>
          <a:p>
            <a:pPr lvl="0"/>
            <a:r>
              <a:rPr lang="en-US" altLang="zh-CN" sz="1800">
                <a:solidFill>
                  <a:schemeClr val="accent1"/>
                </a:solidFill>
                <a:latin typeface="Arial" panose="020B0604020202020204" pitchFamily="34" charset="0"/>
                <a:ea typeface="Times New Roman" panose="02020603050405020304" pitchFamily="18" charset="0"/>
              </a:rPr>
              <a:t>state</a:t>
            </a:r>
          </a:p>
        </p:txBody>
      </p:sp>
      <p:sp>
        <p:nvSpPr>
          <p:cNvPr id="36894" name="矩形 36893"/>
          <p:cNvSpPr/>
          <p:nvPr/>
        </p:nvSpPr>
        <p:spPr>
          <a:xfrm>
            <a:off x="3103563" y="1419225"/>
            <a:ext cx="1552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control points</a:t>
            </a:r>
          </a:p>
        </p:txBody>
      </p:sp>
      <p:sp>
        <p:nvSpPr>
          <p:cNvPr id="36895" name="矩形 36894"/>
          <p:cNvSpPr/>
          <p:nvPr/>
        </p:nvSpPr>
        <p:spPr>
          <a:xfrm>
            <a:off x="546100" y="1231900"/>
            <a:ext cx="4165600" cy="1955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96" name="直接连接符 36895"/>
          <p:cNvSpPr/>
          <p:nvPr/>
        </p:nvSpPr>
        <p:spPr>
          <a:xfrm>
            <a:off x="1219200" y="1231900"/>
            <a:ext cx="0" cy="1955800"/>
          </a:xfrm>
          <a:prstGeom prst="line">
            <a:avLst/>
          </a:prstGeom>
          <a:ln w="25400" cap="flat" cmpd="sng">
            <a:solidFill>
              <a:schemeClr val="tx1"/>
            </a:solidFill>
            <a:prstDash val="solid"/>
            <a:headEnd type="none" w="med" len="med"/>
            <a:tailEnd type="none" w="med" len="med"/>
          </a:ln>
        </p:spPr>
      </p:sp>
      <p:sp>
        <p:nvSpPr>
          <p:cNvPr id="36897" name="直接连接符 36896"/>
          <p:cNvSpPr/>
          <p:nvPr/>
        </p:nvSpPr>
        <p:spPr>
          <a:xfrm>
            <a:off x="1752600" y="1231900"/>
            <a:ext cx="0" cy="1955800"/>
          </a:xfrm>
          <a:prstGeom prst="line">
            <a:avLst/>
          </a:prstGeom>
          <a:ln w="25400" cap="flat" cmpd="sng">
            <a:solidFill>
              <a:schemeClr val="tx1"/>
            </a:solidFill>
            <a:prstDash val="solid"/>
            <a:headEnd type="none" w="med" len="med"/>
            <a:tailEnd type="none" w="med" len="med"/>
          </a:ln>
        </p:spPr>
      </p:sp>
      <p:sp>
        <p:nvSpPr>
          <p:cNvPr id="36898" name="直接连接符 36897"/>
          <p:cNvSpPr/>
          <p:nvPr/>
        </p:nvSpPr>
        <p:spPr>
          <a:xfrm>
            <a:off x="2362200" y="1244600"/>
            <a:ext cx="0" cy="1930400"/>
          </a:xfrm>
          <a:prstGeom prst="line">
            <a:avLst/>
          </a:prstGeom>
          <a:ln w="76200" cap="flat" cmpd="tri">
            <a:solidFill>
              <a:schemeClr val="tx1"/>
            </a:solidFill>
            <a:prstDash val="solid"/>
            <a:headEnd type="none" w="med" len="med"/>
            <a:tailEnd type="none" w="med" len="med"/>
          </a:ln>
        </p:spPr>
      </p:sp>
      <p:sp>
        <p:nvSpPr>
          <p:cNvPr id="36899" name="直接连接符 36898"/>
          <p:cNvSpPr/>
          <p:nvPr/>
        </p:nvSpPr>
        <p:spPr>
          <a:xfrm>
            <a:off x="3048000" y="1231900"/>
            <a:ext cx="0" cy="1955800"/>
          </a:xfrm>
          <a:prstGeom prst="line">
            <a:avLst/>
          </a:prstGeom>
          <a:ln w="25400" cap="flat" cmpd="sng">
            <a:solidFill>
              <a:schemeClr val="tx1"/>
            </a:solidFill>
            <a:prstDash val="solid"/>
            <a:headEnd type="none" w="med" len="med"/>
            <a:tailEnd type="none" w="med" len="med"/>
          </a:ln>
        </p:spPr>
      </p:sp>
      <p:sp>
        <p:nvSpPr>
          <p:cNvPr id="36900" name="矩形 36899"/>
          <p:cNvSpPr/>
          <p:nvPr/>
        </p:nvSpPr>
        <p:spPr>
          <a:xfrm>
            <a:off x="512763" y="3248025"/>
            <a:ext cx="1362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Truth Table</a:t>
            </a:r>
          </a:p>
        </p:txBody>
      </p:sp>
      <p:sp>
        <p:nvSpPr>
          <p:cNvPr id="36901" name="直接连接符 36900"/>
          <p:cNvSpPr/>
          <p:nvPr/>
        </p:nvSpPr>
        <p:spPr>
          <a:xfrm>
            <a:off x="546100" y="1676400"/>
            <a:ext cx="4165600" cy="0"/>
          </a:xfrm>
          <a:prstGeom prst="line">
            <a:avLst/>
          </a:prstGeom>
          <a:ln w="25400" cap="flat" cmpd="sng">
            <a:solidFill>
              <a:schemeClr val="tx1"/>
            </a:solidFill>
            <a:prstDash val="solid"/>
            <a:headEnd type="none" w="med" len="med"/>
            <a:tailEnd type="none" w="med" len="med"/>
          </a:ln>
        </p:spPr>
      </p:sp>
      <p:sp>
        <p:nvSpPr>
          <p:cNvPr id="36902" name="直接连接符 36901"/>
          <p:cNvSpPr/>
          <p:nvPr/>
        </p:nvSpPr>
        <p:spPr>
          <a:xfrm>
            <a:off x="4889500" y="2451100"/>
            <a:ext cx="812800" cy="660400"/>
          </a:xfrm>
          <a:prstGeom prst="line">
            <a:avLst/>
          </a:prstGeom>
          <a:ln w="25400" cap="flat" cmpd="sng">
            <a:solidFill>
              <a:schemeClr val="accent1"/>
            </a:solidFill>
            <a:prstDash val="solid"/>
            <a:headEnd type="none" w="med" len="med"/>
            <a:tailEnd type="triangle" w="med" len="med"/>
          </a:ln>
        </p:spPr>
      </p:sp>
      <p:sp>
        <p:nvSpPr>
          <p:cNvPr id="36903" name="直接连接符 36902"/>
          <p:cNvSpPr/>
          <p:nvPr/>
        </p:nvSpPr>
        <p:spPr>
          <a:xfrm>
            <a:off x="6400800" y="5118100"/>
            <a:ext cx="0" cy="279400"/>
          </a:xfrm>
          <a:prstGeom prst="line">
            <a:avLst/>
          </a:prstGeom>
          <a:ln w="25400" cap="flat" cmpd="sng">
            <a:solidFill>
              <a:schemeClr val="tx1"/>
            </a:solidFill>
            <a:prstDash val="solid"/>
            <a:headEnd type="none" w="med" len="med"/>
            <a:tailEnd type="triangle" w="med" len="med"/>
          </a:ln>
        </p:spPr>
      </p:sp>
      <p:sp>
        <p:nvSpPr>
          <p:cNvPr id="36904" name="直接连接符 36903"/>
          <p:cNvSpPr/>
          <p:nvPr/>
        </p:nvSpPr>
        <p:spPr>
          <a:xfrm>
            <a:off x="6705600" y="5118100"/>
            <a:ext cx="0" cy="279400"/>
          </a:xfrm>
          <a:prstGeom prst="line">
            <a:avLst/>
          </a:prstGeom>
          <a:ln w="25400" cap="flat" cmpd="sng">
            <a:solidFill>
              <a:schemeClr val="tx1"/>
            </a:solidFill>
            <a:prstDash val="solid"/>
            <a:headEnd type="none" w="med" len="med"/>
            <a:tailEnd type="triangle" w="med" len="med"/>
          </a:ln>
        </p:spPr>
      </p:sp>
      <p:sp>
        <p:nvSpPr>
          <p:cNvPr id="36905" name="直接连接符 36904"/>
          <p:cNvSpPr/>
          <p:nvPr/>
        </p:nvSpPr>
        <p:spPr>
          <a:xfrm>
            <a:off x="8305800" y="5118100"/>
            <a:ext cx="0" cy="279400"/>
          </a:xfrm>
          <a:prstGeom prst="line">
            <a:avLst/>
          </a:prstGeom>
          <a:ln w="25400" cap="flat" cmpd="sng">
            <a:solidFill>
              <a:schemeClr val="tx1"/>
            </a:solidFill>
            <a:prstDash val="solid"/>
            <a:headEnd type="none" w="med" len="med"/>
            <a:tailEnd type="triangle" w="med" len="med"/>
          </a:ln>
        </p:spPr>
      </p:sp>
      <p:sp>
        <p:nvSpPr>
          <p:cNvPr id="36906" name="矩形 36905"/>
          <p:cNvSpPr/>
          <p:nvPr/>
        </p:nvSpPr>
        <p:spPr>
          <a:xfrm>
            <a:off x="3517900" y="6032500"/>
            <a:ext cx="6604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907" name="直接连接符 36906"/>
          <p:cNvSpPr/>
          <p:nvPr/>
        </p:nvSpPr>
        <p:spPr>
          <a:xfrm flipV="1">
            <a:off x="3886200" y="4254500"/>
            <a:ext cx="0" cy="1778000"/>
          </a:xfrm>
          <a:prstGeom prst="line">
            <a:avLst/>
          </a:prstGeom>
          <a:ln w="25400" cap="flat" cmpd="sng">
            <a:solidFill>
              <a:schemeClr val="tx1"/>
            </a:solidFill>
            <a:prstDash val="solid"/>
            <a:headEnd type="none" w="med" len="med"/>
            <a:tailEnd type="none" w="med" len="med"/>
          </a:ln>
        </p:spPr>
      </p:sp>
      <p:sp>
        <p:nvSpPr>
          <p:cNvPr id="36908" name="矩形 36907"/>
          <p:cNvSpPr/>
          <p:nvPr/>
        </p:nvSpPr>
        <p:spPr>
          <a:xfrm>
            <a:off x="2189163" y="6296025"/>
            <a:ext cx="1679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datapath State</a:t>
            </a:r>
          </a:p>
        </p:txBody>
      </p:sp>
      <p:sp>
        <p:nvSpPr>
          <p:cNvPr id="36909" name="直接连接符 36908"/>
          <p:cNvSpPr/>
          <p:nvPr/>
        </p:nvSpPr>
        <p:spPr>
          <a:xfrm flipV="1">
            <a:off x="3048000" y="3949700"/>
            <a:ext cx="0" cy="2387600"/>
          </a:xfrm>
          <a:prstGeom prst="line">
            <a:avLst/>
          </a:prstGeom>
          <a:ln w="25400" cap="flat" cmpd="sng">
            <a:solidFill>
              <a:schemeClr val="tx1"/>
            </a:solidFill>
            <a:prstDash val="solid"/>
            <a:headEnd type="none" w="med" len="med"/>
            <a:tailEnd type="none" w="med" len="med"/>
          </a:ln>
        </p:spPr>
      </p:sp>
      <p:sp>
        <p:nvSpPr>
          <p:cNvPr id="36910" name="矩形 36909"/>
          <p:cNvSpPr/>
          <p:nvPr/>
        </p:nvSpPr>
        <p:spPr>
          <a:xfrm>
            <a:off x="4203700" y="6032500"/>
            <a:ext cx="9652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a:xfrm>
            <a:off x="1229360" y="35560"/>
            <a:ext cx="7298690" cy="649605"/>
          </a:xfrm>
        </p:spPr>
        <p:txBody>
          <a:bodyPr/>
          <a:lstStyle/>
          <a:p>
            <a:r>
              <a:rPr lang="en-US" altLang="zh-CN" sz="2400">
                <a:sym typeface="+mn-ea"/>
              </a:rPr>
              <a:t>Step 5  </a:t>
            </a:r>
            <a:r>
              <a:rPr lang="en-US" altLang="zh-CN" sz="2400">
                <a:sym typeface="Symbol" panose="05050102010706020507" pitchFamily="18" charset="2"/>
              </a:rPr>
              <a:t></a:t>
            </a:r>
            <a:r>
              <a:rPr lang="en-US" altLang="zh-CN" sz="2400">
                <a:sym typeface="+mn-ea"/>
              </a:rPr>
              <a:t> (datapath + state diagram</a:t>
            </a:r>
            <a:r>
              <a:rPr lang="en-US" altLang="zh-CN" sz="2400">
                <a:sym typeface="Symbol" panose="05050102010706020507" pitchFamily="18" charset="2"/>
              </a:rPr>
              <a:t></a:t>
            </a:r>
            <a:r>
              <a:rPr lang="en-US" altLang="zh-CN" sz="2400">
                <a:sym typeface="+mn-ea"/>
              </a:rPr>
              <a:t> control)</a:t>
            </a:r>
            <a:endParaRPr lang="zh-CN" altLang="en-US" sz="2400" dirty="0"/>
          </a:p>
        </p:txBody>
      </p:sp>
      <p:sp>
        <p:nvSpPr>
          <p:cNvPr id="12" name="内容占位符 11"/>
          <p:cNvSpPr>
            <a:spLocks noGrp="1"/>
          </p:cNvSpPr>
          <p:nvPr>
            <p:ph sz="quarter" idx="13"/>
          </p:nvPr>
        </p:nvSpPr>
        <p:spPr>
          <a:xfrm>
            <a:off x="212725" y="116840"/>
            <a:ext cx="1092200" cy="568325"/>
          </a:xfrm>
        </p:spPr>
        <p:txBody>
          <a:bodyPr/>
          <a:lstStyle/>
          <a:p>
            <a:r>
              <a:rPr lang="en-US" altLang="zh-CN"/>
              <a:t>5.4</a:t>
            </a:r>
          </a:p>
        </p:txBody>
      </p:sp>
      <p:sp>
        <p:nvSpPr>
          <p:cNvPr id="37891" name="文本占位符 37890"/>
          <p:cNvSpPr>
            <a:spLocks noGrp="1"/>
          </p:cNvSpPr>
          <p:nvPr>
            <p:ph type="body" idx="1"/>
          </p:nvPr>
        </p:nvSpPr>
        <p:spPr>
          <a:xfrm>
            <a:off x="495300" y="1803400"/>
            <a:ext cx="8153400" cy="17329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err="1"/>
              <a:t>Translate RTs</a:t>
            </a:r>
            <a:r>
              <a:rPr lang="en-US" altLang="zh-CN" sz="2400"/>
              <a:t> into control points</a:t>
            </a:r>
          </a:p>
          <a:p>
            <a:pPr>
              <a:buClr>
                <a:srgbClr val="290CFC"/>
              </a:buClr>
              <a:buFont typeface="Wingdings" panose="05000000000000000000" charset="0"/>
              <a:buChar char="Ø"/>
            </a:pPr>
            <a:r>
              <a:rPr lang="en-US" altLang="zh-CN" sz="2400"/>
              <a:t>Assign states</a:t>
            </a:r>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Then go build the controller</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err="1">
                <a:sym typeface="+mn-ea"/>
              </a:rPr>
              <a:t>Mapping RTs</a:t>
            </a:r>
            <a:r>
              <a:rPr lang="en-US" altLang="zh-CN">
                <a:sym typeface="+mn-ea"/>
              </a:rPr>
              <a:t> to Control Points</a:t>
            </a:r>
            <a:endParaRPr lang="en-US" altLang="zh-CN" dirty="0"/>
          </a:p>
        </p:txBody>
      </p:sp>
      <p:sp>
        <p:nvSpPr>
          <p:cNvPr id="4" name="内容占位符 3"/>
          <p:cNvSpPr>
            <a:spLocks noGrp="1"/>
          </p:cNvSpPr>
          <p:nvPr>
            <p:ph sz="quarter" idx="13"/>
          </p:nvPr>
        </p:nvSpPr>
        <p:spPr>
          <a:xfrm>
            <a:off x="276860" y="112395"/>
            <a:ext cx="790575" cy="568325"/>
          </a:xfrm>
        </p:spPr>
        <p:txBody>
          <a:bodyPr/>
          <a:lstStyle/>
          <a:p>
            <a:r>
              <a:rPr lang="en-US" altLang="zh-CN"/>
              <a:t>5.5</a:t>
            </a:r>
          </a:p>
        </p:txBody>
      </p:sp>
      <p:sp>
        <p:nvSpPr>
          <p:cNvPr id="38915" name="椭圆 38914"/>
          <p:cNvSpPr/>
          <p:nvPr/>
        </p:nvSpPr>
        <p:spPr>
          <a:xfrm>
            <a:off x="3289300" y="9271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16" name="矩形 38915"/>
          <p:cNvSpPr/>
          <p:nvPr/>
        </p:nvSpPr>
        <p:spPr>
          <a:xfrm>
            <a:off x="3425825" y="946150"/>
            <a:ext cx="1423988" cy="301625"/>
          </a:xfrm>
          <a:prstGeom prst="rect">
            <a:avLst/>
          </a:prstGeom>
          <a:noFill/>
          <a:ln w="12700">
            <a:noFill/>
          </a:ln>
        </p:spPr>
        <p:txBody>
          <a:bodyPr wrap="none" lIns="90488" tIns="44450" rIns="90488" bIns="44450">
            <a:spAutoFit/>
          </a:bodyPr>
          <a:lstStyle/>
          <a:p>
            <a:pPr lvl="0"/>
            <a:r>
              <a:rPr lang="en-US" altLang="zh-CN" sz="1400">
                <a:latin typeface="Arial" panose="020B0604020202020204" pitchFamily="34" charset="0"/>
                <a:ea typeface="Times New Roman" panose="02020603050405020304" pitchFamily="18" charset="0"/>
              </a:rPr>
              <a:t>IR &lt;= MEM[PC]</a:t>
            </a:r>
          </a:p>
        </p:txBody>
      </p:sp>
      <p:sp>
        <p:nvSpPr>
          <p:cNvPr id="38917" name="椭圆 38916"/>
          <p:cNvSpPr/>
          <p:nvPr/>
        </p:nvSpPr>
        <p:spPr>
          <a:xfrm>
            <a:off x="3517900" y="1765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18" name="椭圆 38917"/>
          <p:cNvSpPr/>
          <p:nvPr/>
        </p:nvSpPr>
        <p:spPr>
          <a:xfrm>
            <a:off x="6261100" y="3289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0" name="直接连接符 38919"/>
          <p:cNvSpPr/>
          <p:nvPr/>
        </p:nvSpPr>
        <p:spPr>
          <a:xfrm flipH="1">
            <a:off x="1282700" y="2679700"/>
            <a:ext cx="2921000" cy="660400"/>
          </a:xfrm>
          <a:prstGeom prst="line">
            <a:avLst/>
          </a:prstGeom>
          <a:ln w="25400" cap="flat" cmpd="sng">
            <a:solidFill>
              <a:schemeClr val="tx1"/>
            </a:solidFill>
            <a:prstDash val="solid"/>
            <a:headEnd type="none" w="med" len="med"/>
            <a:tailEnd type="triangle" w="med" len="med"/>
          </a:ln>
        </p:spPr>
      </p:sp>
      <p:sp>
        <p:nvSpPr>
          <p:cNvPr id="38921" name="矩形 38920"/>
          <p:cNvSpPr/>
          <p:nvPr/>
        </p:nvSpPr>
        <p:spPr>
          <a:xfrm>
            <a:off x="1122363" y="2943225"/>
            <a:ext cx="86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R-type</a:t>
            </a:r>
          </a:p>
        </p:txBody>
      </p:sp>
      <p:sp>
        <p:nvSpPr>
          <p:cNvPr id="38922" name="直接连接符 38921"/>
          <p:cNvSpPr/>
          <p:nvPr/>
        </p:nvSpPr>
        <p:spPr>
          <a:xfrm flipH="1">
            <a:off x="2654300" y="2679700"/>
            <a:ext cx="1473200" cy="660400"/>
          </a:xfrm>
          <a:prstGeom prst="line">
            <a:avLst/>
          </a:prstGeom>
          <a:ln w="25400" cap="flat" cmpd="sng">
            <a:solidFill>
              <a:schemeClr val="tx1"/>
            </a:solidFill>
            <a:prstDash val="solid"/>
            <a:headEnd type="none" w="med" len="med"/>
            <a:tailEnd type="triangle" w="med" len="med"/>
          </a:ln>
        </p:spPr>
      </p:sp>
      <p:sp>
        <p:nvSpPr>
          <p:cNvPr id="38923" name="矩形 38922"/>
          <p:cNvSpPr/>
          <p:nvPr/>
        </p:nvSpPr>
        <p:spPr>
          <a:xfrm>
            <a:off x="3636963" y="1770063"/>
            <a:ext cx="992187" cy="527050"/>
          </a:xfrm>
          <a:prstGeom prst="rect">
            <a:avLst/>
          </a:prstGeom>
          <a:noFill/>
          <a:ln w="12700">
            <a:noFill/>
          </a:ln>
        </p:spPr>
        <p:txBody>
          <a:bodyPr wrap="none" lIns="90488" tIns="44450" rIns="90488" bIns="44450">
            <a:spAutoFit/>
          </a:bodyPr>
          <a:lstStyle/>
          <a:p>
            <a:pPr lvl="0"/>
            <a:r>
              <a:rPr lang="en-US" altLang="zh-CN" sz="1400" err="1">
                <a:latin typeface="Arial" panose="020B0604020202020204" pitchFamily="34" charset="0"/>
                <a:ea typeface="Times New Roman" panose="02020603050405020304" pitchFamily="18" charset="0"/>
              </a:rPr>
              <a:t>A &lt;= R[rs</a:t>
            </a:r>
            <a:r>
              <a:rPr lang="en-US" altLang="zh-CN" sz="1400">
                <a:latin typeface="Arial" panose="020B0604020202020204" pitchFamily="34" charset="0"/>
                <a:ea typeface="Times New Roman" panose="02020603050405020304" pitchFamily="18" charset="0"/>
              </a:rPr>
              <a:t>]</a:t>
            </a:r>
          </a:p>
          <a:p>
            <a:pPr lvl="0"/>
            <a:r>
              <a:rPr lang="en-US" altLang="zh-CN" sz="1400" err="1">
                <a:latin typeface="Arial" panose="020B0604020202020204" pitchFamily="34" charset="0"/>
                <a:ea typeface="Times New Roman" panose="02020603050405020304" pitchFamily="18" charset="0"/>
              </a:rPr>
              <a:t>B &lt;= R[rt</a:t>
            </a:r>
            <a:r>
              <a:rPr lang="en-US" altLang="zh-CN" sz="1400">
                <a:latin typeface="Arial" panose="020B0604020202020204" pitchFamily="34" charset="0"/>
                <a:ea typeface="Times New Roman" panose="02020603050405020304" pitchFamily="18" charset="0"/>
              </a:rPr>
              <a:t>]</a:t>
            </a:r>
          </a:p>
        </p:txBody>
      </p:sp>
      <p:sp>
        <p:nvSpPr>
          <p:cNvPr id="38924" name="椭圆 38923"/>
          <p:cNvSpPr/>
          <p:nvPr/>
        </p:nvSpPr>
        <p:spPr>
          <a:xfrm>
            <a:off x="5461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5" name="矩形 38924"/>
          <p:cNvSpPr/>
          <p:nvPr/>
        </p:nvSpPr>
        <p:spPr>
          <a:xfrm>
            <a:off x="512763" y="3446463"/>
            <a:ext cx="1200150" cy="314325"/>
          </a:xfrm>
          <a:prstGeom prst="rect">
            <a:avLst/>
          </a:prstGeom>
          <a:noFill/>
          <a:ln w="12700">
            <a:noFill/>
          </a:ln>
        </p:spPr>
        <p:txBody>
          <a:bodyPr wrap="none" lIns="90488" tIns="44450" rIns="90488" bIns="44450">
            <a:spAutoFit/>
          </a:bodyPr>
          <a:lstStyle/>
          <a:p>
            <a:pPr lvl="0"/>
            <a:r>
              <a:rPr lang="en-US" altLang="zh-CN" sz="1400">
                <a:latin typeface="Arial" panose="020B0604020202020204" pitchFamily="34" charset="0"/>
                <a:ea typeface="Times New Roman" panose="02020603050405020304" pitchFamily="18" charset="0"/>
              </a:rPr>
              <a:t>S &lt;= A fun B</a:t>
            </a:r>
          </a:p>
        </p:txBody>
      </p:sp>
      <p:sp>
        <p:nvSpPr>
          <p:cNvPr id="38926" name="椭圆 38925"/>
          <p:cNvSpPr/>
          <p:nvPr/>
        </p:nvSpPr>
        <p:spPr>
          <a:xfrm>
            <a:off x="393700" y="4965700"/>
            <a:ext cx="1346200" cy="11938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7" name="矩形 38926"/>
          <p:cNvSpPr/>
          <p:nvPr/>
        </p:nvSpPr>
        <p:spPr>
          <a:xfrm>
            <a:off x="439738" y="4970463"/>
            <a:ext cx="1293812" cy="527050"/>
          </a:xfrm>
          <a:prstGeom prst="rect">
            <a:avLst/>
          </a:prstGeom>
          <a:noFill/>
          <a:ln w="12700">
            <a:noFill/>
          </a:ln>
        </p:spPr>
        <p:txBody>
          <a:bodyPr wrap="none" lIns="90488" tIns="44450" rIns="90488" bIns="44450">
            <a:spAutoFit/>
          </a:bodyPr>
          <a:lstStyle/>
          <a:p>
            <a:pPr lvl="0" algn="ctr"/>
            <a:r>
              <a:rPr lang="en-US" altLang="zh-CN" sz="1400">
                <a:latin typeface="Arial" panose="020B0604020202020204" pitchFamily="34" charset="0"/>
                <a:ea typeface="Times New Roman" panose="02020603050405020304" pitchFamily="18" charset="0"/>
              </a:rPr>
              <a:t>R[rd] &lt;= S</a:t>
            </a:r>
          </a:p>
          <a:p>
            <a:pPr lvl="0" algn="ctr"/>
            <a:r>
              <a:rPr lang="en-US" altLang="zh-CN" sz="1400">
                <a:latin typeface="Arial" panose="020B0604020202020204" pitchFamily="34" charset="0"/>
                <a:ea typeface="Times New Roman" panose="02020603050405020304" pitchFamily="18" charset="0"/>
              </a:rPr>
              <a:t>PC &lt;= PC + 4</a:t>
            </a:r>
          </a:p>
        </p:txBody>
      </p:sp>
      <p:sp>
        <p:nvSpPr>
          <p:cNvPr id="38928" name="直接连接符 38927"/>
          <p:cNvSpPr/>
          <p:nvPr/>
        </p:nvSpPr>
        <p:spPr>
          <a:xfrm>
            <a:off x="1143000" y="4127500"/>
            <a:ext cx="0" cy="812800"/>
          </a:xfrm>
          <a:prstGeom prst="line">
            <a:avLst/>
          </a:prstGeom>
          <a:ln w="25400" cap="flat" cmpd="sng">
            <a:solidFill>
              <a:schemeClr val="tx1"/>
            </a:solidFill>
            <a:prstDash val="solid"/>
            <a:headEnd type="none" w="med" len="med"/>
            <a:tailEnd type="triangle" w="med" len="med"/>
          </a:ln>
        </p:spPr>
      </p:sp>
      <p:sp>
        <p:nvSpPr>
          <p:cNvPr id="38929" name="椭圆 38928"/>
          <p:cNvSpPr/>
          <p:nvPr/>
        </p:nvSpPr>
        <p:spPr>
          <a:xfrm>
            <a:off x="19177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0" name="矩形 38929"/>
          <p:cNvSpPr/>
          <p:nvPr/>
        </p:nvSpPr>
        <p:spPr>
          <a:xfrm>
            <a:off x="1884363" y="35750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p>
        </p:txBody>
      </p:sp>
      <p:sp>
        <p:nvSpPr>
          <p:cNvPr id="38931" name="椭圆 38930"/>
          <p:cNvSpPr/>
          <p:nvPr/>
        </p:nvSpPr>
        <p:spPr>
          <a:xfrm>
            <a:off x="18415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2" name="矩形 38931"/>
          <p:cNvSpPr/>
          <p:nvPr/>
        </p:nvSpPr>
        <p:spPr>
          <a:xfrm>
            <a:off x="1806575" y="54038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p>
          <a:p>
            <a:pPr lvl="0" algn="ctr"/>
            <a:r>
              <a:rPr lang="en-US" altLang="zh-CN" sz="1600">
                <a:latin typeface="Arial" panose="020B0604020202020204" pitchFamily="34" charset="0"/>
                <a:ea typeface="Times New Roman" panose="02020603050405020304" pitchFamily="18" charset="0"/>
              </a:rPr>
              <a:t>PC &lt;= PC + 4</a:t>
            </a:r>
          </a:p>
        </p:txBody>
      </p:sp>
      <p:sp>
        <p:nvSpPr>
          <p:cNvPr id="38933" name="直接连接符 38932"/>
          <p:cNvSpPr/>
          <p:nvPr/>
        </p:nvSpPr>
        <p:spPr>
          <a:xfrm>
            <a:off x="2514600" y="4127500"/>
            <a:ext cx="0" cy="1117600"/>
          </a:xfrm>
          <a:prstGeom prst="line">
            <a:avLst/>
          </a:prstGeom>
          <a:ln w="25400" cap="flat" cmpd="sng">
            <a:solidFill>
              <a:schemeClr val="tx1"/>
            </a:solidFill>
            <a:prstDash val="solid"/>
            <a:headEnd type="none" w="med" len="med"/>
            <a:tailEnd type="triangle" w="med" len="med"/>
          </a:ln>
        </p:spPr>
      </p:sp>
      <p:sp>
        <p:nvSpPr>
          <p:cNvPr id="38934" name="矩形 38933"/>
          <p:cNvSpPr/>
          <p:nvPr/>
        </p:nvSpPr>
        <p:spPr>
          <a:xfrm>
            <a:off x="2570163" y="2943225"/>
            <a:ext cx="5873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ORi</a:t>
            </a:r>
          </a:p>
        </p:txBody>
      </p:sp>
      <p:sp>
        <p:nvSpPr>
          <p:cNvPr id="38935" name="椭圆 38934"/>
          <p:cNvSpPr/>
          <p:nvPr/>
        </p:nvSpPr>
        <p:spPr>
          <a:xfrm>
            <a:off x="33655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6" name="矩形 38935"/>
          <p:cNvSpPr/>
          <p:nvPr/>
        </p:nvSpPr>
        <p:spPr>
          <a:xfrm>
            <a:off x="33321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8937" name="椭圆 38936"/>
          <p:cNvSpPr/>
          <p:nvPr/>
        </p:nvSpPr>
        <p:spPr>
          <a:xfrm>
            <a:off x="32893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8" name="矩形 38937"/>
          <p:cNvSpPr/>
          <p:nvPr/>
        </p:nvSpPr>
        <p:spPr>
          <a:xfrm>
            <a:off x="3254375" y="54800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p>
          <a:p>
            <a:pPr lvl="0" algn="ctr"/>
            <a:r>
              <a:rPr lang="en-US" altLang="zh-CN" sz="1600">
                <a:latin typeface="Arial" panose="020B0604020202020204" pitchFamily="34" charset="0"/>
                <a:ea typeface="Times New Roman" panose="02020603050405020304" pitchFamily="18" charset="0"/>
              </a:rPr>
              <a:t>PC &lt;= PC + 4</a:t>
            </a:r>
          </a:p>
        </p:txBody>
      </p:sp>
      <p:sp>
        <p:nvSpPr>
          <p:cNvPr id="38939" name="直接连接符 38938"/>
          <p:cNvSpPr/>
          <p:nvPr/>
        </p:nvSpPr>
        <p:spPr>
          <a:xfrm>
            <a:off x="3962400" y="4127500"/>
            <a:ext cx="0" cy="203200"/>
          </a:xfrm>
          <a:prstGeom prst="line">
            <a:avLst/>
          </a:prstGeom>
          <a:ln w="25400" cap="flat" cmpd="sng">
            <a:solidFill>
              <a:schemeClr val="tx1"/>
            </a:solidFill>
            <a:prstDash val="solid"/>
            <a:headEnd type="none" w="med" len="med"/>
            <a:tailEnd type="triangle" w="med" len="med"/>
          </a:ln>
        </p:spPr>
      </p:sp>
      <p:sp>
        <p:nvSpPr>
          <p:cNvPr id="38940" name="椭圆 38939"/>
          <p:cNvSpPr/>
          <p:nvPr/>
        </p:nvSpPr>
        <p:spPr>
          <a:xfrm>
            <a:off x="3365500" y="43561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1" name="直接连接符 38940"/>
          <p:cNvSpPr/>
          <p:nvPr/>
        </p:nvSpPr>
        <p:spPr>
          <a:xfrm>
            <a:off x="3962400" y="5118100"/>
            <a:ext cx="0" cy="203200"/>
          </a:xfrm>
          <a:prstGeom prst="line">
            <a:avLst/>
          </a:prstGeom>
          <a:ln w="25400" cap="flat" cmpd="sng">
            <a:solidFill>
              <a:schemeClr val="tx1"/>
            </a:solidFill>
            <a:prstDash val="solid"/>
            <a:headEnd type="none" w="med" len="med"/>
            <a:tailEnd type="triangle" w="med" len="med"/>
          </a:ln>
        </p:spPr>
      </p:sp>
      <p:sp>
        <p:nvSpPr>
          <p:cNvPr id="38942" name="矩形 38941"/>
          <p:cNvSpPr/>
          <p:nvPr/>
        </p:nvSpPr>
        <p:spPr>
          <a:xfrm>
            <a:off x="3255963" y="45656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p>
        </p:txBody>
      </p:sp>
      <p:sp>
        <p:nvSpPr>
          <p:cNvPr id="38943" name="直接连接符 38942"/>
          <p:cNvSpPr/>
          <p:nvPr/>
        </p:nvSpPr>
        <p:spPr>
          <a:xfrm flipH="1">
            <a:off x="4102100" y="2679700"/>
            <a:ext cx="101600" cy="660400"/>
          </a:xfrm>
          <a:prstGeom prst="line">
            <a:avLst/>
          </a:prstGeom>
          <a:ln w="25400" cap="flat" cmpd="sng">
            <a:solidFill>
              <a:schemeClr val="tx1"/>
            </a:solidFill>
            <a:prstDash val="solid"/>
            <a:headEnd type="none" w="med" len="med"/>
            <a:tailEnd type="triangle" w="med" len="med"/>
          </a:ln>
        </p:spPr>
      </p:sp>
      <p:sp>
        <p:nvSpPr>
          <p:cNvPr id="38944" name="矩形 38943"/>
          <p:cNvSpPr/>
          <p:nvPr/>
        </p:nvSpPr>
        <p:spPr>
          <a:xfrm>
            <a:off x="3713163" y="2867025"/>
            <a:ext cx="536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LW</a:t>
            </a:r>
          </a:p>
        </p:txBody>
      </p:sp>
      <p:sp>
        <p:nvSpPr>
          <p:cNvPr id="38945" name="椭圆 38944"/>
          <p:cNvSpPr/>
          <p:nvPr/>
        </p:nvSpPr>
        <p:spPr>
          <a:xfrm>
            <a:off x="48133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6" name="矩形 38945"/>
          <p:cNvSpPr/>
          <p:nvPr/>
        </p:nvSpPr>
        <p:spPr>
          <a:xfrm>
            <a:off x="47799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8947" name="直接连接符 38946"/>
          <p:cNvSpPr/>
          <p:nvPr/>
        </p:nvSpPr>
        <p:spPr>
          <a:xfrm>
            <a:off x="5410200" y="4127500"/>
            <a:ext cx="0" cy="203200"/>
          </a:xfrm>
          <a:prstGeom prst="line">
            <a:avLst/>
          </a:prstGeom>
          <a:ln w="25400" cap="flat" cmpd="sng">
            <a:solidFill>
              <a:schemeClr val="tx1"/>
            </a:solidFill>
            <a:prstDash val="solid"/>
            <a:headEnd type="none" w="med" len="med"/>
            <a:tailEnd type="triangle" w="med" len="med"/>
          </a:ln>
        </p:spPr>
      </p:sp>
      <p:sp>
        <p:nvSpPr>
          <p:cNvPr id="38948" name="椭圆 38947"/>
          <p:cNvSpPr/>
          <p:nvPr/>
        </p:nvSpPr>
        <p:spPr>
          <a:xfrm>
            <a:off x="4813300" y="43561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9" name="矩形 38948"/>
          <p:cNvSpPr/>
          <p:nvPr/>
        </p:nvSpPr>
        <p:spPr>
          <a:xfrm>
            <a:off x="4856163" y="45656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p>
          <a:p>
            <a:pPr lvl="0"/>
            <a:r>
              <a:rPr lang="en-US" altLang="zh-CN" sz="1600">
                <a:latin typeface="Arial" panose="020B0604020202020204" pitchFamily="34" charset="0"/>
                <a:ea typeface="Times New Roman" panose="02020603050405020304" pitchFamily="18" charset="0"/>
              </a:rPr>
              <a:t>PC &lt;= PC + 4</a:t>
            </a:r>
          </a:p>
        </p:txBody>
      </p:sp>
      <p:sp>
        <p:nvSpPr>
          <p:cNvPr id="38950" name="直接连接符 38949"/>
          <p:cNvSpPr/>
          <p:nvPr/>
        </p:nvSpPr>
        <p:spPr>
          <a:xfrm>
            <a:off x="4279900" y="2679700"/>
            <a:ext cx="1270000" cy="660400"/>
          </a:xfrm>
          <a:prstGeom prst="line">
            <a:avLst/>
          </a:prstGeom>
          <a:ln w="25400" cap="flat" cmpd="sng">
            <a:solidFill>
              <a:schemeClr val="tx1"/>
            </a:solidFill>
            <a:prstDash val="solid"/>
            <a:headEnd type="none" w="med" len="med"/>
            <a:tailEnd type="triangle" w="med" len="med"/>
          </a:ln>
        </p:spPr>
      </p:sp>
      <p:sp>
        <p:nvSpPr>
          <p:cNvPr id="38951" name="直接连接符 38950"/>
          <p:cNvSpPr/>
          <p:nvPr/>
        </p:nvSpPr>
        <p:spPr>
          <a:xfrm>
            <a:off x="4279900" y="2679700"/>
            <a:ext cx="2336800" cy="584200"/>
          </a:xfrm>
          <a:prstGeom prst="line">
            <a:avLst/>
          </a:prstGeom>
          <a:ln w="25400" cap="flat" cmpd="sng">
            <a:solidFill>
              <a:schemeClr val="tx1"/>
            </a:solidFill>
            <a:prstDash val="solid"/>
            <a:headEnd type="none" w="med" len="med"/>
            <a:tailEnd type="triangle" w="med" len="med"/>
          </a:ln>
        </p:spPr>
      </p:sp>
      <p:sp>
        <p:nvSpPr>
          <p:cNvPr id="38953" name="矩形 38952"/>
          <p:cNvSpPr/>
          <p:nvPr/>
        </p:nvSpPr>
        <p:spPr>
          <a:xfrm>
            <a:off x="5846763" y="3171825"/>
            <a:ext cx="6635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BEQ</a:t>
            </a:r>
          </a:p>
        </p:txBody>
      </p:sp>
      <p:sp>
        <p:nvSpPr>
          <p:cNvPr id="38955" name="矩形 38954"/>
          <p:cNvSpPr/>
          <p:nvPr/>
        </p:nvSpPr>
        <p:spPr>
          <a:xfrm>
            <a:off x="6176963" y="3536950"/>
            <a:ext cx="1704975" cy="5778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    PC &lt;= </a:t>
            </a:r>
          </a:p>
          <a:p>
            <a:pPr lvl="0"/>
            <a:r>
              <a:rPr lang="en-US" altLang="zh-CN" sz="1600">
                <a:latin typeface="Arial" panose="020B0604020202020204" pitchFamily="34" charset="0"/>
                <a:ea typeface="Times New Roman" panose="02020603050405020304" pitchFamily="18" charset="0"/>
              </a:rPr>
              <a:t>  Next(PC,Equal)</a:t>
            </a:r>
          </a:p>
        </p:txBody>
      </p:sp>
      <p:sp>
        <p:nvSpPr>
          <p:cNvPr id="38957" name="任意多边形 38956"/>
          <p:cNvSpPr/>
          <p:nvPr/>
        </p:nvSpPr>
        <p:spPr>
          <a:xfrm>
            <a:off x="609600" y="61722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58" name="任意多边形 38957"/>
          <p:cNvSpPr/>
          <p:nvPr/>
        </p:nvSpPr>
        <p:spPr>
          <a:xfrm>
            <a:off x="319088" y="58674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59" name="直接连接符 38958"/>
          <p:cNvSpPr/>
          <p:nvPr/>
        </p:nvSpPr>
        <p:spPr>
          <a:xfrm flipV="1">
            <a:off x="304800" y="1663700"/>
            <a:ext cx="0" cy="4216400"/>
          </a:xfrm>
          <a:prstGeom prst="line">
            <a:avLst/>
          </a:prstGeom>
          <a:ln w="25400" cap="flat" cmpd="sng">
            <a:solidFill>
              <a:schemeClr val="tx1"/>
            </a:solidFill>
            <a:prstDash val="solid"/>
            <a:headEnd type="none" w="med" len="med"/>
            <a:tailEnd type="none" w="med" len="med"/>
          </a:ln>
        </p:spPr>
      </p:sp>
      <p:sp>
        <p:nvSpPr>
          <p:cNvPr id="38960" name="任意多边形 38959"/>
          <p:cNvSpPr/>
          <p:nvPr/>
        </p:nvSpPr>
        <p:spPr>
          <a:xfrm>
            <a:off x="319088" y="12334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61" name="直接连接符 38960"/>
          <p:cNvSpPr/>
          <p:nvPr/>
        </p:nvSpPr>
        <p:spPr>
          <a:xfrm>
            <a:off x="774700" y="1219200"/>
            <a:ext cx="2413000" cy="0"/>
          </a:xfrm>
          <a:prstGeom prst="line">
            <a:avLst/>
          </a:prstGeom>
          <a:ln w="25400" cap="flat" cmpd="sng">
            <a:solidFill>
              <a:schemeClr val="tx1"/>
            </a:solidFill>
            <a:prstDash val="solid"/>
            <a:headEnd type="none" w="med" len="med"/>
            <a:tailEnd type="triangle" w="med" len="med"/>
          </a:ln>
        </p:spPr>
      </p:sp>
      <p:sp>
        <p:nvSpPr>
          <p:cNvPr id="38962" name="任意多边形 38961"/>
          <p:cNvSpPr/>
          <p:nvPr/>
        </p:nvSpPr>
        <p:spPr>
          <a:xfrm>
            <a:off x="1905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3" name="任意多边形 38962"/>
          <p:cNvSpPr/>
          <p:nvPr/>
        </p:nvSpPr>
        <p:spPr>
          <a:xfrm>
            <a:off x="29718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4" name="任意多边形 38963"/>
          <p:cNvSpPr/>
          <p:nvPr/>
        </p:nvSpPr>
        <p:spPr>
          <a:xfrm>
            <a:off x="49530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6" name="任意多边形 38965"/>
          <p:cNvSpPr/>
          <p:nvPr/>
        </p:nvSpPr>
        <p:spPr>
          <a:xfrm>
            <a:off x="6948488" y="41910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8967" name="矩形 38966"/>
          <p:cNvSpPr/>
          <p:nvPr/>
        </p:nvSpPr>
        <p:spPr>
          <a:xfrm>
            <a:off x="4703763" y="3019425"/>
            <a:ext cx="561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SW</a:t>
            </a:r>
          </a:p>
        </p:txBody>
      </p:sp>
      <p:sp>
        <p:nvSpPr>
          <p:cNvPr id="38968" name="直接连接符 38967"/>
          <p:cNvSpPr/>
          <p:nvPr/>
        </p:nvSpPr>
        <p:spPr>
          <a:xfrm>
            <a:off x="4191000" y="1536700"/>
            <a:ext cx="0" cy="203200"/>
          </a:xfrm>
          <a:prstGeom prst="line">
            <a:avLst/>
          </a:prstGeom>
          <a:ln w="25400" cap="flat" cmpd="sng">
            <a:solidFill>
              <a:schemeClr val="tx1"/>
            </a:solidFill>
            <a:prstDash val="solid"/>
            <a:headEnd type="none" w="med" len="med"/>
            <a:tailEnd type="triangle" w="med" len="med"/>
          </a:ln>
        </p:spPr>
      </p:sp>
      <p:sp>
        <p:nvSpPr>
          <p:cNvPr id="38969" name="矩形 38968"/>
          <p:cNvSpPr/>
          <p:nvPr/>
        </p:nvSpPr>
        <p:spPr>
          <a:xfrm>
            <a:off x="5237163" y="9620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p>
        </p:txBody>
      </p:sp>
      <p:sp>
        <p:nvSpPr>
          <p:cNvPr id="38970" name="矩形 38969"/>
          <p:cNvSpPr/>
          <p:nvPr/>
        </p:nvSpPr>
        <p:spPr>
          <a:xfrm>
            <a:off x="5237163" y="1876425"/>
            <a:ext cx="1285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p>
        </p:txBody>
      </p:sp>
      <p:sp>
        <p:nvSpPr>
          <p:cNvPr id="38971" name="直接连接符 38970"/>
          <p:cNvSpPr/>
          <p:nvPr/>
        </p:nvSpPr>
        <p:spPr>
          <a:xfrm flipV="1">
            <a:off x="5486400" y="5321300"/>
            <a:ext cx="0" cy="787400"/>
          </a:xfrm>
          <a:prstGeom prst="line">
            <a:avLst/>
          </a:prstGeom>
          <a:ln w="25400" cap="flat" cmpd="sng">
            <a:solidFill>
              <a:schemeClr val="tx1"/>
            </a:solidFill>
            <a:prstDash val="solid"/>
            <a:headEnd type="none" w="med" len="med"/>
            <a:tailEnd type="none" w="med" len="med"/>
          </a:ln>
        </p:spPr>
      </p:sp>
      <p:sp>
        <p:nvSpPr>
          <p:cNvPr id="38975" name="矩形 38974"/>
          <p:cNvSpPr/>
          <p:nvPr/>
        </p:nvSpPr>
        <p:spPr>
          <a:xfrm>
            <a:off x="3408363" y="1128713"/>
            <a:ext cx="1679575" cy="363537"/>
          </a:xfrm>
          <a:prstGeom prst="rect">
            <a:avLst/>
          </a:prstGeom>
          <a:noFill/>
          <a:ln w="12700">
            <a:noFill/>
          </a:ln>
        </p:spPr>
        <p:txBody>
          <a:bodyPr wrap="none" lIns="90488" tIns="44450" rIns="90488" bIns="44450">
            <a:spAutoFit/>
          </a:bodyPr>
          <a:lstStyle/>
          <a:p>
            <a:pPr lvl="0"/>
            <a:r>
              <a:rPr lang="en-US" altLang="zh-CN" sz="1800" err="1">
                <a:solidFill>
                  <a:schemeClr val="accent1"/>
                </a:solidFill>
                <a:latin typeface="Arial" panose="020B0604020202020204" pitchFamily="34" charset="0"/>
                <a:ea typeface="Times New Roman" panose="02020603050405020304" pitchFamily="18" charset="0"/>
              </a:rPr>
              <a:t>imem_rd, IRen</a:t>
            </a:r>
          </a:p>
        </p:txBody>
      </p:sp>
      <p:sp>
        <p:nvSpPr>
          <p:cNvPr id="38976" name="矩形 38975"/>
          <p:cNvSpPr/>
          <p:nvPr/>
        </p:nvSpPr>
        <p:spPr>
          <a:xfrm>
            <a:off x="436563" y="3629025"/>
            <a:ext cx="1489075" cy="376238"/>
          </a:xfrm>
          <a:prstGeom prst="rect">
            <a:avLst/>
          </a:prstGeom>
          <a:noFill/>
          <a:ln w="12700">
            <a:noFill/>
          </a:ln>
        </p:spPr>
        <p:txBody>
          <a:bodyPr wrap="none" lIns="90488" tIns="44450" rIns="90488" bIns="44450">
            <a:spAutoFit/>
          </a:bodyPr>
          <a:lstStyle/>
          <a:p>
            <a:pPr lvl="0"/>
            <a:r>
              <a:rPr lang="en-US" altLang="zh-CN" sz="1800" err="1">
                <a:solidFill>
                  <a:schemeClr val="accent1"/>
                </a:solidFill>
                <a:latin typeface="Arial" panose="020B0604020202020204" pitchFamily="34" charset="0"/>
                <a:ea typeface="Times New Roman" panose="02020603050405020304" pitchFamily="18" charset="0"/>
              </a:rPr>
              <a:t>ALUfun, Sen</a:t>
            </a:r>
          </a:p>
        </p:txBody>
      </p:sp>
      <p:sp>
        <p:nvSpPr>
          <p:cNvPr id="38977" name="矩形 38976"/>
          <p:cNvSpPr/>
          <p:nvPr/>
        </p:nvSpPr>
        <p:spPr>
          <a:xfrm>
            <a:off x="571500" y="5351463"/>
            <a:ext cx="1069975" cy="788987"/>
          </a:xfrm>
          <a:prstGeom prst="rect">
            <a:avLst/>
          </a:prstGeom>
          <a:noFill/>
          <a:ln w="12700">
            <a:noFill/>
          </a:ln>
        </p:spPr>
        <p:txBody>
          <a:bodyPr wrap="none" lIns="90488" tIns="44450" rIns="90488" bIns="44450">
            <a:spAutoFit/>
          </a:bodyPr>
          <a:lstStyle/>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RegDst, </a:t>
            </a: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RegWr,</a:t>
            </a: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PCen</a:t>
            </a:r>
          </a:p>
        </p:txBody>
      </p:sp>
      <p:sp>
        <p:nvSpPr>
          <p:cNvPr id="38978" name="矩形 38977"/>
          <p:cNvSpPr/>
          <p:nvPr/>
        </p:nvSpPr>
        <p:spPr>
          <a:xfrm>
            <a:off x="3592513" y="2136775"/>
            <a:ext cx="1184275" cy="555625"/>
          </a:xfrm>
          <a:prstGeom prst="rect">
            <a:avLst/>
          </a:prstGeom>
          <a:noFill/>
          <a:ln w="12700">
            <a:noFill/>
          </a:ln>
        </p:spPr>
        <p:txBody>
          <a:bodyPr wrap="none" lIns="90488" tIns="44450" rIns="90488" bIns="44450">
            <a:spAutoFit/>
          </a:bodyPr>
          <a:lstStyle/>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Aen, Ben,</a:t>
            </a: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Een</a:t>
            </a:r>
            <a:endParaRPr lang="en-US" altLang="zh-CN" sz="1800">
              <a:solidFill>
                <a:schemeClr val="accent1"/>
              </a:solidFill>
              <a:latin typeface="Arial" panose="020B0604020202020204" pitchFamily="34" charset="0"/>
              <a:ea typeface="Times New Roman" panose="02020603050405020304" pitchFamily="18" charset="0"/>
            </a:endParaRPr>
          </a:p>
        </p:txBody>
      </p:sp>
      <p:grpSp>
        <p:nvGrpSpPr>
          <p:cNvPr id="38979" name="组合 38978"/>
          <p:cNvGrpSpPr/>
          <p:nvPr/>
        </p:nvGrpSpPr>
        <p:grpSpPr>
          <a:xfrm>
            <a:off x="8389938" y="3346450"/>
            <a:ext cx="404812" cy="3228975"/>
            <a:chOff x="5462" y="2020"/>
            <a:chExt cx="255" cy="2034"/>
          </a:xfrm>
        </p:grpSpPr>
        <p:sp>
          <p:nvSpPr>
            <p:cNvPr id="38980" name="矩形 38979"/>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p>
          </p:txBody>
        </p:sp>
        <p:sp>
          <p:nvSpPr>
            <p:cNvPr id="38981" name="矩形 38980"/>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p>
          </p:txBody>
        </p:sp>
        <p:sp>
          <p:nvSpPr>
            <p:cNvPr id="38982" name="矩形 38981"/>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Assigning  States</a:t>
            </a:r>
            <a:endParaRPr lang="en-US" altLang="zh-CN" dirty="0"/>
          </a:p>
        </p:txBody>
      </p:sp>
      <p:sp>
        <p:nvSpPr>
          <p:cNvPr id="4" name="内容占位符 3"/>
          <p:cNvSpPr>
            <a:spLocks noGrp="1"/>
          </p:cNvSpPr>
          <p:nvPr>
            <p:ph sz="quarter" idx="13"/>
          </p:nvPr>
        </p:nvSpPr>
        <p:spPr>
          <a:xfrm>
            <a:off x="241935" y="116840"/>
            <a:ext cx="824865" cy="568325"/>
          </a:xfrm>
        </p:spPr>
        <p:txBody>
          <a:bodyPr/>
          <a:lstStyle/>
          <a:p>
            <a:r>
              <a:rPr lang="en-US" altLang="zh-CN"/>
              <a:t>5.6</a:t>
            </a:r>
          </a:p>
        </p:txBody>
      </p:sp>
      <p:sp>
        <p:nvSpPr>
          <p:cNvPr id="39940" name="椭圆 39939"/>
          <p:cNvSpPr/>
          <p:nvPr/>
        </p:nvSpPr>
        <p:spPr>
          <a:xfrm>
            <a:off x="3289300" y="9271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1" name="矩形 39940"/>
          <p:cNvSpPr/>
          <p:nvPr/>
        </p:nvSpPr>
        <p:spPr>
          <a:xfrm>
            <a:off x="3332163" y="10382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 &lt;= MEM[PC]</a:t>
            </a:r>
          </a:p>
        </p:txBody>
      </p:sp>
      <p:sp>
        <p:nvSpPr>
          <p:cNvPr id="39942" name="椭圆 39941"/>
          <p:cNvSpPr/>
          <p:nvPr/>
        </p:nvSpPr>
        <p:spPr>
          <a:xfrm>
            <a:off x="3517900" y="1765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3" name="椭圆 39942"/>
          <p:cNvSpPr/>
          <p:nvPr/>
        </p:nvSpPr>
        <p:spPr>
          <a:xfrm>
            <a:off x="6261100" y="3289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5" name="直接连接符 39944"/>
          <p:cNvSpPr/>
          <p:nvPr/>
        </p:nvSpPr>
        <p:spPr>
          <a:xfrm flipH="1">
            <a:off x="1282700" y="2679700"/>
            <a:ext cx="2921000" cy="660400"/>
          </a:xfrm>
          <a:prstGeom prst="line">
            <a:avLst/>
          </a:prstGeom>
          <a:ln w="25400" cap="flat" cmpd="sng">
            <a:solidFill>
              <a:schemeClr val="tx1"/>
            </a:solidFill>
            <a:prstDash val="solid"/>
            <a:headEnd type="none" w="med" len="med"/>
            <a:tailEnd type="triangle" w="med" len="med"/>
          </a:ln>
        </p:spPr>
      </p:sp>
      <p:sp>
        <p:nvSpPr>
          <p:cNvPr id="39946" name="矩形 39945"/>
          <p:cNvSpPr/>
          <p:nvPr/>
        </p:nvSpPr>
        <p:spPr>
          <a:xfrm>
            <a:off x="1122363" y="2943225"/>
            <a:ext cx="86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R-type</a:t>
            </a:r>
          </a:p>
        </p:txBody>
      </p:sp>
      <p:sp>
        <p:nvSpPr>
          <p:cNvPr id="39947" name="直接连接符 39946"/>
          <p:cNvSpPr/>
          <p:nvPr/>
        </p:nvSpPr>
        <p:spPr>
          <a:xfrm flipH="1">
            <a:off x="2654300" y="2679700"/>
            <a:ext cx="1473200" cy="660400"/>
          </a:xfrm>
          <a:prstGeom prst="line">
            <a:avLst/>
          </a:prstGeom>
          <a:ln w="25400" cap="flat" cmpd="sng">
            <a:solidFill>
              <a:schemeClr val="tx1"/>
            </a:solidFill>
            <a:prstDash val="solid"/>
            <a:headEnd type="none" w="med" len="med"/>
            <a:tailEnd type="triangle" w="med" len="med"/>
          </a:ln>
        </p:spPr>
      </p:sp>
      <p:sp>
        <p:nvSpPr>
          <p:cNvPr id="39948" name="矩形 39947"/>
          <p:cNvSpPr/>
          <p:nvPr/>
        </p:nvSpPr>
        <p:spPr>
          <a:xfrm>
            <a:off x="3560763" y="1898650"/>
            <a:ext cx="1098550" cy="577850"/>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A &lt;= R[rs</a:t>
            </a:r>
            <a:r>
              <a:rPr lang="en-US" altLang="zh-CN" sz="1600">
                <a:latin typeface="Arial" panose="020B0604020202020204" pitchFamily="34" charset="0"/>
                <a:ea typeface="Times New Roman" panose="02020603050405020304" pitchFamily="18" charset="0"/>
              </a:rPr>
              <a:t>]</a:t>
            </a:r>
          </a:p>
          <a:p>
            <a:pPr lvl="0"/>
            <a:r>
              <a:rPr lang="en-US" altLang="zh-CN" sz="1600" err="1">
                <a:latin typeface="Arial" panose="020B0604020202020204" pitchFamily="34" charset="0"/>
                <a:ea typeface="Times New Roman" panose="02020603050405020304" pitchFamily="18" charset="0"/>
              </a:rPr>
              <a:t>B &lt;= R[rt</a:t>
            </a:r>
            <a:r>
              <a:rPr lang="en-US" altLang="zh-CN" sz="1600">
                <a:latin typeface="Arial" panose="020B0604020202020204" pitchFamily="34" charset="0"/>
                <a:ea typeface="Times New Roman" panose="02020603050405020304" pitchFamily="18" charset="0"/>
              </a:rPr>
              <a:t>]</a:t>
            </a:r>
          </a:p>
        </p:txBody>
      </p:sp>
      <p:sp>
        <p:nvSpPr>
          <p:cNvPr id="39949" name="椭圆 39948"/>
          <p:cNvSpPr/>
          <p:nvPr/>
        </p:nvSpPr>
        <p:spPr>
          <a:xfrm>
            <a:off x="5461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0" name="矩形 39949"/>
          <p:cNvSpPr/>
          <p:nvPr/>
        </p:nvSpPr>
        <p:spPr>
          <a:xfrm>
            <a:off x="512763" y="3575050"/>
            <a:ext cx="1347787"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fun B</a:t>
            </a:r>
          </a:p>
        </p:txBody>
      </p:sp>
      <p:sp>
        <p:nvSpPr>
          <p:cNvPr id="39951" name="椭圆 39950"/>
          <p:cNvSpPr/>
          <p:nvPr/>
        </p:nvSpPr>
        <p:spPr>
          <a:xfrm>
            <a:off x="3937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2" name="矩形 39951"/>
          <p:cNvSpPr/>
          <p:nvPr/>
        </p:nvSpPr>
        <p:spPr>
          <a:xfrm>
            <a:off x="358775" y="5403850"/>
            <a:ext cx="1454150" cy="590550"/>
          </a:xfrm>
          <a:prstGeom prst="rect">
            <a:avLst/>
          </a:prstGeom>
          <a:noFill/>
          <a:ln w="12700">
            <a:noFill/>
          </a:ln>
        </p:spPr>
        <p:txBody>
          <a:bodyPr wrap="none" lIns="90488" tIns="44450" rIns="90488" bIns="44450">
            <a:spAutoFit/>
          </a:bodyPr>
          <a:lstStyle/>
          <a:p>
            <a:pPr lvl="0" algn="ctr"/>
            <a:r>
              <a:rPr lang="en-US" altLang="zh-CN" sz="1600">
                <a:latin typeface="Arial" panose="020B0604020202020204" pitchFamily="34" charset="0"/>
                <a:ea typeface="Times New Roman" panose="02020603050405020304" pitchFamily="18" charset="0"/>
              </a:rPr>
              <a:t>R[rd] &lt;= S</a:t>
            </a:r>
          </a:p>
          <a:p>
            <a:pPr lvl="0" algn="ctr"/>
            <a:r>
              <a:rPr lang="en-US" altLang="zh-CN" sz="1600">
                <a:latin typeface="Arial" panose="020B0604020202020204" pitchFamily="34" charset="0"/>
                <a:ea typeface="Times New Roman" panose="02020603050405020304" pitchFamily="18" charset="0"/>
              </a:rPr>
              <a:t>PC &lt;= PC + 4</a:t>
            </a:r>
          </a:p>
        </p:txBody>
      </p:sp>
      <p:sp>
        <p:nvSpPr>
          <p:cNvPr id="39953" name="直接连接符 39952"/>
          <p:cNvSpPr/>
          <p:nvPr/>
        </p:nvSpPr>
        <p:spPr>
          <a:xfrm>
            <a:off x="1143000" y="4127500"/>
            <a:ext cx="0" cy="1117600"/>
          </a:xfrm>
          <a:prstGeom prst="line">
            <a:avLst/>
          </a:prstGeom>
          <a:ln w="25400" cap="flat" cmpd="sng">
            <a:solidFill>
              <a:schemeClr val="tx1"/>
            </a:solidFill>
            <a:prstDash val="solid"/>
            <a:headEnd type="none" w="med" len="med"/>
            <a:tailEnd type="triangle" w="med" len="med"/>
          </a:ln>
        </p:spPr>
      </p:sp>
      <p:sp>
        <p:nvSpPr>
          <p:cNvPr id="39954" name="椭圆 39953"/>
          <p:cNvSpPr/>
          <p:nvPr/>
        </p:nvSpPr>
        <p:spPr>
          <a:xfrm>
            <a:off x="19177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5" name="矩形 39954"/>
          <p:cNvSpPr/>
          <p:nvPr/>
        </p:nvSpPr>
        <p:spPr>
          <a:xfrm>
            <a:off x="1884363" y="35750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p>
        </p:txBody>
      </p:sp>
      <p:sp>
        <p:nvSpPr>
          <p:cNvPr id="39956" name="椭圆 39955"/>
          <p:cNvSpPr/>
          <p:nvPr/>
        </p:nvSpPr>
        <p:spPr>
          <a:xfrm>
            <a:off x="18415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7" name="矩形 39956"/>
          <p:cNvSpPr/>
          <p:nvPr/>
        </p:nvSpPr>
        <p:spPr>
          <a:xfrm>
            <a:off x="1812925" y="5403850"/>
            <a:ext cx="1441450" cy="5778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p>
          <a:p>
            <a:pPr lvl="0" algn="ctr"/>
            <a:r>
              <a:rPr lang="en-US" altLang="zh-CN" sz="1600">
                <a:latin typeface="Arial" panose="020B0604020202020204" pitchFamily="34" charset="0"/>
                <a:ea typeface="Times New Roman" panose="02020603050405020304" pitchFamily="18" charset="0"/>
              </a:rPr>
              <a:t>PC &lt;= PC + 4</a:t>
            </a:r>
          </a:p>
        </p:txBody>
      </p:sp>
      <p:sp>
        <p:nvSpPr>
          <p:cNvPr id="39958" name="直接连接符 39957"/>
          <p:cNvSpPr/>
          <p:nvPr/>
        </p:nvSpPr>
        <p:spPr>
          <a:xfrm>
            <a:off x="2514600" y="4127500"/>
            <a:ext cx="0" cy="1117600"/>
          </a:xfrm>
          <a:prstGeom prst="line">
            <a:avLst/>
          </a:prstGeom>
          <a:ln w="25400" cap="flat" cmpd="sng">
            <a:solidFill>
              <a:schemeClr val="tx1"/>
            </a:solidFill>
            <a:prstDash val="solid"/>
            <a:headEnd type="none" w="med" len="med"/>
            <a:tailEnd type="triangle" w="med" len="med"/>
          </a:ln>
        </p:spPr>
      </p:sp>
      <p:sp>
        <p:nvSpPr>
          <p:cNvPr id="39959" name="矩形 39958"/>
          <p:cNvSpPr/>
          <p:nvPr/>
        </p:nvSpPr>
        <p:spPr>
          <a:xfrm>
            <a:off x="2570163" y="2943225"/>
            <a:ext cx="574675" cy="3635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ORi</a:t>
            </a:r>
          </a:p>
        </p:txBody>
      </p:sp>
      <p:sp>
        <p:nvSpPr>
          <p:cNvPr id="39960" name="椭圆 39959"/>
          <p:cNvSpPr/>
          <p:nvPr/>
        </p:nvSpPr>
        <p:spPr>
          <a:xfrm>
            <a:off x="33655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1" name="矩形 39960"/>
          <p:cNvSpPr/>
          <p:nvPr/>
        </p:nvSpPr>
        <p:spPr>
          <a:xfrm>
            <a:off x="33321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9962" name="椭圆 39961"/>
          <p:cNvSpPr/>
          <p:nvPr/>
        </p:nvSpPr>
        <p:spPr>
          <a:xfrm>
            <a:off x="32893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3" name="矩形 39962"/>
          <p:cNvSpPr/>
          <p:nvPr/>
        </p:nvSpPr>
        <p:spPr>
          <a:xfrm>
            <a:off x="3260725" y="5480050"/>
            <a:ext cx="1441450" cy="5778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p>
          <a:p>
            <a:pPr lvl="0" algn="ctr"/>
            <a:r>
              <a:rPr lang="en-US" altLang="zh-CN" sz="1600">
                <a:latin typeface="Arial" panose="020B0604020202020204" pitchFamily="34" charset="0"/>
                <a:ea typeface="Times New Roman" panose="02020603050405020304" pitchFamily="18" charset="0"/>
              </a:rPr>
              <a:t>PC &lt;= PC + 4</a:t>
            </a:r>
          </a:p>
        </p:txBody>
      </p:sp>
      <p:sp>
        <p:nvSpPr>
          <p:cNvPr id="39964" name="直接连接符 39963"/>
          <p:cNvSpPr/>
          <p:nvPr/>
        </p:nvSpPr>
        <p:spPr>
          <a:xfrm>
            <a:off x="3962400" y="4127500"/>
            <a:ext cx="0" cy="203200"/>
          </a:xfrm>
          <a:prstGeom prst="line">
            <a:avLst/>
          </a:prstGeom>
          <a:ln w="25400" cap="flat" cmpd="sng">
            <a:solidFill>
              <a:schemeClr val="tx1"/>
            </a:solidFill>
            <a:prstDash val="solid"/>
            <a:headEnd type="none" w="med" len="med"/>
            <a:tailEnd type="triangle" w="med" len="med"/>
          </a:ln>
        </p:spPr>
      </p:sp>
      <p:sp>
        <p:nvSpPr>
          <p:cNvPr id="39965" name="椭圆 39964"/>
          <p:cNvSpPr/>
          <p:nvPr/>
        </p:nvSpPr>
        <p:spPr>
          <a:xfrm>
            <a:off x="3365500" y="43561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6" name="直接连接符 39965"/>
          <p:cNvSpPr/>
          <p:nvPr/>
        </p:nvSpPr>
        <p:spPr>
          <a:xfrm>
            <a:off x="3962400" y="5118100"/>
            <a:ext cx="0" cy="203200"/>
          </a:xfrm>
          <a:prstGeom prst="line">
            <a:avLst/>
          </a:prstGeom>
          <a:ln w="25400" cap="flat" cmpd="sng">
            <a:solidFill>
              <a:schemeClr val="tx1"/>
            </a:solidFill>
            <a:prstDash val="solid"/>
            <a:headEnd type="none" w="med" len="med"/>
            <a:tailEnd type="triangle" w="med" len="med"/>
          </a:ln>
        </p:spPr>
      </p:sp>
      <p:sp>
        <p:nvSpPr>
          <p:cNvPr id="39967" name="矩形 39966"/>
          <p:cNvSpPr/>
          <p:nvPr/>
        </p:nvSpPr>
        <p:spPr>
          <a:xfrm>
            <a:off x="3255963" y="45656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p>
        </p:txBody>
      </p:sp>
      <p:sp>
        <p:nvSpPr>
          <p:cNvPr id="39968" name="直接连接符 39967"/>
          <p:cNvSpPr/>
          <p:nvPr/>
        </p:nvSpPr>
        <p:spPr>
          <a:xfrm flipH="1">
            <a:off x="4102100" y="2679700"/>
            <a:ext cx="101600" cy="660400"/>
          </a:xfrm>
          <a:prstGeom prst="line">
            <a:avLst/>
          </a:prstGeom>
          <a:ln w="25400" cap="flat" cmpd="sng">
            <a:solidFill>
              <a:schemeClr val="tx1"/>
            </a:solidFill>
            <a:prstDash val="solid"/>
            <a:headEnd type="none" w="med" len="med"/>
            <a:tailEnd type="triangle" w="med" len="med"/>
          </a:ln>
        </p:spPr>
      </p:sp>
      <p:sp>
        <p:nvSpPr>
          <p:cNvPr id="39969" name="矩形 39968"/>
          <p:cNvSpPr/>
          <p:nvPr/>
        </p:nvSpPr>
        <p:spPr>
          <a:xfrm>
            <a:off x="3713163" y="2867025"/>
            <a:ext cx="536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LW</a:t>
            </a:r>
          </a:p>
        </p:txBody>
      </p:sp>
      <p:sp>
        <p:nvSpPr>
          <p:cNvPr id="39970" name="椭圆 39969"/>
          <p:cNvSpPr/>
          <p:nvPr/>
        </p:nvSpPr>
        <p:spPr>
          <a:xfrm>
            <a:off x="48133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71" name="矩形 39970"/>
          <p:cNvSpPr/>
          <p:nvPr/>
        </p:nvSpPr>
        <p:spPr>
          <a:xfrm>
            <a:off x="47799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p>
        </p:txBody>
      </p:sp>
      <p:sp>
        <p:nvSpPr>
          <p:cNvPr id="39972" name="直接连接符 39971"/>
          <p:cNvSpPr/>
          <p:nvPr/>
        </p:nvSpPr>
        <p:spPr>
          <a:xfrm>
            <a:off x="5410200" y="4127500"/>
            <a:ext cx="0" cy="203200"/>
          </a:xfrm>
          <a:prstGeom prst="line">
            <a:avLst/>
          </a:prstGeom>
          <a:ln w="25400" cap="flat" cmpd="sng">
            <a:solidFill>
              <a:schemeClr val="tx1"/>
            </a:solidFill>
            <a:prstDash val="solid"/>
            <a:headEnd type="none" w="med" len="med"/>
            <a:tailEnd type="triangle" w="med" len="med"/>
          </a:ln>
        </p:spPr>
      </p:sp>
      <p:sp>
        <p:nvSpPr>
          <p:cNvPr id="39973" name="椭圆 39972"/>
          <p:cNvSpPr/>
          <p:nvPr/>
        </p:nvSpPr>
        <p:spPr>
          <a:xfrm>
            <a:off x="4813300" y="43561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74" name="矩形 39973"/>
          <p:cNvSpPr/>
          <p:nvPr/>
        </p:nvSpPr>
        <p:spPr>
          <a:xfrm>
            <a:off x="4856163" y="45656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p>
          <a:p>
            <a:pPr lvl="0"/>
            <a:r>
              <a:rPr lang="en-US" altLang="zh-CN" sz="1600">
                <a:latin typeface="Arial" panose="020B0604020202020204" pitchFamily="34" charset="0"/>
                <a:ea typeface="Times New Roman" panose="02020603050405020304" pitchFamily="18" charset="0"/>
              </a:rPr>
              <a:t>PC &lt;= PC + 4</a:t>
            </a:r>
          </a:p>
        </p:txBody>
      </p:sp>
      <p:sp>
        <p:nvSpPr>
          <p:cNvPr id="39975" name="直接连接符 39974"/>
          <p:cNvSpPr/>
          <p:nvPr/>
        </p:nvSpPr>
        <p:spPr>
          <a:xfrm>
            <a:off x="4279900" y="2679700"/>
            <a:ext cx="1270000" cy="660400"/>
          </a:xfrm>
          <a:prstGeom prst="line">
            <a:avLst/>
          </a:prstGeom>
          <a:ln w="25400" cap="flat" cmpd="sng">
            <a:solidFill>
              <a:schemeClr val="tx1"/>
            </a:solidFill>
            <a:prstDash val="solid"/>
            <a:headEnd type="none" w="med" len="med"/>
            <a:tailEnd type="triangle" w="med" len="med"/>
          </a:ln>
        </p:spPr>
      </p:sp>
      <p:sp>
        <p:nvSpPr>
          <p:cNvPr id="39976" name="直接连接符 39975"/>
          <p:cNvSpPr/>
          <p:nvPr/>
        </p:nvSpPr>
        <p:spPr>
          <a:xfrm>
            <a:off x="4279900" y="2679700"/>
            <a:ext cx="2336800" cy="584200"/>
          </a:xfrm>
          <a:prstGeom prst="line">
            <a:avLst/>
          </a:prstGeom>
          <a:ln w="25400" cap="flat" cmpd="sng">
            <a:solidFill>
              <a:schemeClr val="tx1"/>
            </a:solidFill>
            <a:prstDash val="solid"/>
            <a:headEnd type="none" w="med" len="med"/>
            <a:tailEnd type="triangle" w="med" len="med"/>
          </a:ln>
        </p:spPr>
      </p:sp>
      <p:sp>
        <p:nvSpPr>
          <p:cNvPr id="39978" name="矩形 39977"/>
          <p:cNvSpPr/>
          <p:nvPr/>
        </p:nvSpPr>
        <p:spPr>
          <a:xfrm>
            <a:off x="5846763" y="3171825"/>
            <a:ext cx="6635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BEQ</a:t>
            </a:r>
          </a:p>
        </p:txBody>
      </p:sp>
      <p:sp>
        <p:nvSpPr>
          <p:cNvPr id="39980" name="矩形 39979"/>
          <p:cNvSpPr/>
          <p:nvPr/>
        </p:nvSpPr>
        <p:spPr>
          <a:xfrm>
            <a:off x="6176963" y="3536950"/>
            <a:ext cx="1649412" cy="3333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PC &lt;= Next(PC)</a:t>
            </a:r>
          </a:p>
        </p:txBody>
      </p:sp>
      <p:sp>
        <p:nvSpPr>
          <p:cNvPr id="39982" name="任意多边形 39981"/>
          <p:cNvSpPr/>
          <p:nvPr/>
        </p:nvSpPr>
        <p:spPr>
          <a:xfrm>
            <a:off x="609600" y="61722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3" name="任意多边形 39982"/>
          <p:cNvSpPr/>
          <p:nvPr/>
        </p:nvSpPr>
        <p:spPr>
          <a:xfrm>
            <a:off x="319088" y="58674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4" name="直接连接符 39983"/>
          <p:cNvSpPr/>
          <p:nvPr/>
        </p:nvSpPr>
        <p:spPr>
          <a:xfrm flipV="1">
            <a:off x="304800" y="1663700"/>
            <a:ext cx="0" cy="4216400"/>
          </a:xfrm>
          <a:prstGeom prst="line">
            <a:avLst/>
          </a:prstGeom>
          <a:ln w="25400" cap="flat" cmpd="sng">
            <a:solidFill>
              <a:schemeClr val="tx1"/>
            </a:solidFill>
            <a:prstDash val="solid"/>
            <a:headEnd type="none" w="med" len="med"/>
            <a:tailEnd type="none" w="med" len="med"/>
          </a:ln>
        </p:spPr>
      </p:sp>
      <p:sp>
        <p:nvSpPr>
          <p:cNvPr id="39985" name="任意多边形 39984"/>
          <p:cNvSpPr/>
          <p:nvPr/>
        </p:nvSpPr>
        <p:spPr>
          <a:xfrm>
            <a:off x="319088" y="12334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6" name="直接连接符 39985"/>
          <p:cNvSpPr/>
          <p:nvPr/>
        </p:nvSpPr>
        <p:spPr>
          <a:xfrm>
            <a:off x="774700" y="1219200"/>
            <a:ext cx="2413000" cy="0"/>
          </a:xfrm>
          <a:prstGeom prst="line">
            <a:avLst/>
          </a:prstGeom>
          <a:ln w="25400" cap="flat" cmpd="sng">
            <a:solidFill>
              <a:schemeClr val="tx1"/>
            </a:solidFill>
            <a:prstDash val="solid"/>
            <a:headEnd type="none" w="med" len="med"/>
            <a:tailEnd type="triangle" w="med" len="med"/>
          </a:ln>
        </p:spPr>
      </p:sp>
      <p:sp>
        <p:nvSpPr>
          <p:cNvPr id="39987" name="任意多边形 39986"/>
          <p:cNvSpPr/>
          <p:nvPr/>
        </p:nvSpPr>
        <p:spPr>
          <a:xfrm>
            <a:off x="1905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88" name="任意多边形 39987"/>
          <p:cNvSpPr/>
          <p:nvPr/>
        </p:nvSpPr>
        <p:spPr>
          <a:xfrm>
            <a:off x="29718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89" name="任意多边形 39988"/>
          <p:cNvSpPr/>
          <p:nvPr/>
        </p:nvSpPr>
        <p:spPr>
          <a:xfrm>
            <a:off x="49530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91" name="任意多边形 39990"/>
          <p:cNvSpPr/>
          <p:nvPr/>
        </p:nvSpPr>
        <p:spPr>
          <a:xfrm>
            <a:off x="6948488" y="41910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9992" name="矩形 39991"/>
          <p:cNvSpPr/>
          <p:nvPr/>
        </p:nvSpPr>
        <p:spPr>
          <a:xfrm>
            <a:off x="4703763" y="3019425"/>
            <a:ext cx="561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SW</a:t>
            </a:r>
          </a:p>
        </p:txBody>
      </p:sp>
      <p:sp>
        <p:nvSpPr>
          <p:cNvPr id="39993" name="直接连接符 39992"/>
          <p:cNvSpPr/>
          <p:nvPr/>
        </p:nvSpPr>
        <p:spPr>
          <a:xfrm>
            <a:off x="4191000" y="1536700"/>
            <a:ext cx="0" cy="203200"/>
          </a:xfrm>
          <a:prstGeom prst="line">
            <a:avLst/>
          </a:prstGeom>
          <a:ln w="25400" cap="flat" cmpd="sng">
            <a:solidFill>
              <a:schemeClr val="tx1"/>
            </a:solidFill>
            <a:prstDash val="solid"/>
            <a:headEnd type="none" w="med" len="med"/>
            <a:tailEnd type="triangle" w="med" len="med"/>
          </a:ln>
        </p:spPr>
      </p:sp>
      <p:sp>
        <p:nvSpPr>
          <p:cNvPr id="39994" name="矩形 39993"/>
          <p:cNvSpPr/>
          <p:nvPr/>
        </p:nvSpPr>
        <p:spPr>
          <a:xfrm>
            <a:off x="5237163" y="9620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p>
        </p:txBody>
      </p:sp>
      <p:sp>
        <p:nvSpPr>
          <p:cNvPr id="39995" name="矩形 39994"/>
          <p:cNvSpPr/>
          <p:nvPr/>
        </p:nvSpPr>
        <p:spPr>
          <a:xfrm>
            <a:off x="5237163" y="1876425"/>
            <a:ext cx="1285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p>
        </p:txBody>
      </p:sp>
      <p:sp>
        <p:nvSpPr>
          <p:cNvPr id="39996" name="直接连接符 39995"/>
          <p:cNvSpPr/>
          <p:nvPr/>
        </p:nvSpPr>
        <p:spPr>
          <a:xfrm flipV="1">
            <a:off x="5486400" y="5321300"/>
            <a:ext cx="0" cy="787400"/>
          </a:xfrm>
          <a:prstGeom prst="line">
            <a:avLst/>
          </a:prstGeom>
          <a:ln w="25400" cap="flat" cmpd="sng">
            <a:solidFill>
              <a:schemeClr val="tx1"/>
            </a:solidFill>
            <a:prstDash val="solid"/>
            <a:headEnd type="none" w="med" len="med"/>
            <a:tailEnd type="none" w="med" len="med"/>
          </a:ln>
        </p:spPr>
      </p:sp>
      <p:sp>
        <p:nvSpPr>
          <p:cNvPr id="40000" name="矩形 39999"/>
          <p:cNvSpPr/>
          <p:nvPr/>
        </p:nvSpPr>
        <p:spPr>
          <a:xfrm>
            <a:off x="3941763" y="1190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0000</a:t>
            </a:r>
          </a:p>
        </p:txBody>
      </p:sp>
      <p:sp>
        <p:nvSpPr>
          <p:cNvPr id="40001" name="矩形 40000"/>
          <p:cNvSpPr/>
          <p:nvPr/>
        </p:nvSpPr>
        <p:spPr>
          <a:xfrm>
            <a:off x="3865563" y="2333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0001</a:t>
            </a:r>
          </a:p>
        </p:txBody>
      </p:sp>
      <p:sp>
        <p:nvSpPr>
          <p:cNvPr id="40002" name="矩形 40001"/>
          <p:cNvSpPr/>
          <p:nvPr/>
        </p:nvSpPr>
        <p:spPr>
          <a:xfrm>
            <a:off x="8175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0100</a:t>
            </a:r>
          </a:p>
        </p:txBody>
      </p:sp>
      <p:sp>
        <p:nvSpPr>
          <p:cNvPr id="40003" name="矩形 40002"/>
          <p:cNvSpPr/>
          <p:nvPr/>
        </p:nvSpPr>
        <p:spPr>
          <a:xfrm>
            <a:off x="741363" y="58388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0101</a:t>
            </a:r>
          </a:p>
        </p:txBody>
      </p:sp>
      <p:sp>
        <p:nvSpPr>
          <p:cNvPr id="40004" name="矩形 40003"/>
          <p:cNvSpPr/>
          <p:nvPr/>
        </p:nvSpPr>
        <p:spPr>
          <a:xfrm>
            <a:off x="21891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0110</a:t>
            </a:r>
          </a:p>
        </p:txBody>
      </p:sp>
      <p:sp>
        <p:nvSpPr>
          <p:cNvPr id="40005" name="矩形 40004"/>
          <p:cNvSpPr/>
          <p:nvPr/>
        </p:nvSpPr>
        <p:spPr>
          <a:xfrm>
            <a:off x="2112963" y="58388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0111</a:t>
            </a:r>
          </a:p>
        </p:txBody>
      </p:sp>
      <p:sp>
        <p:nvSpPr>
          <p:cNvPr id="40006" name="矩形 40005"/>
          <p:cNvSpPr/>
          <p:nvPr/>
        </p:nvSpPr>
        <p:spPr>
          <a:xfrm>
            <a:off x="35607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1000</a:t>
            </a:r>
          </a:p>
        </p:txBody>
      </p:sp>
      <p:sp>
        <p:nvSpPr>
          <p:cNvPr id="40007" name="矩形 40006"/>
          <p:cNvSpPr/>
          <p:nvPr/>
        </p:nvSpPr>
        <p:spPr>
          <a:xfrm>
            <a:off x="3636963" y="47720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1001</a:t>
            </a:r>
          </a:p>
        </p:txBody>
      </p:sp>
      <p:sp>
        <p:nvSpPr>
          <p:cNvPr id="40008" name="矩形 40007"/>
          <p:cNvSpPr/>
          <p:nvPr/>
        </p:nvSpPr>
        <p:spPr>
          <a:xfrm>
            <a:off x="3636963" y="59150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1010</a:t>
            </a:r>
          </a:p>
        </p:txBody>
      </p:sp>
      <p:sp>
        <p:nvSpPr>
          <p:cNvPr id="40009" name="矩形 40008"/>
          <p:cNvSpPr/>
          <p:nvPr/>
        </p:nvSpPr>
        <p:spPr>
          <a:xfrm>
            <a:off x="6532563" y="3781425"/>
            <a:ext cx="6889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0011</a:t>
            </a:r>
          </a:p>
        </p:txBody>
      </p:sp>
      <p:sp>
        <p:nvSpPr>
          <p:cNvPr id="40011" name="矩形 40010"/>
          <p:cNvSpPr/>
          <p:nvPr/>
        </p:nvSpPr>
        <p:spPr>
          <a:xfrm>
            <a:off x="50847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1011</a:t>
            </a:r>
          </a:p>
        </p:txBody>
      </p:sp>
      <p:sp>
        <p:nvSpPr>
          <p:cNvPr id="40012" name="矩形 40011"/>
          <p:cNvSpPr/>
          <p:nvPr/>
        </p:nvSpPr>
        <p:spPr>
          <a:xfrm>
            <a:off x="5160963" y="5000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1100</a:t>
            </a:r>
          </a:p>
        </p:txBody>
      </p:sp>
      <p:grpSp>
        <p:nvGrpSpPr>
          <p:cNvPr id="40013" name="组合 40012"/>
          <p:cNvGrpSpPr/>
          <p:nvPr/>
        </p:nvGrpSpPr>
        <p:grpSpPr>
          <a:xfrm>
            <a:off x="8513763" y="3238500"/>
            <a:ext cx="404812" cy="3228975"/>
            <a:chOff x="5462" y="2020"/>
            <a:chExt cx="255" cy="2034"/>
          </a:xfrm>
        </p:grpSpPr>
        <p:sp>
          <p:nvSpPr>
            <p:cNvPr id="40014" name="矩形 40013"/>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p>
          </p:txBody>
        </p:sp>
        <p:sp>
          <p:nvSpPr>
            <p:cNvPr id="40015" name="矩形 40014"/>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p>
          </p:txBody>
        </p:sp>
        <p:sp>
          <p:nvSpPr>
            <p:cNvPr id="40016" name="矩形 40015"/>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0760" y="112395"/>
            <a:ext cx="7972425" cy="649605"/>
          </a:xfrm>
        </p:spPr>
        <p:txBody>
          <a:bodyPr/>
          <a:lstStyle/>
          <a:p>
            <a:r>
              <a:rPr lang="en-US" altLang="zh-CN" sz="2400">
                <a:sym typeface="+mn-ea"/>
              </a:rPr>
              <a:t>(Mostly) Detailed Control Specification (missing</a:t>
            </a:r>
            <a:r>
              <a:rPr lang="en-US" altLang="zh-CN" sz="2400">
                <a:sym typeface="Symbol" panose="05050102010706020507" pitchFamily="18" charset="2"/>
              </a:rPr>
              <a:t>0)</a:t>
            </a:r>
            <a:endParaRPr lang="en-US" altLang="zh-CN" sz="2400" dirty="0"/>
          </a:p>
        </p:txBody>
      </p:sp>
      <p:sp>
        <p:nvSpPr>
          <p:cNvPr id="5" name="日期占位符 4"/>
          <p:cNvSpPr>
            <a:spLocks noGrp="1"/>
          </p:cNvSpPr>
          <p:nvPr>
            <p:ph type="dt" sz="half" idx="10"/>
          </p:nvPr>
        </p:nvSpPr>
        <p:spPr/>
        <p:txBody>
          <a:bodyPr/>
          <a:lstStyle/>
          <a:p>
            <a:r>
              <a:rPr lang="en-US" altLang="zh-CN" dirty="0" err="1"/>
              <a:t>xxx@mail.nwpu.edu.cn</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t>54</a:t>
            </a:fld>
            <a:endParaRPr lang="zh-CN" altLang="en-US"/>
          </a:p>
        </p:txBody>
      </p:sp>
      <p:sp>
        <p:nvSpPr>
          <p:cNvPr id="12" name="内容占位符 11"/>
          <p:cNvSpPr>
            <a:spLocks noGrp="1"/>
          </p:cNvSpPr>
          <p:nvPr>
            <p:ph sz="quarter" idx="13"/>
          </p:nvPr>
        </p:nvSpPr>
        <p:spPr>
          <a:xfrm>
            <a:off x="182245" y="116840"/>
            <a:ext cx="884555" cy="568325"/>
          </a:xfrm>
        </p:spPr>
        <p:txBody>
          <a:bodyPr/>
          <a:lstStyle/>
          <a:p>
            <a:r>
              <a:rPr lang="en-US" altLang="zh-CN"/>
              <a:t> 5.7</a:t>
            </a:r>
          </a:p>
        </p:txBody>
      </p:sp>
      <p:sp>
        <p:nvSpPr>
          <p:cNvPr id="40963" name="文本占位符 40962"/>
          <p:cNvSpPr>
            <a:spLocks noGrp="1"/>
          </p:cNvSpPr>
          <p:nvPr>
            <p:ph type="body" idx="1"/>
          </p:nvPr>
        </p:nvSpPr>
        <p:spPr>
          <a:xfrm>
            <a:off x="914400" y="1600200"/>
            <a:ext cx="8153400" cy="4994275"/>
          </a:xfrm>
          <a:ln w="12700"/>
        </p:spPr>
        <p:txBody>
          <a:bodyPr vert="horz" wrap="square" lIns="63500" tIns="25400" rIns="63500" bIns="25400" anchor="t">
            <a:spAutoFit/>
          </a:bodyPr>
          <a:lstStyle/>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0000	??????	?	0001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0001	BEQ	x	0011			1 1 1 </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0001	R-type	x	0100			1 1 1 </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0001	ORI	x	0110			1 1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0001	LW	x	1000			1 1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0001	SW	x	1011			1 1 1</a:t>
            </a:r>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endParaRPr lang="en-US" altLang="zh-CN" sz="1800" b="0" dirty="0"/>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0011	</a:t>
            </a:r>
            <a:r>
              <a:rPr lang="en-US" altLang="zh-CN" sz="1800" b="0" dirty="0" err="1"/>
              <a:t>xxxxxx</a:t>
            </a:r>
            <a:r>
              <a:rPr lang="en-US" altLang="zh-CN" sz="1800" b="0" dirty="0"/>
              <a:t>	0	0000		1    0				 x    0    x</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0011	</a:t>
            </a:r>
            <a:r>
              <a:rPr lang="en-US" altLang="zh-CN" sz="1800" b="0" dirty="0" err="1"/>
              <a:t>xxxxxx</a:t>
            </a:r>
            <a:r>
              <a:rPr lang="en-US" altLang="zh-CN" sz="1800" b="0" dirty="0"/>
              <a:t>	1	0000		1    1				 x    0    x</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0100	</a:t>
            </a:r>
            <a:r>
              <a:rPr lang="en-US" altLang="zh-CN" sz="1800" b="0" dirty="0" err="1"/>
              <a:t>xxxxxx</a:t>
            </a:r>
            <a:r>
              <a:rPr lang="en-US" altLang="zh-CN" sz="1800" b="0" dirty="0"/>
              <a:t>	x	0101				0   1  fun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0101	</a:t>
            </a:r>
            <a:r>
              <a:rPr lang="en-US" altLang="zh-CN" sz="1800" b="0" dirty="0" err="1"/>
              <a:t>xxxxxx</a:t>
            </a:r>
            <a:r>
              <a:rPr lang="en-US" altLang="zh-CN" sz="1800" b="0" dirty="0"/>
              <a:t>	x	0000		1    0				 0    1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0110	</a:t>
            </a:r>
            <a:r>
              <a:rPr lang="en-US" altLang="zh-CN" sz="1800" b="0" dirty="0" err="1"/>
              <a:t>xxxxxx</a:t>
            </a:r>
            <a:r>
              <a:rPr lang="en-US" altLang="zh-CN" sz="1800" b="0" dirty="0"/>
              <a:t>	x	0111				0   0   or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0111	</a:t>
            </a:r>
            <a:r>
              <a:rPr lang="en-US" altLang="zh-CN" sz="1800" b="0" dirty="0" err="1"/>
              <a:t>xxxxxx</a:t>
            </a:r>
            <a:r>
              <a:rPr lang="en-US" altLang="zh-CN" sz="1800" b="0" dirty="0"/>
              <a:t>	x	0000		1    0				 0    1   0</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1000	</a:t>
            </a:r>
            <a:r>
              <a:rPr lang="en-US" altLang="zh-CN" sz="1800" b="0" dirty="0" err="1"/>
              <a:t>xxxxxx</a:t>
            </a:r>
            <a:r>
              <a:rPr lang="en-US" altLang="zh-CN" sz="1800" b="0" dirty="0"/>
              <a:t>	x	1001				1   0   add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1001	</a:t>
            </a:r>
            <a:r>
              <a:rPr lang="en-US" altLang="zh-CN" sz="1800" b="0" dirty="0" err="1"/>
              <a:t>xxxxxx</a:t>
            </a:r>
            <a:r>
              <a:rPr lang="en-US" altLang="zh-CN" sz="1800" b="0" dirty="0"/>
              <a:t>	x	1010					1  0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1010 	</a:t>
            </a:r>
            <a:r>
              <a:rPr lang="en-US" altLang="zh-CN" sz="1800" b="0" dirty="0" err="1"/>
              <a:t>xxxxxx</a:t>
            </a:r>
            <a:r>
              <a:rPr lang="en-US" altLang="zh-CN" sz="1800" b="0" dirty="0"/>
              <a:t>	x	0000		1    0				 1    1   0</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1011	</a:t>
            </a:r>
            <a:r>
              <a:rPr lang="en-US" altLang="zh-CN" sz="1800" b="0" dirty="0" err="1"/>
              <a:t>xxxxxx</a:t>
            </a:r>
            <a:r>
              <a:rPr lang="en-US" altLang="zh-CN" sz="1800" b="0" dirty="0"/>
              <a:t>	x	1100				1   0   add 1</a:t>
            </a:r>
          </a:p>
          <a:p>
            <a:pPr defTabSz="91440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dirty="0"/>
              <a:t>1100	</a:t>
            </a:r>
            <a:r>
              <a:rPr lang="en-US" altLang="zh-CN" sz="1800" b="0" dirty="0" err="1"/>
              <a:t>xxxxxx</a:t>
            </a:r>
            <a:r>
              <a:rPr lang="en-US" altLang="zh-CN" sz="1800" b="0" dirty="0"/>
              <a:t>	x	0000	 	1    0			0  1   0</a:t>
            </a:r>
          </a:p>
        </p:txBody>
      </p:sp>
      <p:sp>
        <p:nvSpPr>
          <p:cNvPr id="40964" name="矩形 40963"/>
          <p:cNvSpPr/>
          <p:nvPr/>
        </p:nvSpPr>
        <p:spPr>
          <a:xfrm>
            <a:off x="817562" y="962025"/>
            <a:ext cx="8326438" cy="912813"/>
          </a:xfrm>
          <a:prstGeom prst="rect">
            <a:avLst/>
          </a:prstGeom>
          <a:noFill/>
          <a:ln w="12700">
            <a:noFill/>
          </a:ln>
        </p:spPr>
        <p:txBody>
          <a:bodyPr lIns="90488" tIns="44450" rIns="90488" bIns="44450">
            <a:spAutoFit/>
          </a:bodyPr>
          <a:lstStyle/>
          <a:p>
            <a:pPr lvl="0" defTabSz="914400">
              <a:tabLst>
                <a:tab pos="635000" algn="l"/>
                <a:tab pos="1549400" algn="l"/>
                <a:tab pos="1943100" algn="l"/>
                <a:tab pos="2514600" algn="l"/>
                <a:tab pos="2857500" algn="l"/>
                <a:tab pos="3892550" algn="ctr"/>
                <a:tab pos="4229100" algn="l"/>
                <a:tab pos="5715000" algn="l"/>
                <a:tab pos="6629400" algn="l"/>
              </a:tabLst>
            </a:pPr>
            <a:r>
              <a:rPr lang="en-US" altLang="zh-CN" sz="1800" err="1">
                <a:latin typeface="Arial" panose="020B0604020202020204" pitchFamily="34" charset="0"/>
                <a:ea typeface="Times New Roman" panose="02020603050405020304" pitchFamily="18" charset="0"/>
              </a:rPr>
              <a:t>State	Op field	Eq	Next  IR	PC	Ops	Exec	Mem</a:t>
            </a:r>
            <a:r>
              <a:rPr lang="en-US" altLang="zh-CN" sz="1800">
                <a:latin typeface="Arial" panose="020B0604020202020204" pitchFamily="34" charset="0"/>
                <a:ea typeface="Times New Roman" panose="02020603050405020304" pitchFamily="18" charset="0"/>
              </a:rPr>
              <a:t>	Write-Back</a:t>
            </a:r>
          </a:p>
          <a:p>
            <a:pPr lvl="0" defTabSz="914400">
              <a:tabLst>
                <a:tab pos="635000" algn="l"/>
                <a:tab pos="1549400" algn="l"/>
                <a:tab pos="1943100" algn="l"/>
                <a:tab pos="2514600" algn="l"/>
                <a:tab pos="2857500" algn="l"/>
                <a:tab pos="3892550" algn="ctr"/>
                <a:tab pos="4229100" algn="l"/>
                <a:tab pos="5715000" algn="l"/>
                <a:tab pos="6629400" algn="l"/>
              </a:tabLst>
            </a:pPr>
            <a:r>
              <a:rPr lang="en-US" altLang="zh-CN" sz="1800" err="1">
                <a:latin typeface="Arial" panose="020B0604020202020204" pitchFamily="34" charset="0"/>
                <a:ea typeface="Times New Roman" panose="02020603050405020304" pitchFamily="18" charset="0"/>
              </a:rPr>
              <a:t>					en sel	A B E	Ex Sr ALU S 	R W M	M-R Wr Dst						</a:t>
            </a:r>
          </a:p>
        </p:txBody>
      </p:sp>
      <p:sp>
        <p:nvSpPr>
          <p:cNvPr id="40973" name="矩形 40972"/>
          <p:cNvSpPr/>
          <p:nvPr/>
        </p:nvSpPr>
        <p:spPr>
          <a:xfrm>
            <a:off x="282575" y="4086225"/>
            <a:ext cx="4095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R:</a:t>
            </a:r>
          </a:p>
        </p:txBody>
      </p:sp>
      <p:sp>
        <p:nvSpPr>
          <p:cNvPr id="40974" name="矩形 40973"/>
          <p:cNvSpPr/>
          <p:nvPr/>
        </p:nvSpPr>
        <p:spPr>
          <a:xfrm>
            <a:off x="53975" y="4619625"/>
            <a:ext cx="638175" cy="363538"/>
          </a:xfrm>
          <a:prstGeom prst="rect">
            <a:avLst/>
          </a:prstGeom>
          <a:noFill/>
          <a:ln w="12700">
            <a:noFill/>
          </a:ln>
        </p:spPr>
        <p:txBody>
          <a:bodyPr wrap="none" lIns="90488" tIns="44450" rIns="90488" bIns="44450">
            <a:spAutoFit/>
          </a:bodyPr>
          <a:lstStyle/>
          <a:p>
            <a:pPr lvl="0"/>
            <a:r>
              <a:rPr lang="en-US" altLang="zh-CN" sz="1800" err="1">
                <a:solidFill>
                  <a:srgbClr val="000066"/>
                </a:solidFill>
                <a:latin typeface="Arial" panose="020B0604020202020204" pitchFamily="34" charset="0"/>
                <a:ea typeface="Times New Roman" panose="02020603050405020304" pitchFamily="18" charset="0"/>
              </a:rPr>
              <a:t>ORi</a:t>
            </a:r>
            <a:r>
              <a:rPr lang="en-US" altLang="zh-CN" sz="1800">
                <a:solidFill>
                  <a:srgbClr val="000066"/>
                </a:solidFill>
                <a:latin typeface="Arial" panose="020B0604020202020204" pitchFamily="34" charset="0"/>
                <a:ea typeface="Times New Roman" panose="02020603050405020304" pitchFamily="18" charset="0"/>
              </a:rPr>
              <a:t>:</a:t>
            </a:r>
          </a:p>
        </p:txBody>
      </p:sp>
      <p:sp>
        <p:nvSpPr>
          <p:cNvPr id="40975" name="矩形 40974"/>
          <p:cNvSpPr/>
          <p:nvPr/>
        </p:nvSpPr>
        <p:spPr>
          <a:xfrm>
            <a:off x="53975" y="5153025"/>
            <a:ext cx="5873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LW:</a:t>
            </a:r>
          </a:p>
        </p:txBody>
      </p:sp>
      <p:sp>
        <p:nvSpPr>
          <p:cNvPr id="40976" name="矩形 40975"/>
          <p:cNvSpPr/>
          <p:nvPr/>
        </p:nvSpPr>
        <p:spPr>
          <a:xfrm>
            <a:off x="53975" y="5991225"/>
            <a:ext cx="6127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SW</a:t>
            </a:r>
            <a:r>
              <a:rPr lang="en-US" altLang="zh-CN" sz="1800">
                <a:solidFill>
                  <a:schemeClr val="accent1"/>
                </a:solidFill>
                <a:latin typeface="Arial" panose="020B0604020202020204" pitchFamily="34" charset="0"/>
                <a:ea typeface="Times New Roman" panose="02020603050405020304" pitchFamily="18" charset="0"/>
              </a:rPr>
              <a:t>:</a:t>
            </a:r>
          </a:p>
        </p:txBody>
      </p:sp>
      <p:sp>
        <p:nvSpPr>
          <p:cNvPr id="40977" name="矩形 40976"/>
          <p:cNvSpPr/>
          <p:nvPr/>
        </p:nvSpPr>
        <p:spPr>
          <a:xfrm>
            <a:off x="927100" y="1003300"/>
            <a:ext cx="8051800" cy="5537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40978" name="直接连接符 40977"/>
          <p:cNvSpPr/>
          <p:nvPr/>
        </p:nvSpPr>
        <p:spPr>
          <a:xfrm>
            <a:off x="927100" y="4114800"/>
            <a:ext cx="8064500" cy="0"/>
          </a:xfrm>
          <a:prstGeom prst="line">
            <a:avLst/>
          </a:prstGeom>
          <a:ln w="25400" cap="flat" cmpd="sng">
            <a:solidFill>
              <a:schemeClr val="tx1"/>
            </a:solidFill>
            <a:prstDash val="solid"/>
            <a:headEnd type="none" w="med" len="med"/>
            <a:tailEnd type="none" w="med" len="med"/>
          </a:ln>
        </p:spPr>
      </p:sp>
      <p:sp>
        <p:nvSpPr>
          <p:cNvPr id="40979" name="直接连接符 40978"/>
          <p:cNvSpPr/>
          <p:nvPr/>
        </p:nvSpPr>
        <p:spPr>
          <a:xfrm>
            <a:off x="914400" y="1905000"/>
            <a:ext cx="8077200" cy="0"/>
          </a:xfrm>
          <a:prstGeom prst="line">
            <a:avLst/>
          </a:prstGeom>
          <a:ln w="25400" cap="flat" cmpd="sng">
            <a:solidFill>
              <a:schemeClr val="tx1"/>
            </a:solidFill>
            <a:prstDash val="solid"/>
            <a:headEnd type="none" w="med" len="med"/>
            <a:tailEnd type="none" w="med" len="med"/>
          </a:ln>
        </p:spPr>
      </p:sp>
      <p:sp>
        <p:nvSpPr>
          <p:cNvPr id="40980" name="直接连接符 40979"/>
          <p:cNvSpPr/>
          <p:nvPr/>
        </p:nvSpPr>
        <p:spPr>
          <a:xfrm>
            <a:off x="927100" y="4648200"/>
            <a:ext cx="8064500" cy="0"/>
          </a:xfrm>
          <a:prstGeom prst="line">
            <a:avLst/>
          </a:prstGeom>
          <a:ln w="25400" cap="flat" cmpd="sng">
            <a:solidFill>
              <a:schemeClr val="tx1"/>
            </a:solidFill>
            <a:prstDash val="solid"/>
            <a:headEnd type="none" w="med" len="med"/>
            <a:tailEnd type="none" w="med" len="med"/>
          </a:ln>
        </p:spPr>
      </p:sp>
      <p:sp>
        <p:nvSpPr>
          <p:cNvPr id="40981" name="直接连接符 40980"/>
          <p:cNvSpPr/>
          <p:nvPr/>
        </p:nvSpPr>
        <p:spPr>
          <a:xfrm>
            <a:off x="927100" y="5181600"/>
            <a:ext cx="8064500" cy="0"/>
          </a:xfrm>
          <a:prstGeom prst="line">
            <a:avLst/>
          </a:prstGeom>
          <a:ln w="25400" cap="flat" cmpd="sng">
            <a:solidFill>
              <a:schemeClr val="tx1"/>
            </a:solidFill>
            <a:prstDash val="solid"/>
            <a:headEnd type="none" w="med" len="med"/>
            <a:tailEnd type="none" w="med" len="med"/>
          </a:ln>
        </p:spPr>
      </p:sp>
      <p:sp>
        <p:nvSpPr>
          <p:cNvPr id="40982" name="直接连接符 40981"/>
          <p:cNvSpPr/>
          <p:nvPr/>
        </p:nvSpPr>
        <p:spPr>
          <a:xfrm>
            <a:off x="927100" y="6019800"/>
            <a:ext cx="8064500" cy="0"/>
          </a:xfrm>
          <a:prstGeom prst="line">
            <a:avLst/>
          </a:prstGeom>
          <a:ln w="25400" cap="flat" cmpd="sng">
            <a:solidFill>
              <a:schemeClr val="tx1"/>
            </a:solidFill>
            <a:prstDash val="solid"/>
            <a:headEnd type="none" w="med" len="med"/>
            <a:tailEnd type="none" w="med" len="med"/>
          </a:ln>
        </p:spPr>
      </p:sp>
      <p:sp>
        <p:nvSpPr>
          <p:cNvPr id="40984" name="直接连接符 40983"/>
          <p:cNvSpPr/>
          <p:nvPr/>
        </p:nvSpPr>
        <p:spPr>
          <a:xfrm>
            <a:off x="915987" y="3429000"/>
            <a:ext cx="8064500" cy="0"/>
          </a:xfrm>
          <a:prstGeom prst="line">
            <a:avLst/>
          </a:prstGeom>
          <a:ln w="25400" cap="flat" cmpd="sng">
            <a:solidFill>
              <a:schemeClr val="tx1"/>
            </a:solidFill>
            <a:prstDash val="solid"/>
            <a:headEnd type="none" w="med" len="med"/>
            <a:tailEnd type="none" w="med" len="med"/>
          </a:ln>
        </p:spPr>
      </p:sp>
      <p:sp>
        <p:nvSpPr>
          <p:cNvPr id="40965" name="直接连接符 40964"/>
          <p:cNvSpPr/>
          <p:nvPr/>
        </p:nvSpPr>
        <p:spPr>
          <a:xfrm>
            <a:off x="2819400" y="1003300"/>
            <a:ext cx="0" cy="5537200"/>
          </a:xfrm>
          <a:prstGeom prst="line">
            <a:avLst/>
          </a:prstGeom>
          <a:ln w="25400" cap="flat" cmpd="sng">
            <a:solidFill>
              <a:schemeClr val="tx1"/>
            </a:solidFill>
            <a:prstDash val="solid"/>
            <a:headEnd type="none" w="med" len="med"/>
            <a:tailEnd type="none" w="med" len="med"/>
          </a:ln>
        </p:spPr>
      </p:sp>
      <p:sp>
        <p:nvSpPr>
          <p:cNvPr id="40966" name="直接连接符 40965"/>
          <p:cNvSpPr/>
          <p:nvPr/>
        </p:nvSpPr>
        <p:spPr>
          <a:xfrm>
            <a:off x="3429000" y="1003300"/>
            <a:ext cx="0" cy="5549900"/>
          </a:xfrm>
          <a:prstGeom prst="line">
            <a:avLst/>
          </a:prstGeom>
          <a:ln w="25400" cap="flat" cmpd="sng">
            <a:solidFill>
              <a:schemeClr val="tx1"/>
            </a:solidFill>
            <a:prstDash val="solid"/>
            <a:headEnd type="none" w="med" len="med"/>
            <a:tailEnd type="none" w="med" len="med"/>
          </a:ln>
        </p:spPr>
      </p:sp>
      <p:sp>
        <p:nvSpPr>
          <p:cNvPr id="40967" name="直接连接符 40966"/>
          <p:cNvSpPr/>
          <p:nvPr/>
        </p:nvSpPr>
        <p:spPr>
          <a:xfrm>
            <a:off x="3733800" y="1003300"/>
            <a:ext cx="0" cy="5537200"/>
          </a:xfrm>
          <a:prstGeom prst="line">
            <a:avLst/>
          </a:prstGeom>
          <a:ln w="25400" cap="flat" cmpd="sng">
            <a:solidFill>
              <a:schemeClr val="tx1"/>
            </a:solidFill>
            <a:prstDash val="solid"/>
            <a:headEnd type="none" w="med" len="med"/>
            <a:tailEnd type="none" w="med" len="med"/>
          </a:ln>
        </p:spPr>
      </p:sp>
      <p:sp>
        <p:nvSpPr>
          <p:cNvPr id="40968" name="直接连接符 40967"/>
          <p:cNvSpPr/>
          <p:nvPr/>
        </p:nvSpPr>
        <p:spPr>
          <a:xfrm>
            <a:off x="4495800" y="1003300"/>
            <a:ext cx="0" cy="5537200"/>
          </a:xfrm>
          <a:prstGeom prst="line">
            <a:avLst/>
          </a:prstGeom>
          <a:ln w="25400" cap="flat" cmpd="sng">
            <a:solidFill>
              <a:schemeClr val="tx1"/>
            </a:solidFill>
            <a:prstDash val="solid"/>
            <a:headEnd type="none" w="med" len="med"/>
            <a:tailEnd type="none" w="med" len="med"/>
          </a:ln>
        </p:spPr>
      </p:sp>
      <p:sp>
        <p:nvSpPr>
          <p:cNvPr id="40969" name="直接连接符 40968"/>
          <p:cNvSpPr/>
          <p:nvPr/>
        </p:nvSpPr>
        <p:spPr>
          <a:xfrm>
            <a:off x="5105400" y="1003300"/>
            <a:ext cx="0" cy="5537200"/>
          </a:xfrm>
          <a:prstGeom prst="line">
            <a:avLst/>
          </a:prstGeom>
          <a:ln w="25400" cap="flat" cmpd="sng">
            <a:solidFill>
              <a:schemeClr val="tx1"/>
            </a:solidFill>
            <a:prstDash val="solid"/>
            <a:headEnd type="none" w="med" len="med"/>
            <a:tailEnd type="none" w="med" len="med"/>
          </a:ln>
        </p:spPr>
      </p:sp>
      <p:sp>
        <p:nvSpPr>
          <p:cNvPr id="40970" name="直接连接符 40969"/>
          <p:cNvSpPr/>
          <p:nvPr/>
        </p:nvSpPr>
        <p:spPr>
          <a:xfrm>
            <a:off x="6553200" y="1003300"/>
            <a:ext cx="0" cy="5537200"/>
          </a:xfrm>
          <a:prstGeom prst="line">
            <a:avLst/>
          </a:prstGeom>
          <a:ln w="25400" cap="flat" cmpd="sng">
            <a:solidFill>
              <a:schemeClr val="tx1"/>
            </a:solidFill>
            <a:prstDash val="solid"/>
            <a:headEnd type="none" w="med" len="med"/>
            <a:tailEnd type="none" w="med" len="med"/>
          </a:ln>
        </p:spPr>
      </p:sp>
      <p:sp>
        <p:nvSpPr>
          <p:cNvPr id="40971" name="直接连接符 40970"/>
          <p:cNvSpPr/>
          <p:nvPr/>
        </p:nvSpPr>
        <p:spPr>
          <a:xfrm>
            <a:off x="7467600" y="1003300"/>
            <a:ext cx="0" cy="5537200"/>
          </a:xfrm>
          <a:prstGeom prst="line">
            <a:avLst/>
          </a:prstGeom>
          <a:ln w="25400" cap="flat" cmpd="sng">
            <a:solidFill>
              <a:schemeClr val="tx1"/>
            </a:solidFill>
            <a:prstDash val="solid"/>
            <a:headEnd type="none" w="med" len="med"/>
            <a:tailEnd type="none" w="med" len="med"/>
          </a:ln>
        </p:spPr>
      </p:sp>
      <p:sp>
        <p:nvSpPr>
          <p:cNvPr id="40985" name="椭圆 40984"/>
          <p:cNvSpPr/>
          <p:nvPr/>
        </p:nvSpPr>
        <p:spPr>
          <a:xfrm>
            <a:off x="4356100" y="1797050"/>
            <a:ext cx="903287" cy="170815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40986" name="矩形 40985"/>
          <p:cNvSpPr/>
          <p:nvPr/>
        </p:nvSpPr>
        <p:spPr>
          <a:xfrm>
            <a:off x="5313362" y="2333625"/>
            <a:ext cx="2362827" cy="366767"/>
          </a:xfrm>
          <a:prstGeom prst="rect">
            <a:avLst/>
          </a:prstGeom>
          <a:noFill/>
          <a:ln w="12700">
            <a:noFill/>
          </a:ln>
        </p:spPr>
        <p:txBody>
          <a:bodyPr wrap="none" lIns="90488" tIns="44450" rIns="90488" bIns="44450">
            <a:spAutoFit/>
          </a:bodyPr>
          <a:lstStyle/>
          <a:p>
            <a:pPr lvl="0"/>
            <a:r>
              <a:rPr lang="en-US" altLang="zh-CN" sz="1800" i="1" dirty="0">
                <a:latin typeface="Arial" panose="020B0604020202020204" pitchFamily="34" charset="0"/>
                <a:ea typeface="Times New Roman" panose="02020603050405020304" pitchFamily="18" charset="0"/>
              </a:rPr>
              <a:t>-all </a:t>
            </a:r>
            <a:r>
              <a:rPr lang="en-US" altLang="zh-CN" sz="1800" i="1">
                <a:latin typeface="Arial" panose="020B0604020202020204" pitchFamily="34" charset="0"/>
                <a:ea typeface="Times New Roman" panose="02020603050405020304" pitchFamily="18" charset="0"/>
              </a:rPr>
              <a:t>same in </a:t>
            </a:r>
            <a:r>
              <a:rPr lang="en-US" altLang="zh-CN" sz="1800" i="1" dirty="0">
                <a:latin typeface="Arial" panose="020B0604020202020204" pitchFamily="34" charset="0"/>
                <a:ea typeface="Times New Roman" panose="02020603050405020304" pitchFamily="18" charset="0"/>
              </a:rPr>
              <a:t>machine</a:t>
            </a:r>
          </a:p>
        </p:txBody>
      </p:sp>
      <p:sp>
        <p:nvSpPr>
          <p:cNvPr id="40991" name="矩形 40990"/>
          <p:cNvSpPr/>
          <p:nvPr/>
        </p:nvSpPr>
        <p:spPr>
          <a:xfrm>
            <a:off x="9525" y="3625850"/>
            <a:ext cx="727075" cy="363538"/>
          </a:xfrm>
          <a:prstGeom prst="rect">
            <a:avLst/>
          </a:prstGeom>
          <a:noFill/>
          <a:ln w="12700">
            <a:noFill/>
          </a:ln>
        </p:spPr>
        <p:txBody>
          <a:bodyPr wrap="none" lIns="90488" tIns="44450" rIns="90488" bIns="44450">
            <a:spAutoFit/>
          </a:bodyPr>
          <a:lstStyle/>
          <a:p>
            <a:pPr lvl="0"/>
            <a:r>
              <a:rPr lang="en-US" altLang="zh-CN" sz="1800" dirty="0">
                <a:solidFill>
                  <a:srgbClr val="000066"/>
                </a:solidFill>
                <a:latin typeface="Arial" panose="020B0604020202020204" pitchFamily="34" charset="0"/>
                <a:ea typeface="Times New Roman" panose="02020603050405020304" pitchFamily="18" charset="0"/>
              </a:rPr>
              <a:t>BEQ</a:t>
            </a:r>
            <a:r>
              <a:rPr lang="en-US" altLang="zh-CN" sz="1800" dirty="0">
                <a:solidFill>
                  <a:schemeClr val="accent1"/>
                </a:solidFill>
                <a:latin typeface="Arial" panose="020B0604020202020204" pitchFamily="34" charset="0"/>
                <a:ea typeface="Times New Roman" panose="02020603050405020304" pitchFamily="18" charset="0"/>
              </a:rPr>
              <a:t>:</a:t>
            </a:r>
          </a:p>
        </p:txBody>
      </p:sp>
      <p:sp>
        <p:nvSpPr>
          <p:cNvPr id="30" name="矩形 29"/>
          <p:cNvSpPr/>
          <p:nvPr/>
        </p:nvSpPr>
        <p:spPr>
          <a:xfrm>
            <a:off x="-41275" y="2286000"/>
            <a:ext cx="849593" cy="643766"/>
          </a:xfrm>
          <a:prstGeom prst="rect">
            <a:avLst/>
          </a:prstGeom>
          <a:noFill/>
          <a:ln w="12700">
            <a:noFill/>
          </a:ln>
        </p:spPr>
        <p:txBody>
          <a:bodyPr wrap="none" lIns="90488" tIns="44450" rIns="90488" bIns="44450">
            <a:spAutoFit/>
          </a:bodyPr>
          <a:lstStyle/>
          <a:p>
            <a:pPr lvl="0"/>
            <a:r>
              <a:rPr lang="en-US" altLang="en-US" sz="1800" dirty="0" err="1">
                <a:solidFill>
                  <a:srgbClr val="000066"/>
                </a:solidFill>
                <a:latin typeface="Arial" panose="020B0604020202020204" pitchFamily="34" charset="0"/>
                <a:ea typeface="Times New Roman" panose="02020603050405020304" pitchFamily="18" charset="0"/>
              </a:rPr>
              <a:t>Rfetch</a:t>
            </a:r>
            <a:endParaRPr lang="en-US" altLang="en-US" sz="1800" dirty="0">
              <a:solidFill>
                <a:srgbClr val="000066"/>
              </a:solidFill>
              <a:latin typeface="Arial" panose="020B0604020202020204" pitchFamily="34" charset="0"/>
              <a:ea typeface="Times New Roman" panose="02020603050405020304" pitchFamily="18" charset="0"/>
            </a:endParaRPr>
          </a:p>
          <a:p>
            <a:pPr lvl="0"/>
            <a:r>
              <a:rPr lang="en-US" altLang="en-US" sz="1800" dirty="0">
                <a:solidFill>
                  <a:srgbClr val="000066"/>
                </a:solidFill>
                <a:latin typeface="Arial" panose="020B0604020202020204" pitchFamily="34" charset="0"/>
                <a:ea typeface="Times New Roman" panose="02020603050405020304" pitchFamily="18" charset="0"/>
              </a:rPr>
              <a:t>Dec</a:t>
            </a:r>
            <a:r>
              <a:rPr lang="en-US" altLang="zh-CN" sz="1800" dirty="0">
                <a:solidFill>
                  <a:schemeClr val="accent1"/>
                </a:solidFill>
                <a:latin typeface="Arial" panose="020B0604020202020204" pitchFamily="34" charset="0"/>
                <a:ea typeface="Times New Roman" panose="02020603050405020304" pitchFamily="18" charset="0"/>
              </a:rPr>
              <a:t>:</a:t>
            </a:r>
          </a:p>
        </p:txBody>
      </p:sp>
      <p:sp>
        <p:nvSpPr>
          <p:cNvPr id="31" name="矩形 30"/>
          <p:cNvSpPr/>
          <p:nvPr/>
        </p:nvSpPr>
        <p:spPr>
          <a:xfrm>
            <a:off x="76200" y="1295400"/>
            <a:ext cx="452048" cy="366767"/>
          </a:xfrm>
          <a:prstGeom prst="rect">
            <a:avLst/>
          </a:prstGeom>
          <a:noFill/>
          <a:ln w="12700">
            <a:noFill/>
          </a:ln>
        </p:spPr>
        <p:txBody>
          <a:bodyPr wrap="none" lIns="90488" tIns="44450" rIns="90488" bIns="44450">
            <a:spAutoFit/>
          </a:bodyPr>
          <a:lstStyle/>
          <a:p>
            <a:pPr lvl="0"/>
            <a:r>
              <a:rPr lang="en-US" altLang="en-US" sz="1800" dirty="0">
                <a:solidFill>
                  <a:srgbClr val="000066"/>
                </a:solidFill>
                <a:latin typeface="Arial" panose="020B0604020202020204" pitchFamily="34" charset="0"/>
                <a:ea typeface="Times New Roman" panose="02020603050405020304" pitchFamily="18" charset="0"/>
              </a:rPr>
              <a:t>IF:</a:t>
            </a:r>
            <a:endParaRPr lang="en-US" altLang="zh-CN" sz="1800" dirty="0">
              <a:solidFill>
                <a:schemeClr val="accent1"/>
              </a:solidFill>
              <a:latin typeface="Arial" panose="020B0604020202020204" pitchFamily="34" charset="0"/>
              <a:ea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35560"/>
            <a:ext cx="7298690" cy="649605"/>
          </a:xfrm>
        </p:spPr>
        <p:txBody>
          <a:bodyPr/>
          <a:lstStyle/>
          <a:p>
            <a:r>
              <a:rPr lang="en-US" altLang="zh-CN" sz="3200">
                <a:sym typeface="+mn-ea"/>
              </a:rPr>
              <a:t>Performance Evaluation</a:t>
            </a:r>
            <a:endParaRPr lang="en-US" altLang="zh-CN" sz="3200" dirty="0"/>
          </a:p>
        </p:txBody>
      </p:sp>
      <p:sp>
        <p:nvSpPr>
          <p:cNvPr id="4" name="内容占位符 3"/>
          <p:cNvSpPr>
            <a:spLocks noGrp="1"/>
          </p:cNvSpPr>
          <p:nvPr>
            <p:ph sz="quarter" idx="13"/>
          </p:nvPr>
        </p:nvSpPr>
        <p:spPr>
          <a:xfrm>
            <a:off x="226060" y="116840"/>
            <a:ext cx="993140" cy="568325"/>
          </a:xfrm>
        </p:spPr>
        <p:txBody>
          <a:bodyPr/>
          <a:lstStyle/>
          <a:p>
            <a:r>
              <a:rPr lang="en-US" altLang="zh-CN" dirty="0"/>
              <a:t>5.8</a:t>
            </a:r>
          </a:p>
        </p:txBody>
      </p:sp>
      <p:sp>
        <p:nvSpPr>
          <p:cNvPr id="41987" name="文本占位符 41986"/>
          <p:cNvSpPr>
            <a:spLocks noGrp="1"/>
          </p:cNvSpPr>
          <p:nvPr>
            <p:ph type="body" idx="1"/>
          </p:nvPr>
        </p:nvSpPr>
        <p:spPr>
          <a:xfrm>
            <a:off x="533400" y="990600"/>
            <a:ext cx="8153400" cy="198882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What is the average CPI?</a:t>
            </a:r>
          </a:p>
          <a:p>
            <a:pPr lvl="1"/>
            <a:r>
              <a:rPr lang="en-US" altLang="zh-CN"/>
              <a:t>state diagram gives CPI for each instruction type</a:t>
            </a:r>
          </a:p>
          <a:p>
            <a:pPr lvl="1"/>
            <a:r>
              <a:rPr lang="en-US" altLang="zh-CN"/>
              <a:t>workload gives frequency of each type</a:t>
            </a:r>
          </a:p>
        </p:txBody>
      </p:sp>
      <p:sp>
        <p:nvSpPr>
          <p:cNvPr id="41988" name="矩形 41987"/>
          <p:cNvSpPr/>
          <p:nvPr/>
        </p:nvSpPr>
        <p:spPr>
          <a:xfrm>
            <a:off x="827088" y="3341688"/>
            <a:ext cx="6956425" cy="2452687"/>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defTabSz="914400">
              <a:spcBef>
                <a:spcPct val="50000"/>
              </a:spcBef>
              <a:tabLst>
                <a:tab pos="1659255" algn="l"/>
                <a:tab pos="3606800" algn="l"/>
                <a:tab pos="4978400" algn="l"/>
              </a:tabLst>
            </a:pPr>
            <a:r>
              <a:rPr lang="en-US" altLang="zh-CN" sz="1800" err="1">
                <a:latin typeface="Arial" panose="020B0604020202020204" pitchFamily="34" charset="0"/>
                <a:ea typeface="Times New Roman" panose="02020603050405020304" pitchFamily="18" charset="0"/>
              </a:rPr>
              <a:t>Type	CPI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for type	Frequency	 CPI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x freqI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a:t>
            </a:r>
          </a:p>
          <a:p>
            <a:pPr lvl="0" defTabSz="914400">
              <a:spcBef>
                <a:spcPct val="50000"/>
              </a:spcBef>
              <a:tabLst>
                <a:tab pos="1659255" algn="l"/>
                <a:tab pos="3606800" algn="l"/>
                <a:tab pos="4978400" algn="l"/>
              </a:tabLst>
            </a:pPr>
            <a:r>
              <a:rPr lang="en-US" altLang="zh-CN" sz="1800" err="1">
                <a:latin typeface="Arial" panose="020B0604020202020204" pitchFamily="34" charset="0"/>
                <a:ea typeface="Times New Roman" panose="02020603050405020304" pitchFamily="18" charset="0"/>
              </a:rPr>
              <a:t>Arith</a:t>
            </a:r>
            <a:r>
              <a:rPr lang="en-US" altLang="zh-CN" sz="1800">
                <a:latin typeface="Arial" panose="020B0604020202020204" pitchFamily="34" charset="0"/>
                <a:ea typeface="Times New Roman" panose="02020603050405020304" pitchFamily="18" charset="0"/>
              </a:rPr>
              <a:t>/Logic	4	40%	1.6</a:t>
            </a:r>
          </a:p>
          <a:p>
            <a:pPr lvl="0" defTabSz="91440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Load	5	30%	1.5</a:t>
            </a:r>
          </a:p>
          <a:p>
            <a:pPr lvl="0" defTabSz="91440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Store	4	10%	0.4</a:t>
            </a:r>
          </a:p>
          <a:p>
            <a:pPr lvl="0" defTabSz="91440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branch	3	20%	0.6</a:t>
            </a:r>
          </a:p>
          <a:p>
            <a:pPr lvl="0" defTabSz="91440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		Average CPI:	4.1</a:t>
            </a:r>
          </a:p>
        </p:txBody>
      </p:sp>
      <p:sp>
        <p:nvSpPr>
          <p:cNvPr id="41989" name="直接连接符 41988"/>
          <p:cNvSpPr/>
          <p:nvPr/>
        </p:nvSpPr>
        <p:spPr>
          <a:xfrm>
            <a:off x="850900" y="5410200"/>
            <a:ext cx="6908800" cy="0"/>
          </a:xfrm>
          <a:prstGeom prst="line">
            <a:avLst/>
          </a:prstGeom>
          <a:ln w="25400" cap="flat" cmpd="sng">
            <a:solidFill>
              <a:schemeClr val="tx1"/>
            </a:solidFill>
            <a:prstDash val="solid"/>
            <a:headEnd type="none" w="med" len="med"/>
            <a:tailEnd type="none" w="med" len="med"/>
          </a:ln>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112395"/>
            <a:ext cx="8180705" cy="649605"/>
          </a:xfrm>
        </p:spPr>
        <p:txBody>
          <a:bodyPr/>
          <a:lstStyle/>
          <a:p>
            <a:r>
              <a:rPr lang="en-US" altLang="zh-CN" sz="2400">
                <a:sym typeface="+mn-ea"/>
              </a:rPr>
              <a:t>How Effectively are we utilizing our hardware?</a:t>
            </a:r>
            <a:endParaRPr lang="en-US" altLang="zh-CN" sz="2400" dirty="0"/>
          </a:p>
        </p:txBody>
      </p:sp>
      <p:sp>
        <p:nvSpPr>
          <p:cNvPr id="5" name="日期占位符 4"/>
          <p:cNvSpPr>
            <a:spLocks noGrp="1"/>
          </p:cNvSpPr>
          <p:nvPr>
            <p:ph type="dt" sz="half" idx="10"/>
          </p:nvPr>
        </p:nvSpPr>
        <p:spPr/>
        <p:txBody>
          <a:bodyPr/>
          <a:lstStyle/>
          <a:p>
            <a:r>
              <a:rPr lang="en-US" altLang="zh-CN" dirty="0" err="1"/>
              <a:t>xxx@mail.nwpu.edu.cn</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t>56</a:t>
            </a:fld>
            <a:endParaRPr lang="zh-CN" altLang="en-US"/>
          </a:p>
        </p:txBody>
      </p:sp>
      <p:sp>
        <p:nvSpPr>
          <p:cNvPr id="13" name="内容占位符 3"/>
          <p:cNvSpPr>
            <a:spLocks noGrp="1"/>
          </p:cNvSpPr>
          <p:nvPr/>
        </p:nvSpPr>
        <p:spPr>
          <a:xfrm>
            <a:off x="232410" y="116840"/>
            <a:ext cx="834390" cy="568325"/>
          </a:xfrm>
          <a:prstGeom prst="rect">
            <a:avLst/>
          </a:prstGeom>
          <a:noFill/>
          <a:ln>
            <a:noFill/>
          </a:ln>
        </p:spPr>
        <p:txBody>
          <a:bodyPr vert="horz" wrap="square" lIns="91440" tIns="45720" rIns="91440" bIns="45720" numCol="1" anchor="t" anchorCtr="0" compatLnSpc="1"/>
          <a:lstStyle>
            <a:lvl1pPr marL="0" indent="0" algn="l" rtl="0" eaLnBrk="1" fontAlgn="base" hangingPunct="1">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5.9</a:t>
            </a:r>
          </a:p>
        </p:txBody>
      </p:sp>
      <p:sp>
        <p:nvSpPr>
          <p:cNvPr id="64515" name="文本占位符 64514"/>
          <p:cNvSpPr>
            <a:spLocks noGrp="1"/>
          </p:cNvSpPr>
          <p:nvPr>
            <p:ph type="body" idx="1"/>
          </p:nvPr>
        </p:nvSpPr>
        <p:spPr>
          <a:xfrm>
            <a:off x="39370" y="4578985"/>
            <a:ext cx="9066530" cy="217170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dirty="0"/>
              <a:t>Example: memory is used twice, at different times</a:t>
            </a:r>
          </a:p>
          <a:p>
            <a:pPr lvl="1">
              <a:buClr>
                <a:srgbClr val="290CFC"/>
              </a:buClr>
              <a:buFont typeface="Wingdings" panose="05000000000000000000" charset="0"/>
              <a:buChar char="Ø"/>
            </a:pPr>
            <a:r>
              <a:rPr lang="en-US" altLang="zh-CN" sz="2400" dirty="0"/>
              <a:t>Ave mem access per </a:t>
            </a:r>
            <a:r>
              <a:rPr lang="en-US" altLang="zh-CN" sz="2400" dirty="0" err="1"/>
              <a:t>inst</a:t>
            </a:r>
            <a:r>
              <a:rPr lang="en-US" altLang="zh-CN" sz="2400" dirty="0"/>
              <a:t> = 1 + </a:t>
            </a:r>
            <a:r>
              <a:rPr lang="en-US" altLang="zh-CN" sz="2400" dirty="0" err="1"/>
              <a:t>Flw</a:t>
            </a:r>
            <a:r>
              <a:rPr lang="en-US" altLang="zh-CN" sz="2400" dirty="0"/>
              <a:t> + </a:t>
            </a:r>
            <a:r>
              <a:rPr lang="en-US" altLang="zh-CN" sz="2400" dirty="0" err="1"/>
              <a:t>Fsw</a:t>
            </a:r>
            <a:r>
              <a:rPr lang="en-US" altLang="zh-CN" sz="2400" dirty="0"/>
              <a:t> ~ 1.3</a:t>
            </a:r>
          </a:p>
          <a:p>
            <a:pPr lvl="1">
              <a:buClr>
                <a:srgbClr val="290CFC"/>
              </a:buClr>
              <a:buFont typeface="Wingdings" panose="05000000000000000000" charset="0"/>
              <a:buChar char="Ø"/>
            </a:pPr>
            <a:r>
              <a:rPr lang="en-US" altLang="zh-CN" sz="2400" dirty="0"/>
              <a:t>if CPI is 4.8, </a:t>
            </a:r>
            <a:r>
              <a:rPr lang="en-US" altLang="zh-CN" sz="2400" dirty="0" err="1"/>
              <a:t>imem</a:t>
            </a:r>
            <a:r>
              <a:rPr lang="en-US" altLang="zh-CN" sz="2400" dirty="0"/>
              <a:t> utilization = 1/4.8, </a:t>
            </a:r>
            <a:r>
              <a:rPr lang="en-US" altLang="zh-CN" sz="2400" dirty="0" err="1"/>
              <a:t>dmem</a:t>
            </a:r>
            <a:r>
              <a:rPr lang="en-US" altLang="zh-CN" sz="2400" dirty="0"/>
              <a:t> =0.3/4.8</a:t>
            </a:r>
          </a:p>
          <a:p>
            <a:pPr>
              <a:buClr>
                <a:srgbClr val="290CFC"/>
              </a:buClr>
              <a:buFont typeface="Wingdings" panose="05000000000000000000" charset="0"/>
              <a:buChar char="Ø"/>
            </a:pPr>
            <a:r>
              <a:rPr lang="en-US" altLang="zh-CN" sz="2400" dirty="0"/>
              <a:t>We could reduce HW without hurting performance</a:t>
            </a:r>
          </a:p>
          <a:p>
            <a:pPr lvl="1">
              <a:buClr>
                <a:srgbClr val="290CFC"/>
              </a:buClr>
              <a:buFont typeface="Wingdings" panose="05000000000000000000" charset="0"/>
              <a:buChar char="Ø"/>
            </a:pPr>
            <a:r>
              <a:rPr lang="en-US" altLang="zh-CN" sz="2400" dirty="0"/>
              <a:t>extra control</a:t>
            </a:r>
          </a:p>
        </p:txBody>
      </p:sp>
      <p:sp>
        <p:nvSpPr>
          <p:cNvPr id="64516" name="矩形 64515"/>
          <p:cNvSpPr/>
          <p:nvPr/>
        </p:nvSpPr>
        <p:spPr>
          <a:xfrm>
            <a:off x="3706813" y="925513"/>
            <a:ext cx="14144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IR &lt;- Mem</a:t>
            </a:r>
            <a:r>
              <a:rPr lang="en-US" altLang="zh-CN" sz="1400" b="1">
                <a:latin typeface="Arial" panose="020B0604020202020204" pitchFamily="34" charset="0"/>
                <a:ea typeface="Times New Roman" panose="02020603050405020304" pitchFamily="18" charset="0"/>
              </a:rPr>
              <a:t>[PC]</a:t>
            </a:r>
          </a:p>
        </p:txBody>
      </p:sp>
      <p:sp>
        <p:nvSpPr>
          <p:cNvPr id="64517" name="矩形 64516"/>
          <p:cNvSpPr/>
          <p:nvPr/>
        </p:nvSpPr>
        <p:spPr>
          <a:xfrm>
            <a:off x="3478213" y="1611313"/>
            <a:ext cx="18716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A &lt;- R[rs]; B&lt;– R[rt</a:t>
            </a:r>
            <a:r>
              <a:rPr lang="en-US" altLang="zh-CN" sz="1400" b="1">
                <a:latin typeface="Arial" panose="020B0604020202020204" pitchFamily="34" charset="0"/>
                <a:ea typeface="Times New Roman" panose="02020603050405020304" pitchFamily="18" charset="0"/>
              </a:rPr>
              <a:t>]</a:t>
            </a:r>
          </a:p>
        </p:txBody>
      </p:sp>
      <p:sp>
        <p:nvSpPr>
          <p:cNvPr id="64518" name="矩形 64517"/>
          <p:cNvSpPr/>
          <p:nvPr/>
        </p:nvSpPr>
        <p:spPr>
          <a:xfrm>
            <a:off x="506413" y="2479675"/>
            <a:ext cx="13208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B</a:t>
            </a:r>
          </a:p>
        </p:txBody>
      </p:sp>
      <p:sp>
        <p:nvSpPr>
          <p:cNvPr id="64519" name="直接连接符 64518"/>
          <p:cNvSpPr/>
          <p:nvPr/>
        </p:nvSpPr>
        <p:spPr>
          <a:xfrm>
            <a:off x="4495800" y="1308100"/>
            <a:ext cx="0" cy="203200"/>
          </a:xfrm>
          <a:prstGeom prst="line">
            <a:avLst/>
          </a:prstGeom>
          <a:ln w="25400" cap="flat" cmpd="sng">
            <a:solidFill>
              <a:schemeClr val="tx1"/>
            </a:solidFill>
            <a:prstDash val="solid"/>
            <a:headEnd type="none" w="med" len="med"/>
            <a:tailEnd type="triangle" w="med" len="med"/>
          </a:ln>
        </p:spPr>
      </p:sp>
      <p:sp>
        <p:nvSpPr>
          <p:cNvPr id="64520" name="矩形 64519"/>
          <p:cNvSpPr/>
          <p:nvPr/>
        </p:nvSpPr>
        <p:spPr>
          <a:xfrm>
            <a:off x="5064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a:latin typeface="Arial" panose="020B0604020202020204" pitchFamily="34" charset="0"/>
                <a:ea typeface="Times New Roman" panose="02020603050405020304" pitchFamily="18" charset="0"/>
              </a:rPr>
              <a:t>R[rd] &lt;– S;</a:t>
            </a:r>
          </a:p>
          <a:p>
            <a:pPr lvl="0"/>
            <a:r>
              <a:rPr lang="en-US" altLang="zh-CN" sz="1400" b="1">
                <a:latin typeface="Arial" panose="020B0604020202020204" pitchFamily="34" charset="0"/>
                <a:ea typeface="Times New Roman" panose="02020603050405020304" pitchFamily="18" charset="0"/>
              </a:rPr>
              <a:t>PC &lt;– PC+4;</a:t>
            </a:r>
          </a:p>
        </p:txBody>
      </p:sp>
      <p:sp>
        <p:nvSpPr>
          <p:cNvPr id="64521" name="直接连接符 64520"/>
          <p:cNvSpPr/>
          <p:nvPr/>
        </p:nvSpPr>
        <p:spPr>
          <a:xfrm>
            <a:off x="1219200" y="2832100"/>
            <a:ext cx="0" cy="965200"/>
          </a:xfrm>
          <a:prstGeom prst="line">
            <a:avLst/>
          </a:prstGeom>
          <a:ln w="25400" cap="flat" cmpd="sng">
            <a:solidFill>
              <a:schemeClr val="tx1"/>
            </a:solidFill>
            <a:prstDash val="solid"/>
            <a:headEnd type="none" w="med" len="med"/>
            <a:tailEnd type="triangle" w="med" len="med"/>
          </a:ln>
        </p:spPr>
      </p:sp>
      <p:sp>
        <p:nvSpPr>
          <p:cNvPr id="64522" name="直接连接符 64521"/>
          <p:cNvSpPr/>
          <p:nvPr/>
        </p:nvSpPr>
        <p:spPr>
          <a:xfrm>
            <a:off x="1219200" y="2222500"/>
            <a:ext cx="0" cy="279400"/>
          </a:xfrm>
          <a:prstGeom prst="line">
            <a:avLst/>
          </a:prstGeom>
          <a:ln w="25400" cap="flat" cmpd="sng">
            <a:solidFill>
              <a:schemeClr val="tx1"/>
            </a:solidFill>
            <a:prstDash val="solid"/>
            <a:headEnd type="none" w="med" len="med"/>
            <a:tailEnd type="triangle" w="med" len="med"/>
          </a:ln>
        </p:spPr>
      </p:sp>
      <p:sp>
        <p:nvSpPr>
          <p:cNvPr id="64523" name="直接连接符 64522"/>
          <p:cNvSpPr/>
          <p:nvPr/>
        </p:nvSpPr>
        <p:spPr>
          <a:xfrm>
            <a:off x="1231900" y="2209800"/>
            <a:ext cx="6985000" cy="0"/>
          </a:xfrm>
          <a:prstGeom prst="line">
            <a:avLst/>
          </a:prstGeom>
          <a:ln w="25400" cap="flat" cmpd="sng">
            <a:solidFill>
              <a:schemeClr val="tx1"/>
            </a:solidFill>
            <a:prstDash val="solid"/>
            <a:headEnd type="none" w="med" len="med"/>
            <a:tailEnd type="none" w="med" len="med"/>
          </a:ln>
        </p:spPr>
      </p:sp>
      <p:sp>
        <p:nvSpPr>
          <p:cNvPr id="64524" name="直接连接符 64523"/>
          <p:cNvSpPr/>
          <p:nvPr/>
        </p:nvSpPr>
        <p:spPr>
          <a:xfrm>
            <a:off x="4495800" y="1993900"/>
            <a:ext cx="0" cy="203200"/>
          </a:xfrm>
          <a:prstGeom prst="line">
            <a:avLst/>
          </a:prstGeom>
          <a:ln w="25400" cap="flat" cmpd="sng">
            <a:solidFill>
              <a:schemeClr val="tx1"/>
            </a:solidFill>
            <a:prstDash val="solid"/>
            <a:headEnd type="none" w="med" len="med"/>
            <a:tailEnd type="triangle" w="med" len="med"/>
          </a:ln>
        </p:spPr>
      </p:sp>
      <p:sp>
        <p:nvSpPr>
          <p:cNvPr id="64525" name="矩形 64524"/>
          <p:cNvSpPr/>
          <p:nvPr/>
        </p:nvSpPr>
        <p:spPr>
          <a:xfrm>
            <a:off x="3478213" y="2479675"/>
            <a:ext cx="13970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SX</a:t>
            </a:r>
          </a:p>
        </p:txBody>
      </p:sp>
      <p:sp>
        <p:nvSpPr>
          <p:cNvPr id="64526" name="矩形 64525"/>
          <p:cNvSpPr/>
          <p:nvPr/>
        </p:nvSpPr>
        <p:spPr>
          <a:xfrm>
            <a:off x="3478213" y="3135313"/>
            <a:ext cx="1295400"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M &lt;– Mem</a:t>
            </a:r>
            <a:r>
              <a:rPr lang="en-US" altLang="zh-CN" sz="1400" b="1">
                <a:latin typeface="Arial" panose="020B0604020202020204" pitchFamily="34" charset="0"/>
                <a:ea typeface="Times New Roman" panose="02020603050405020304" pitchFamily="18" charset="0"/>
              </a:rPr>
              <a:t>[S]</a:t>
            </a:r>
          </a:p>
        </p:txBody>
      </p:sp>
      <p:sp>
        <p:nvSpPr>
          <p:cNvPr id="64527" name="矩形 64526"/>
          <p:cNvSpPr/>
          <p:nvPr/>
        </p:nvSpPr>
        <p:spPr>
          <a:xfrm>
            <a:off x="3478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a:latin typeface="Arial" panose="020B0604020202020204" pitchFamily="34" charset="0"/>
                <a:ea typeface="Times New Roman" panose="02020603050405020304" pitchFamily="18" charset="0"/>
              </a:rPr>
              <a:t>R[rd] &lt;– M;</a:t>
            </a:r>
          </a:p>
          <a:p>
            <a:pPr lvl="0"/>
            <a:r>
              <a:rPr lang="en-US" altLang="zh-CN" sz="1400" b="1">
                <a:latin typeface="Arial" panose="020B0604020202020204" pitchFamily="34" charset="0"/>
                <a:ea typeface="Times New Roman" panose="02020603050405020304" pitchFamily="18" charset="0"/>
              </a:rPr>
              <a:t>PC &lt;– PC+4;</a:t>
            </a:r>
          </a:p>
        </p:txBody>
      </p:sp>
      <p:sp>
        <p:nvSpPr>
          <p:cNvPr id="64528" name="直接连接符 64527"/>
          <p:cNvSpPr/>
          <p:nvPr/>
        </p:nvSpPr>
        <p:spPr>
          <a:xfrm>
            <a:off x="4191000" y="2832100"/>
            <a:ext cx="0" cy="279400"/>
          </a:xfrm>
          <a:prstGeom prst="line">
            <a:avLst/>
          </a:prstGeom>
          <a:ln w="25400" cap="flat" cmpd="sng">
            <a:solidFill>
              <a:schemeClr val="tx1"/>
            </a:solidFill>
            <a:prstDash val="solid"/>
            <a:headEnd type="none" w="med" len="med"/>
            <a:tailEnd type="triangle" w="med" len="med"/>
          </a:ln>
        </p:spPr>
      </p:sp>
      <p:sp>
        <p:nvSpPr>
          <p:cNvPr id="64529" name="直接连接符 64528"/>
          <p:cNvSpPr/>
          <p:nvPr/>
        </p:nvSpPr>
        <p:spPr>
          <a:xfrm>
            <a:off x="4191000" y="3517900"/>
            <a:ext cx="0" cy="279400"/>
          </a:xfrm>
          <a:prstGeom prst="line">
            <a:avLst/>
          </a:prstGeom>
          <a:ln w="25400" cap="flat" cmpd="sng">
            <a:solidFill>
              <a:schemeClr val="tx1"/>
            </a:solidFill>
            <a:prstDash val="solid"/>
            <a:headEnd type="none" w="med" len="med"/>
            <a:tailEnd type="triangle" w="med" len="med"/>
          </a:ln>
        </p:spPr>
      </p:sp>
      <p:sp>
        <p:nvSpPr>
          <p:cNvPr id="64530" name="直接连接符 64529"/>
          <p:cNvSpPr/>
          <p:nvPr/>
        </p:nvSpPr>
        <p:spPr>
          <a:xfrm>
            <a:off x="4191000" y="2222500"/>
            <a:ext cx="0" cy="279400"/>
          </a:xfrm>
          <a:prstGeom prst="line">
            <a:avLst/>
          </a:prstGeom>
          <a:ln w="25400" cap="flat" cmpd="sng">
            <a:solidFill>
              <a:schemeClr val="tx1"/>
            </a:solidFill>
            <a:prstDash val="solid"/>
            <a:headEnd type="none" w="med" len="med"/>
            <a:tailEnd type="triangle" w="med" len="med"/>
          </a:ln>
        </p:spPr>
      </p:sp>
      <p:sp>
        <p:nvSpPr>
          <p:cNvPr id="64531" name="矩形 64530"/>
          <p:cNvSpPr/>
          <p:nvPr/>
        </p:nvSpPr>
        <p:spPr>
          <a:xfrm>
            <a:off x="1906588" y="2479675"/>
            <a:ext cx="1520825"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or ZX</a:t>
            </a:r>
          </a:p>
        </p:txBody>
      </p:sp>
      <p:sp>
        <p:nvSpPr>
          <p:cNvPr id="64532" name="矩形 64531"/>
          <p:cNvSpPr/>
          <p:nvPr/>
        </p:nvSpPr>
        <p:spPr>
          <a:xfrm>
            <a:off x="1954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R[rt</a:t>
            </a:r>
            <a:r>
              <a:rPr lang="en-US" altLang="zh-CN" sz="1400" b="1">
                <a:latin typeface="Arial" panose="020B0604020202020204" pitchFamily="34" charset="0"/>
                <a:ea typeface="Times New Roman" panose="02020603050405020304" pitchFamily="18" charset="0"/>
              </a:rPr>
              <a:t>] &lt;– S;</a:t>
            </a:r>
          </a:p>
          <a:p>
            <a:pPr lvl="0"/>
            <a:r>
              <a:rPr lang="en-US" altLang="zh-CN" sz="1400" b="1">
                <a:latin typeface="Arial" panose="020B0604020202020204" pitchFamily="34" charset="0"/>
                <a:ea typeface="Times New Roman" panose="02020603050405020304" pitchFamily="18" charset="0"/>
              </a:rPr>
              <a:t>PC &lt;– PC+4;</a:t>
            </a:r>
          </a:p>
        </p:txBody>
      </p:sp>
      <p:sp>
        <p:nvSpPr>
          <p:cNvPr id="64533" name="直接连接符 64532"/>
          <p:cNvSpPr/>
          <p:nvPr/>
        </p:nvSpPr>
        <p:spPr>
          <a:xfrm>
            <a:off x="2667000" y="2832100"/>
            <a:ext cx="0" cy="965200"/>
          </a:xfrm>
          <a:prstGeom prst="line">
            <a:avLst/>
          </a:prstGeom>
          <a:ln w="25400" cap="flat" cmpd="sng">
            <a:solidFill>
              <a:schemeClr val="tx1"/>
            </a:solidFill>
            <a:prstDash val="solid"/>
            <a:headEnd type="none" w="med" len="med"/>
            <a:tailEnd type="triangle" w="med" len="med"/>
          </a:ln>
        </p:spPr>
      </p:sp>
      <p:sp>
        <p:nvSpPr>
          <p:cNvPr id="64534" name="直接连接符 64533"/>
          <p:cNvSpPr/>
          <p:nvPr/>
        </p:nvSpPr>
        <p:spPr>
          <a:xfrm>
            <a:off x="2667000" y="2222500"/>
            <a:ext cx="0" cy="279400"/>
          </a:xfrm>
          <a:prstGeom prst="line">
            <a:avLst/>
          </a:prstGeom>
          <a:ln w="25400" cap="flat" cmpd="sng">
            <a:solidFill>
              <a:schemeClr val="tx1"/>
            </a:solidFill>
            <a:prstDash val="solid"/>
            <a:headEnd type="none" w="med" len="med"/>
            <a:tailEnd type="triangle" w="med" len="med"/>
          </a:ln>
        </p:spPr>
      </p:sp>
      <p:sp>
        <p:nvSpPr>
          <p:cNvPr id="64535" name="矩形 64534"/>
          <p:cNvSpPr/>
          <p:nvPr/>
        </p:nvSpPr>
        <p:spPr>
          <a:xfrm>
            <a:off x="5002213" y="2479675"/>
            <a:ext cx="15494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SX</a:t>
            </a:r>
          </a:p>
        </p:txBody>
      </p:sp>
      <p:sp>
        <p:nvSpPr>
          <p:cNvPr id="64536" name="矩形 64535"/>
          <p:cNvSpPr/>
          <p:nvPr/>
        </p:nvSpPr>
        <p:spPr>
          <a:xfrm>
            <a:off x="5002213" y="3135313"/>
            <a:ext cx="12366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Mem</a:t>
            </a:r>
            <a:r>
              <a:rPr lang="en-US" altLang="zh-CN" sz="1400" b="1">
                <a:latin typeface="Arial" panose="020B0604020202020204" pitchFamily="34" charset="0"/>
                <a:ea typeface="Times New Roman" panose="02020603050405020304" pitchFamily="18" charset="0"/>
              </a:rPr>
              <a:t>[S] &lt;- B</a:t>
            </a:r>
          </a:p>
        </p:txBody>
      </p:sp>
      <p:sp>
        <p:nvSpPr>
          <p:cNvPr id="64537" name="矩形 64536"/>
          <p:cNvSpPr/>
          <p:nvPr/>
        </p:nvSpPr>
        <p:spPr>
          <a:xfrm>
            <a:off x="5002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endParaRPr lang="en-US" altLang="zh-CN" sz="1400" b="1">
              <a:latin typeface="Arial" panose="020B0604020202020204" pitchFamily="34" charset="0"/>
              <a:ea typeface="Times New Roman" panose="02020603050405020304" pitchFamily="18" charset="0"/>
            </a:endParaRPr>
          </a:p>
          <a:p>
            <a:pPr lvl="0"/>
            <a:r>
              <a:rPr lang="en-US" altLang="zh-CN" sz="1400" b="1">
                <a:latin typeface="Arial" panose="020B0604020202020204" pitchFamily="34" charset="0"/>
                <a:ea typeface="Times New Roman" panose="02020603050405020304" pitchFamily="18" charset="0"/>
              </a:rPr>
              <a:t>PC &lt;– PC+4;</a:t>
            </a:r>
          </a:p>
        </p:txBody>
      </p:sp>
      <p:sp>
        <p:nvSpPr>
          <p:cNvPr id="64538" name="直接连接符 64537"/>
          <p:cNvSpPr/>
          <p:nvPr/>
        </p:nvSpPr>
        <p:spPr>
          <a:xfrm>
            <a:off x="5715000" y="2832100"/>
            <a:ext cx="0" cy="279400"/>
          </a:xfrm>
          <a:prstGeom prst="line">
            <a:avLst/>
          </a:prstGeom>
          <a:ln w="25400" cap="flat" cmpd="sng">
            <a:solidFill>
              <a:schemeClr val="tx1"/>
            </a:solidFill>
            <a:prstDash val="solid"/>
            <a:headEnd type="none" w="med" len="med"/>
            <a:tailEnd type="triangle" w="med" len="med"/>
          </a:ln>
        </p:spPr>
      </p:sp>
      <p:sp>
        <p:nvSpPr>
          <p:cNvPr id="64539" name="直接连接符 64538"/>
          <p:cNvSpPr/>
          <p:nvPr/>
        </p:nvSpPr>
        <p:spPr>
          <a:xfrm>
            <a:off x="5715000" y="3517900"/>
            <a:ext cx="0" cy="279400"/>
          </a:xfrm>
          <a:prstGeom prst="line">
            <a:avLst/>
          </a:prstGeom>
          <a:ln w="25400" cap="flat" cmpd="sng">
            <a:solidFill>
              <a:schemeClr val="tx1"/>
            </a:solidFill>
            <a:prstDash val="solid"/>
            <a:headEnd type="none" w="med" len="med"/>
            <a:tailEnd type="triangle" w="med" len="med"/>
          </a:ln>
        </p:spPr>
      </p:sp>
      <p:sp>
        <p:nvSpPr>
          <p:cNvPr id="64540" name="直接连接符 64539"/>
          <p:cNvSpPr/>
          <p:nvPr/>
        </p:nvSpPr>
        <p:spPr>
          <a:xfrm>
            <a:off x="5715000" y="2222500"/>
            <a:ext cx="0" cy="279400"/>
          </a:xfrm>
          <a:prstGeom prst="line">
            <a:avLst/>
          </a:prstGeom>
          <a:ln w="25400" cap="flat" cmpd="sng">
            <a:solidFill>
              <a:schemeClr val="tx1"/>
            </a:solidFill>
            <a:prstDash val="solid"/>
            <a:headEnd type="none" w="med" len="med"/>
            <a:tailEnd type="triangle" w="med" len="med"/>
          </a:ln>
        </p:spPr>
      </p:sp>
      <p:sp>
        <p:nvSpPr>
          <p:cNvPr id="64541" name="矩形 64540"/>
          <p:cNvSpPr/>
          <p:nvPr/>
        </p:nvSpPr>
        <p:spPr>
          <a:xfrm>
            <a:off x="6526213" y="3873500"/>
            <a:ext cx="1092200" cy="4794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endParaRPr lang="en-US" altLang="zh-CN" sz="1200" b="1">
              <a:latin typeface="Arial" panose="020B0604020202020204" pitchFamily="34" charset="0"/>
              <a:ea typeface="Times New Roman" panose="02020603050405020304" pitchFamily="18" charset="0"/>
            </a:endParaRPr>
          </a:p>
          <a:p>
            <a:pPr lvl="0"/>
            <a:r>
              <a:rPr lang="en-US" altLang="zh-CN" sz="1200" b="1">
                <a:latin typeface="Arial" panose="020B0604020202020204" pitchFamily="34" charset="0"/>
                <a:ea typeface="Times New Roman" panose="02020603050405020304" pitchFamily="18" charset="0"/>
              </a:rPr>
              <a:t>PC &lt; PC+4;</a:t>
            </a:r>
          </a:p>
        </p:txBody>
      </p:sp>
      <p:sp>
        <p:nvSpPr>
          <p:cNvPr id="64542" name="直接连接符 64541"/>
          <p:cNvSpPr/>
          <p:nvPr/>
        </p:nvSpPr>
        <p:spPr>
          <a:xfrm>
            <a:off x="7086600" y="2222500"/>
            <a:ext cx="0" cy="1651000"/>
          </a:xfrm>
          <a:prstGeom prst="line">
            <a:avLst/>
          </a:prstGeom>
          <a:ln w="25400" cap="flat" cmpd="sng">
            <a:solidFill>
              <a:schemeClr val="tx1"/>
            </a:solidFill>
            <a:prstDash val="solid"/>
            <a:headEnd type="none" w="med" len="med"/>
            <a:tailEnd type="triangle" w="med" len="med"/>
          </a:ln>
        </p:spPr>
      </p:sp>
      <p:sp>
        <p:nvSpPr>
          <p:cNvPr id="64543" name="矩形 64542"/>
          <p:cNvSpPr/>
          <p:nvPr/>
        </p:nvSpPr>
        <p:spPr>
          <a:xfrm>
            <a:off x="7669213" y="3873500"/>
            <a:ext cx="1244600" cy="4794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endParaRPr lang="en-US" altLang="zh-CN" sz="1200" b="1">
              <a:latin typeface="Arial" panose="020B0604020202020204" pitchFamily="34" charset="0"/>
              <a:ea typeface="Times New Roman" panose="02020603050405020304" pitchFamily="18" charset="0"/>
            </a:endParaRPr>
          </a:p>
          <a:p>
            <a:pPr lvl="0"/>
            <a:r>
              <a:rPr lang="en-US" altLang="zh-CN" sz="1200" b="1">
                <a:latin typeface="Arial" panose="020B0604020202020204" pitchFamily="34" charset="0"/>
                <a:ea typeface="Times New Roman" panose="02020603050405020304" pitchFamily="18" charset="0"/>
              </a:rPr>
              <a:t>PC &lt; PC+SX;</a:t>
            </a:r>
          </a:p>
        </p:txBody>
      </p:sp>
      <p:sp>
        <p:nvSpPr>
          <p:cNvPr id="64544" name="直接连接符 64543"/>
          <p:cNvSpPr/>
          <p:nvPr/>
        </p:nvSpPr>
        <p:spPr>
          <a:xfrm>
            <a:off x="8229600" y="2222500"/>
            <a:ext cx="0" cy="1651000"/>
          </a:xfrm>
          <a:prstGeom prst="line">
            <a:avLst/>
          </a:prstGeom>
          <a:ln w="25400" cap="flat" cmpd="sng">
            <a:solidFill>
              <a:schemeClr val="tx1"/>
            </a:solidFill>
            <a:prstDash val="solid"/>
            <a:headEnd type="none" w="med" len="med"/>
            <a:tailEnd type="triangle" w="med" len="med"/>
          </a:ln>
        </p:spPr>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a:t>
            </a:r>
            <a:r>
              <a:rPr lang="en-US" sz="3600" b="1" dirty="0" err="1">
                <a:solidFill>
                  <a:srgbClr val="0D00CD"/>
                </a:solidFill>
                <a:sym typeface="+mn-ea"/>
              </a:rPr>
              <a:t>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a:t>
            </a:r>
            <a:r>
              <a:rPr lang="en-US" altLang="zh-CN" sz="3600" b="1" dirty="0">
                <a:solidFill>
                  <a:srgbClr val="FF0000"/>
                </a:solidFill>
              </a:rPr>
              <a:t>Exceptions</a:t>
            </a: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58</a:t>
            </a:fld>
            <a:endParaRPr lang="zh-CN" altLang="en-US"/>
          </a:p>
        </p:txBody>
      </p:sp>
      <p:sp>
        <p:nvSpPr>
          <p:cNvPr id="6" name="标题 5"/>
          <p:cNvSpPr>
            <a:spLocks noGrp="1"/>
          </p:cNvSpPr>
          <p:nvPr>
            <p:ph type="title"/>
          </p:nvPr>
        </p:nvSpPr>
        <p:spPr/>
        <p:txBody>
          <a:bodyPr/>
          <a:lstStyle/>
          <a:p>
            <a:r>
              <a:rPr lang="en-US" altLang="zh-CN" dirty="0"/>
              <a:t>Exceptions</a:t>
            </a:r>
            <a:endParaRPr lang="zh-CN" altLang="en-US" dirty="0"/>
          </a:p>
        </p:txBody>
      </p:sp>
      <p:sp>
        <p:nvSpPr>
          <p:cNvPr id="7" name="内容占位符 6"/>
          <p:cNvSpPr>
            <a:spLocks noGrp="1"/>
          </p:cNvSpPr>
          <p:nvPr>
            <p:ph sz="quarter" idx="13"/>
          </p:nvPr>
        </p:nvSpPr>
        <p:spPr/>
        <p:txBody>
          <a:bodyPr/>
          <a:lstStyle/>
          <a:p>
            <a:r>
              <a:rPr lang="en-US" altLang="zh-CN" dirty="0"/>
              <a:t>6</a:t>
            </a:r>
            <a:endParaRPr lang="zh-CN" altLang="en-US" dirty="0"/>
          </a:p>
        </p:txBody>
      </p:sp>
      <p:sp>
        <p:nvSpPr>
          <p:cNvPr id="8" name="文本占位符 29698"/>
          <p:cNvSpPr>
            <a:spLocks noGrp="1"/>
          </p:cNvSpPr>
          <p:nvPr/>
        </p:nvSpPr>
        <p:spPr>
          <a:xfrm>
            <a:off x="0" y="4091232"/>
            <a:ext cx="9144000" cy="2839752"/>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spcBef>
                <a:spcPct val="30000"/>
              </a:spcBef>
            </a:pPr>
            <a:r>
              <a:rPr lang="en-US" altLang="zh-CN" dirty="0"/>
              <a:t>Exception = unprogrammed control transfer</a:t>
            </a:r>
          </a:p>
          <a:p>
            <a:pPr lvl="1">
              <a:spcBef>
                <a:spcPct val="30000"/>
              </a:spcBef>
            </a:pPr>
            <a:r>
              <a:rPr lang="en-US" altLang="zh-CN" sz="2400" dirty="0"/>
              <a:t>system takes action to handle the exception</a:t>
            </a:r>
          </a:p>
          <a:p>
            <a:pPr lvl="2">
              <a:spcBef>
                <a:spcPct val="30000"/>
              </a:spcBef>
            </a:pPr>
            <a:r>
              <a:rPr lang="en-US" altLang="zh-CN" sz="2400" dirty="0">
                <a:solidFill>
                  <a:schemeClr val="accent1"/>
                </a:solidFill>
              </a:rPr>
              <a:t>must record the address of the offending instruction</a:t>
            </a:r>
          </a:p>
          <a:p>
            <a:pPr lvl="2">
              <a:spcBef>
                <a:spcPct val="30000"/>
              </a:spcBef>
            </a:pPr>
            <a:r>
              <a:rPr lang="en-US" altLang="zh-CN" sz="2400" dirty="0">
                <a:solidFill>
                  <a:schemeClr val="accent1"/>
                </a:solidFill>
              </a:rPr>
              <a:t>record any other information necessary to return afterwards</a:t>
            </a:r>
          </a:p>
          <a:p>
            <a:pPr lvl="1">
              <a:spcBef>
                <a:spcPct val="30000"/>
              </a:spcBef>
            </a:pPr>
            <a:r>
              <a:rPr lang="en-US" altLang="zh-CN" sz="2400" dirty="0"/>
              <a:t>returns control to user</a:t>
            </a:r>
          </a:p>
          <a:p>
            <a:pPr lvl="1">
              <a:spcBef>
                <a:spcPct val="30000"/>
              </a:spcBef>
            </a:pPr>
            <a:r>
              <a:rPr lang="en-US" altLang="zh-CN" sz="2400" dirty="0"/>
              <a:t>must save &amp; restore user state</a:t>
            </a:r>
          </a:p>
          <a:p>
            <a:pPr>
              <a:spcBef>
                <a:spcPct val="30000"/>
              </a:spcBef>
            </a:pPr>
            <a:r>
              <a:rPr lang="en-US" altLang="zh-CN" dirty="0"/>
              <a:t>Allows construction of a “user virtual machine”</a:t>
            </a:r>
          </a:p>
        </p:txBody>
      </p:sp>
      <p:sp>
        <p:nvSpPr>
          <p:cNvPr id="9" name="矩形 8"/>
          <p:cNvSpPr/>
          <p:nvPr/>
        </p:nvSpPr>
        <p:spPr>
          <a:xfrm>
            <a:off x="991821" y="3487250"/>
            <a:ext cx="4511675" cy="6381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dirty="0">
                <a:latin typeface="Arial" panose="020B0604020202020204" pitchFamily="34" charset="0"/>
                <a:ea typeface="Times New Roman" panose="02020603050405020304" pitchFamily="18" charset="0"/>
              </a:rPr>
              <a:t>normal control flow:</a:t>
            </a:r>
          </a:p>
          <a:p>
            <a:pPr lvl="0"/>
            <a:r>
              <a:rPr lang="en-US" altLang="zh-CN" sz="1800" dirty="0">
                <a:latin typeface="Arial" panose="020B0604020202020204" pitchFamily="34" charset="0"/>
                <a:ea typeface="Times New Roman" panose="02020603050405020304" pitchFamily="18" charset="0"/>
              </a:rPr>
              <a:t> sequential, jumps, branches, calls, returns</a:t>
            </a:r>
          </a:p>
        </p:txBody>
      </p:sp>
      <p:sp>
        <p:nvSpPr>
          <p:cNvPr id="10" name="直接连接符 9"/>
          <p:cNvSpPr/>
          <p:nvPr/>
        </p:nvSpPr>
        <p:spPr>
          <a:xfrm flipV="1">
            <a:off x="2316162" y="1717675"/>
            <a:ext cx="3022600" cy="635000"/>
          </a:xfrm>
          <a:prstGeom prst="line">
            <a:avLst/>
          </a:prstGeom>
          <a:ln w="25400" cap="flat" cmpd="sng">
            <a:solidFill>
              <a:schemeClr val="tx1"/>
            </a:solidFill>
            <a:prstDash val="solid"/>
            <a:headEnd type="none" w="med" len="med"/>
            <a:tailEnd type="triangle" w="med" len="med"/>
          </a:ln>
        </p:spPr>
      </p:sp>
      <p:grpSp>
        <p:nvGrpSpPr>
          <p:cNvPr id="11" name="组合 10"/>
          <p:cNvGrpSpPr/>
          <p:nvPr/>
        </p:nvGrpSpPr>
        <p:grpSpPr>
          <a:xfrm>
            <a:off x="1284287" y="960437"/>
            <a:ext cx="1582738" cy="2565400"/>
            <a:chOff x="842" y="589"/>
            <a:chExt cx="997" cy="1616"/>
          </a:xfrm>
        </p:grpSpPr>
        <p:sp>
          <p:nvSpPr>
            <p:cNvPr id="24" name="矩形 23"/>
            <p:cNvSpPr/>
            <p:nvPr/>
          </p:nvSpPr>
          <p:spPr>
            <a:xfrm>
              <a:off x="842" y="589"/>
              <a:ext cx="944" cy="1616"/>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5" name="直接连接符 24"/>
            <p:cNvSpPr/>
            <p:nvPr/>
          </p:nvSpPr>
          <p:spPr>
            <a:xfrm>
              <a:off x="986" y="965"/>
              <a:ext cx="464" cy="0"/>
            </a:xfrm>
            <a:prstGeom prst="line">
              <a:avLst/>
            </a:prstGeom>
            <a:ln w="25400" cap="flat" cmpd="sng">
              <a:solidFill>
                <a:schemeClr val="tx1"/>
              </a:solidFill>
              <a:prstDash val="solid"/>
              <a:headEnd type="none" w="med" len="med"/>
              <a:tailEnd type="none" w="med" len="med"/>
            </a:ln>
          </p:spPr>
        </p:sp>
        <p:sp>
          <p:nvSpPr>
            <p:cNvPr id="26" name="直接连接符 25"/>
            <p:cNvSpPr/>
            <p:nvPr/>
          </p:nvSpPr>
          <p:spPr>
            <a:xfrm>
              <a:off x="986" y="1109"/>
              <a:ext cx="464" cy="0"/>
            </a:xfrm>
            <a:prstGeom prst="line">
              <a:avLst/>
            </a:prstGeom>
            <a:ln w="25400" cap="flat" cmpd="sng">
              <a:solidFill>
                <a:schemeClr val="tx1"/>
              </a:solidFill>
              <a:prstDash val="solid"/>
              <a:headEnd type="none" w="med" len="med"/>
              <a:tailEnd type="none" w="med" len="med"/>
            </a:ln>
          </p:spPr>
        </p:sp>
        <p:sp>
          <p:nvSpPr>
            <p:cNvPr id="27" name="直接连接符 26"/>
            <p:cNvSpPr/>
            <p:nvPr/>
          </p:nvSpPr>
          <p:spPr>
            <a:xfrm>
              <a:off x="986" y="1253"/>
              <a:ext cx="464" cy="0"/>
            </a:xfrm>
            <a:prstGeom prst="line">
              <a:avLst/>
            </a:prstGeom>
            <a:ln w="25400" cap="flat" cmpd="sng">
              <a:solidFill>
                <a:schemeClr val="tx1"/>
              </a:solidFill>
              <a:prstDash val="solid"/>
              <a:headEnd type="none" w="med" len="med"/>
              <a:tailEnd type="none" w="med" len="med"/>
            </a:ln>
          </p:spPr>
        </p:sp>
        <p:sp>
          <p:nvSpPr>
            <p:cNvPr id="28" name="直接连接符 27"/>
            <p:cNvSpPr/>
            <p:nvPr/>
          </p:nvSpPr>
          <p:spPr>
            <a:xfrm>
              <a:off x="986" y="1397"/>
              <a:ext cx="464" cy="0"/>
            </a:xfrm>
            <a:prstGeom prst="line">
              <a:avLst/>
            </a:prstGeom>
            <a:ln w="25400" cap="flat" cmpd="sng">
              <a:solidFill>
                <a:schemeClr val="tx1"/>
              </a:solidFill>
              <a:prstDash val="solid"/>
              <a:headEnd type="none" w="med" len="med"/>
              <a:tailEnd type="none" w="med" len="med"/>
            </a:ln>
          </p:spPr>
        </p:sp>
        <p:sp>
          <p:nvSpPr>
            <p:cNvPr id="29" name="直接连接符 28"/>
            <p:cNvSpPr/>
            <p:nvPr/>
          </p:nvSpPr>
          <p:spPr>
            <a:xfrm>
              <a:off x="986" y="1541"/>
              <a:ext cx="464" cy="0"/>
            </a:xfrm>
            <a:prstGeom prst="line">
              <a:avLst/>
            </a:prstGeom>
            <a:ln w="25400" cap="flat" cmpd="sng">
              <a:solidFill>
                <a:schemeClr val="tx1"/>
              </a:solidFill>
              <a:prstDash val="solid"/>
              <a:headEnd type="none" w="med" len="med"/>
              <a:tailEnd type="none" w="med" len="med"/>
            </a:ln>
          </p:spPr>
        </p:sp>
        <p:sp>
          <p:nvSpPr>
            <p:cNvPr id="30" name="直接连接符 29"/>
            <p:cNvSpPr/>
            <p:nvPr/>
          </p:nvSpPr>
          <p:spPr>
            <a:xfrm>
              <a:off x="986" y="1685"/>
              <a:ext cx="464" cy="0"/>
            </a:xfrm>
            <a:prstGeom prst="line">
              <a:avLst/>
            </a:prstGeom>
            <a:ln w="25400" cap="flat" cmpd="sng">
              <a:solidFill>
                <a:schemeClr val="tx1"/>
              </a:solidFill>
              <a:prstDash val="solid"/>
              <a:headEnd type="none" w="med" len="med"/>
              <a:tailEnd type="none" w="med" len="med"/>
            </a:ln>
          </p:spPr>
        </p:sp>
        <p:sp>
          <p:nvSpPr>
            <p:cNvPr id="31" name="矩形 30"/>
            <p:cNvSpPr/>
            <p:nvPr/>
          </p:nvSpPr>
          <p:spPr>
            <a:xfrm>
              <a:off x="869" y="611"/>
              <a:ext cx="970"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user program</a:t>
              </a:r>
            </a:p>
          </p:txBody>
        </p:sp>
        <p:sp>
          <p:nvSpPr>
            <p:cNvPr id="32" name="直接连接符 31"/>
            <p:cNvSpPr/>
            <p:nvPr/>
          </p:nvSpPr>
          <p:spPr>
            <a:xfrm>
              <a:off x="930" y="1069"/>
              <a:ext cx="0" cy="992"/>
            </a:xfrm>
            <a:prstGeom prst="line">
              <a:avLst/>
            </a:prstGeom>
            <a:ln w="25400" cap="flat" cmpd="sng">
              <a:solidFill>
                <a:schemeClr val="tx1"/>
              </a:solidFill>
              <a:prstDash val="solid"/>
              <a:headEnd type="none" w="med" len="med"/>
              <a:tailEnd type="triangle" w="med" len="med"/>
            </a:ln>
          </p:spPr>
        </p:sp>
        <p:sp>
          <p:nvSpPr>
            <p:cNvPr id="33" name="直接连接符 32"/>
            <p:cNvSpPr/>
            <p:nvPr/>
          </p:nvSpPr>
          <p:spPr>
            <a:xfrm>
              <a:off x="986" y="1829"/>
              <a:ext cx="464" cy="0"/>
            </a:xfrm>
            <a:prstGeom prst="line">
              <a:avLst/>
            </a:prstGeom>
            <a:ln w="25400" cap="flat" cmpd="sng">
              <a:solidFill>
                <a:schemeClr val="tx1"/>
              </a:solidFill>
              <a:prstDash val="solid"/>
              <a:headEnd type="none" w="med" len="med"/>
              <a:tailEnd type="none" w="med" len="med"/>
            </a:ln>
          </p:spPr>
        </p:sp>
        <p:sp>
          <p:nvSpPr>
            <p:cNvPr id="34" name="直接连接符 33"/>
            <p:cNvSpPr/>
            <p:nvPr/>
          </p:nvSpPr>
          <p:spPr>
            <a:xfrm>
              <a:off x="986" y="1973"/>
              <a:ext cx="464" cy="0"/>
            </a:xfrm>
            <a:prstGeom prst="line">
              <a:avLst/>
            </a:prstGeom>
            <a:ln w="25400" cap="flat" cmpd="sng">
              <a:solidFill>
                <a:schemeClr val="tx1"/>
              </a:solidFill>
              <a:prstDash val="solid"/>
              <a:headEnd type="none" w="med" len="med"/>
              <a:tailEnd type="none" w="med" len="med"/>
            </a:ln>
          </p:spPr>
        </p:sp>
        <p:sp>
          <p:nvSpPr>
            <p:cNvPr id="35" name="直接连接符 34"/>
            <p:cNvSpPr/>
            <p:nvPr/>
          </p:nvSpPr>
          <p:spPr>
            <a:xfrm>
              <a:off x="986" y="2117"/>
              <a:ext cx="464" cy="0"/>
            </a:xfrm>
            <a:prstGeom prst="line">
              <a:avLst/>
            </a:prstGeom>
            <a:ln w="25400" cap="flat" cmpd="sng">
              <a:solidFill>
                <a:schemeClr val="tx1"/>
              </a:solidFill>
              <a:prstDash val="solid"/>
              <a:headEnd type="none" w="med" len="med"/>
              <a:tailEnd type="none" w="med" len="med"/>
            </a:ln>
          </p:spPr>
        </p:sp>
      </p:grpSp>
      <p:sp>
        <p:nvSpPr>
          <p:cNvPr id="12" name="矩形 11"/>
          <p:cNvSpPr/>
          <p:nvPr/>
        </p:nvSpPr>
        <p:spPr>
          <a:xfrm>
            <a:off x="5516562" y="904875"/>
            <a:ext cx="1498600" cy="27940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3" name="直接连接符 12"/>
          <p:cNvSpPr/>
          <p:nvPr/>
        </p:nvSpPr>
        <p:spPr>
          <a:xfrm>
            <a:off x="5745162" y="1806575"/>
            <a:ext cx="736600" cy="0"/>
          </a:xfrm>
          <a:prstGeom prst="line">
            <a:avLst/>
          </a:prstGeom>
          <a:ln w="25400" cap="flat" cmpd="sng">
            <a:solidFill>
              <a:schemeClr val="tx1"/>
            </a:solidFill>
            <a:prstDash val="solid"/>
            <a:headEnd type="none" w="med" len="med"/>
            <a:tailEnd type="none" w="med" len="med"/>
          </a:ln>
        </p:spPr>
      </p:sp>
      <p:sp>
        <p:nvSpPr>
          <p:cNvPr id="14" name="直接连接符 13"/>
          <p:cNvSpPr/>
          <p:nvPr/>
        </p:nvSpPr>
        <p:spPr>
          <a:xfrm>
            <a:off x="5745162" y="2035175"/>
            <a:ext cx="736600" cy="0"/>
          </a:xfrm>
          <a:prstGeom prst="line">
            <a:avLst/>
          </a:prstGeom>
          <a:ln w="25400" cap="flat" cmpd="sng">
            <a:solidFill>
              <a:schemeClr val="tx1"/>
            </a:solidFill>
            <a:prstDash val="solid"/>
            <a:headEnd type="none" w="med" len="med"/>
            <a:tailEnd type="none" w="med" len="med"/>
          </a:ln>
        </p:spPr>
      </p:sp>
      <p:sp>
        <p:nvSpPr>
          <p:cNvPr id="15" name="直接连接符 14"/>
          <p:cNvSpPr/>
          <p:nvPr/>
        </p:nvSpPr>
        <p:spPr>
          <a:xfrm>
            <a:off x="5745162" y="2263775"/>
            <a:ext cx="736600" cy="0"/>
          </a:xfrm>
          <a:prstGeom prst="line">
            <a:avLst/>
          </a:prstGeom>
          <a:ln w="25400" cap="flat" cmpd="sng">
            <a:solidFill>
              <a:schemeClr val="tx1"/>
            </a:solidFill>
            <a:prstDash val="solid"/>
            <a:headEnd type="none" w="med" len="med"/>
            <a:tailEnd type="none" w="med" len="med"/>
          </a:ln>
        </p:spPr>
      </p:sp>
      <p:sp>
        <p:nvSpPr>
          <p:cNvPr id="16" name="直接连接符 15"/>
          <p:cNvSpPr/>
          <p:nvPr/>
        </p:nvSpPr>
        <p:spPr>
          <a:xfrm>
            <a:off x="5745162" y="2492375"/>
            <a:ext cx="736600" cy="0"/>
          </a:xfrm>
          <a:prstGeom prst="line">
            <a:avLst/>
          </a:prstGeom>
          <a:ln w="25400" cap="flat" cmpd="sng">
            <a:solidFill>
              <a:schemeClr val="tx1"/>
            </a:solidFill>
            <a:prstDash val="solid"/>
            <a:headEnd type="none" w="med" len="med"/>
            <a:tailEnd type="none" w="med" len="med"/>
          </a:ln>
        </p:spPr>
      </p:sp>
      <p:sp>
        <p:nvSpPr>
          <p:cNvPr id="17" name="直接连接符 16"/>
          <p:cNvSpPr/>
          <p:nvPr/>
        </p:nvSpPr>
        <p:spPr>
          <a:xfrm>
            <a:off x="5745162" y="2720975"/>
            <a:ext cx="736600" cy="0"/>
          </a:xfrm>
          <a:prstGeom prst="line">
            <a:avLst/>
          </a:prstGeom>
          <a:ln w="25400" cap="flat" cmpd="sng">
            <a:solidFill>
              <a:schemeClr val="tx1"/>
            </a:solidFill>
            <a:prstDash val="solid"/>
            <a:headEnd type="none" w="med" len="med"/>
            <a:tailEnd type="none" w="med" len="med"/>
          </a:ln>
        </p:spPr>
      </p:sp>
      <p:sp>
        <p:nvSpPr>
          <p:cNvPr id="18" name="直接连接符 17"/>
          <p:cNvSpPr/>
          <p:nvPr/>
        </p:nvSpPr>
        <p:spPr>
          <a:xfrm>
            <a:off x="5745162" y="2949575"/>
            <a:ext cx="736600" cy="0"/>
          </a:xfrm>
          <a:prstGeom prst="line">
            <a:avLst/>
          </a:prstGeom>
          <a:ln w="25400" cap="flat" cmpd="sng">
            <a:solidFill>
              <a:schemeClr val="tx1"/>
            </a:solidFill>
            <a:prstDash val="solid"/>
            <a:headEnd type="none" w="med" len="med"/>
            <a:tailEnd type="none" w="med" len="med"/>
          </a:ln>
        </p:spPr>
      </p:sp>
      <p:sp>
        <p:nvSpPr>
          <p:cNvPr id="19" name="矩形 18"/>
          <p:cNvSpPr/>
          <p:nvPr/>
        </p:nvSpPr>
        <p:spPr>
          <a:xfrm>
            <a:off x="5559425" y="939800"/>
            <a:ext cx="1184275" cy="91281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System</a:t>
            </a:r>
          </a:p>
          <a:p>
            <a:pPr lvl="0"/>
            <a:r>
              <a:rPr lang="en-US" altLang="zh-CN" sz="1800">
                <a:solidFill>
                  <a:schemeClr val="accent1"/>
                </a:solidFill>
                <a:latin typeface="Arial" panose="020B0604020202020204" pitchFamily="34" charset="0"/>
                <a:ea typeface="Times New Roman" panose="02020603050405020304" pitchFamily="18" charset="0"/>
              </a:rPr>
              <a:t>Exception</a:t>
            </a:r>
          </a:p>
          <a:p>
            <a:pPr lvl="0"/>
            <a:r>
              <a:rPr lang="en-US" altLang="zh-CN" sz="1800">
                <a:solidFill>
                  <a:schemeClr val="accent1"/>
                </a:solidFill>
                <a:latin typeface="Arial" panose="020B0604020202020204" pitchFamily="34" charset="0"/>
                <a:ea typeface="Times New Roman" panose="02020603050405020304" pitchFamily="18" charset="0"/>
              </a:rPr>
              <a:t>Handler</a:t>
            </a:r>
          </a:p>
        </p:txBody>
      </p:sp>
      <p:sp>
        <p:nvSpPr>
          <p:cNvPr id="20" name="直接连接符 19"/>
          <p:cNvSpPr/>
          <p:nvPr/>
        </p:nvSpPr>
        <p:spPr>
          <a:xfrm>
            <a:off x="5656262" y="1971675"/>
            <a:ext cx="0" cy="1041400"/>
          </a:xfrm>
          <a:prstGeom prst="line">
            <a:avLst/>
          </a:prstGeom>
          <a:ln w="25400" cap="flat" cmpd="sng">
            <a:solidFill>
              <a:schemeClr val="tx1"/>
            </a:solidFill>
            <a:prstDash val="solid"/>
            <a:headEnd type="none" w="med" len="med"/>
            <a:tailEnd type="triangle" w="med" len="med"/>
          </a:ln>
        </p:spPr>
      </p:sp>
      <p:sp>
        <p:nvSpPr>
          <p:cNvPr id="21" name="矩形 20"/>
          <p:cNvSpPr/>
          <p:nvPr/>
        </p:nvSpPr>
        <p:spPr>
          <a:xfrm>
            <a:off x="3349625" y="1549400"/>
            <a:ext cx="12477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Exception:</a:t>
            </a:r>
          </a:p>
        </p:txBody>
      </p:sp>
      <p:sp>
        <p:nvSpPr>
          <p:cNvPr id="22" name="直接连接符 21"/>
          <p:cNvSpPr/>
          <p:nvPr/>
        </p:nvSpPr>
        <p:spPr>
          <a:xfrm flipH="1" flipV="1">
            <a:off x="2366962" y="2403475"/>
            <a:ext cx="3225800" cy="711200"/>
          </a:xfrm>
          <a:prstGeom prst="line">
            <a:avLst/>
          </a:prstGeom>
          <a:ln w="25400" cap="flat" cmpd="sng">
            <a:solidFill>
              <a:schemeClr val="tx1"/>
            </a:solidFill>
            <a:prstDash val="solid"/>
            <a:headEnd type="none" w="med" len="med"/>
            <a:tailEnd type="triangle" w="med" len="med"/>
          </a:ln>
        </p:spPr>
      </p:sp>
      <p:sp>
        <p:nvSpPr>
          <p:cNvPr id="23" name="矩形 22"/>
          <p:cNvSpPr/>
          <p:nvPr/>
        </p:nvSpPr>
        <p:spPr>
          <a:xfrm>
            <a:off x="5559425" y="2997200"/>
            <a:ext cx="1298575" cy="6381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return from</a:t>
            </a:r>
          </a:p>
          <a:p>
            <a:pPr lvl="0"/>
            <a:r>
              <a:rPr lang="en-US" altLang="zh-CN" sz="1800">
                <a:latin typeface="Arial" panose="020B0604020202020204" pitchFamily="34" charset="0"/>
                <a:ea typeface="Times New Roman" panose="02020603050405020304" pitchFamily="18" charset="0"/>
              </a:rPr>
              <a:t>exception</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59</a:t>
            </a:fld>
            <a:endParaRPr lang="zh-CN" altLang="en-US"/>
          </a:p>
        </p:txBody>
      </p:sp>
      <p:sp>
        <p:nvSpPr>
          <p:cNvPr id="6" name="标题 5"/>
          <p:cNvSpPr>
            <a:spLocks noGrp="1"/>
          </p:cNvSpPr>
          <p:nvPr>
            <p:ph type="title"/>
          </p:nvPr>
        </p:nvSpPr>
        <p:spPr/>
        <p:txBody>
          <a:bodyPr/>
          <a:lstStyle/>
          <a:p>
            <a:r>
              <a:rPr lang="en-US" altLang="zh-CN" sz="2400" dirty="0"/>
              <a:t>Two Types of Exceptions: Interrupts and Traps</a:t>
            </a:r>
            <a:endParaRPr lang="zh-CN" altLang="en-US" sz="2400" dirty="0"/>
          </a:p>
        </p:txBody>
      </p:sp>
      <p:sp>
        <p:nvSpPr>
          <p:cNvPr id="7" name="内容占位符 6"/>
          <p:cNvSpPr>
            <a:spLocks noGrp="1"/>
          </p:cNvSpPr>
          <p:nvPr>
            <p:ph sz="quarter" idx="13"/>
          </p:nvPr>
        </p:nvSpPr>
        <p:spPr>
          <a:xfrm>
            <a:off x="228601" y="116837"/>
            <a:ext cx="990600" cy="568325"/>
          </a:xfrm>
        </p:spPr>
        <p:txBody>
          <a:bodyPr/>
          <a:lstStyle/>
          <a:p>
            <a:r>
              <a:rPr lang="en-US" altLang="zh-CN" dirty="0"/>
              <a:t>6.1</a:t>
            </a:r>
            <a:endParaRPr lang="zh-CN" altLang="en-US" dirty="0"/>
          </a:p>
        </p:txBody>
      </p:sp>
      <p:sp>
        <p:nvSpPr>
          <p:cNvPr id="8" name="文本占位符 31746"/>
          <p:cNvSpPr>
            <a:spLocks noGrp="1"/>
          </p:cNvSpPr>
          <p:nvPr/>
        </p:nvSpPr>
        <p:spPr>
          <a:xfrm>
            <a:off x="0" y="914400"/>
            <a:ext cx="4953000" cy="5960606"/>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95000"/>
              </a:lnSpc>
              <a:spcBef>
                <a:spcPct val="25000"/>
              </a:spcBef>
            </a:pPr>
            <a:r>
              <a:rPr lang="en-US" altLang="zh-CN" dirty="0"/>
              <a:t>Interrupts</a:t>
            </a:r>
          </a:p>
          <a:p>
            <a:pPr lvl="1">
              <a:lnSpc>
                <a:spcPct val="95000"/>
              </a:lnSpc>
              <a:spcBef>
                <a:spcPct val="25000"/>
              </a:spcBef>
            </a:pPr>
            <a:r>
              <a:rPr lang="en-US" altLang="zh-CN" sz="2400" dirty="0">
                <a:solidFill>
                  <a:schemeClr val="accent1"/>
                </a:solidFill>
              </a:rPr>
              <a:t>caused by external events: </a:t>
            </a:r>
          </a:p>
          <a:p>
            <a:pPr lvl="2">
              <a:lnSpc>
                <a:spcPct val="95000"/>
              </a:lnSpc>
              <a:spcBef>
                <a:spcPct val="25000"/>
              </a:spcBef>
            </a:pPr>
            <a:r>
              <a:rPr lang="en-US" altLang="zh-CN" sz="2400" dirty="0"/>
              <a:t>Network, Keyboard, Disk I/O, Timer</a:t>
            </a:r>
          </a:p>
          <a:p>
            <a:pPr lvl="1">
              <a:lnSpc>
                <a:spcPct val="95000"/>
              </a:lnSpc>
              <a:spcBef>
                <a:spcPct val="25000"/>
              </a:spcBef>
            </a:pPr>
            <a:r>
              <a:rPr lang="en-US" altLang="zh-CN" sz="2400" dirty="0">
                <a:solidFill>
                  <a:schemeClr val="accent1"/>
                </a:solidFill>
              </a:rPr>
              <a:t>asynchronous</a:t>
            </a:r>
            <a:r>
              <a:rPr lang="en-US" altLang="zh-CN" sz="2400" dirty="0"/>
              <a:t> to program execution</a:t>
            </a:r>
          </a:p>
          <a:p>
            <a:pPr lvl="2">
              <a:lnSpc>
                <a:spcPct val="95000"/>
              </a:lnSpc>
              <a:spcBef>
                <a:spcPct val="25000"/>
              </a:spcBef>
            </a:pPr>
            <a:r>
              <a:rPr lang="en-US" altLang="zh-CN" sz="2400" dirty="0"/>
              <a:t>Most interrupts can be disabled for brief periods of time</a:t>
            </a:r>
          </a:p>
          <a:p>
            <a:pPr lvl="2">
              <a:lnSpc>
                <a:spcPct val="95000"/>
              </a:lnSpc>
              <a:spcBef>
                <a:spcPct val="25000"/>
              </a:spcBef>
            </a:pPr>
            <a:r>
              <a:rPr lang="en-US" altLang="zh-CN" sz="2400" dirty="0"/>
              <a:t>Some (like “Power Failing”) are non-</a:t>
            </a:r>
            <a:r>
              <a:rPr lang="en-US" altLang="zh-CN" sz="2400" dirty="0" err="1"/>
              <a:t>maskable</a:t>
            </a:r>
            <a:r>
              <a:rPr lang="en-US" altLang="zh-CN" sz="2400" dirty="0"/>
              <a:t> (NMI)</a:t>
            </a:r>
          </a:p>
          <a:p>
            <a:pPr lvl="1">
              <a:lnSpc>
                <a:spcPct val="95000"/>
              </a:lnSpc>
              <a:spcBef>
                <a:spcPct val="25000"/>
              </a:spcBef>
            </a:pPr>
            <a:r>
              <a:rPr lang="en-US" altLang="zh-CN" sz="2400" dirty="0"/>
              <a:t>may be handled between instructions</a:t>
            </a:r>
          </a:p>
          <a:p>
            <a:pPr lvl="1">
              <a:lnSpc>
                <a:spcPct val="95000"/>
              </a:lnSpc>
              <a:spcBef>
                <a:spcPct val="25000"/>
              </a:spcBef>
            </a:pPr>
            <a:r>
              <a:rPr lang="en-US" altLang="zh-CN" sz="2400" dirty="0"/>
              <a:t>simply suspend and resume user program</a:t>
            </a:r>
          </a:p>
        </p:txBody>
      </p:sp>
      <p:sp>
        <p:nvSpPr>
          <p:cNvPr id="9" name="矩形 8"/>
          <p:cNvSpPr/>
          <p:nvPr/>
        </p:nvSpPr>
        <p:spPr>
          <a:xfrm>
            <a:off x="4724400" y="864688"/>
            <a:ext cx="4572000" cy="5650778"/>
          </a:xfrm>
          <a:prstGeom prst="rect">
            <a:avLst/>
          </a:prstGeom>
        </p:spPr>
        <p:txBody>
          <a:bodyPr>
            <a:spAutoFit/>
          </a:bodyPr>
          <a:lstStyle/>
          <a:p>
            <a:pPr>
              <a:lnSpc>
                <a:spcPct val="95000"/>
              </a:lnSpc>
              <a:spcBef>
                <a:spcPct val="25000"/>
              </a:spcBef>
            </a:pPr>
            <a:r>
              <a:rPr lang="en-US" altLang="zh-CN" sz="2400" b="1" dirty="0"/>
              <a:t>Traps </a:t>
            </a:r>
          </a:p>
          <a:p>
            <a:pPr lvl="1">
              <a:lnSpc>
                <a:spcPct val="95000"/>
              </a:lnSpc>
              <a:spcBef>
                <a:spcPct val="25000"/>
              </a:spcBef>
            </a:pPr>
            <a:r>
              <a:rPr lang="en-US" altLang="zh-CN" sz="2400" b="1" dirty="0">
                <a:solidFill>
                  <a:schemeClr val="accent1"/>
                </a:solidFill>
              </a:rPr>
              <a:t>caused by internal events</a:t>
            </a:r>
            <a:endParaRPr lang="en-US" altLang="zh-CN" sz="2400" b="1" dirty="0"/>
          </a:p>
          <a:p>
            <a:pPr lvl="2">
              <a:lnSpc>
                <a:spcPct val="95000"/>
              </a:lnSpc>
              <a:spcBef>
                <a:spcPct val="25000"/>
              </a:spcBef>
            </a:pPr>
            <a:r>
              <a:rPr lang="en-US" altLang="zh-CN" sz="2400" b="1" dirty="0"/>
              <a:t>exceptional conditions (overflow)</a:t>
            </a:r>
          </a:p>
          <a:p>
            <a:pPr lvl="2">
              <a:lnSpc>
                <a:spcPct val="95000"/>
              </a:lnSpc>
              <a:spcBef>
                <a:spcPct val="25000"/>
              </a:spcBef>
            </a:pPr>
            <a:r>
              <a:rPr lang="en-US" altLang="zh-CN" sz="2400" b="1" dirty="0"/>
              <a:t>errors (parity)</a:t>
            </a:r>
          </a:p>
          <a:p>
            <a:pPr lvl="2">
              <a:lnSpc>
                <a:spcPct val="95000"/>
              </a:lnSpc>
              <a:spcBef>
                <a:spcPct val="25000"/>
              </a:spcBef>
            </a:pPr>
            <a:r>
              <a:rPr lang="en-US" altLang="zh-CN" sz="2400" b="1" dirty="0"/>
              <a:t>faults (non-resident page)</a:t>
            </a:r>
          </a:p>
          <a:p>
            <a:pPr lvl="1">
              <a:lnSpc>
                <a:spcPct val="95000"/>
              </a:lnSpc>
              <a:spcBef>
                <a:spcPct val="25000"/>
              </a:spcBef>
            </a:pPr>
            <a:r>
              <a:rPr lang="en-US" altLang="zh-CN" sz="2400" b="1" dirty="0">
                <a:solidFill>
                  <a:schemeClr val="accent1"/>
                </a:solidFill>
              </a:rPr>
              <a:t>synchronous</a:t>
            </a:r>
            <a:r>
              <a:rPr lang="en-US" altLang="zh-CN" sz="2400" b="1" dirty="0"/>
              <a:t> to program execution</a:t>
            </a:r>
          </a:p>
          <a:p>
            <a:pPr lvl="1">
              <a:lnSpc>
                <a:spcPct val="95000"/>
              </a:lnSpc>
              <a:spcBef>
                <a:spcPct val="25000"/>
              </a:spcBef>
            </a:pPr>
            <a:r>
              <a:rPr lang="en-US" altLang="zh-CN" sz="2400" b="1" dirty="0"/>
              <a:t>condition must be remedied by the handler</a:t>
            </a:r>
          </a:p>
          <a:p>
            <a:pPr lvl="1">
              <a:lnSpc>
                <a:spcPct val="95000"/>
              </a:lnSpc>
              <a:spcBef>
                <a:spcPct val="25000"/>
              </a:spcBef>
            </a:pPr>
            <a:r>
              <a:rPr lang="en-US" altLang="zh-CN" sz="2400" b="1" dirty="0"/>
              <a:t>instruction may be retried or simulated and program continued or program may be aborted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Recap: The “Truth Table” for the Main Control</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dirty="0"/>
              <a:t> 1.3</a:t>
            </a:r>
          </a:p>
        </p:txBody>
      </p:sp>
      <p:grpSp>
        <p:nvGrpSpPr>
          <p:cNvPr id="8349" name="组合 8348"/>
          <p:cNvGrpSpPr/>
          <p:nvPr/>
        </p:nvGrpSpPr>
        <p:grpSpPr>
          <a:xfrm>
            <a:off x="969963" y="2501900"/>
            <a:ext cx="7165975" cy="4200525"/>
            <a:chOff x="611" y="1336"/>
            <a:chExt cx="4514" cy="2726"/>
          </a:xfrm>
        </p:grpSpPr>
        <p:sp>
          <p:nvSpPr>
            <p:cNvPr id="8195" name="矩形 8194"/>
            <p:cNvSpPr/>
            <p:nvPr/>
          </p:nvSpPr>
          <p:spPr>
            <a:xfrm>
              <a:off x="1955" y="1532"/>
              <a:ext cx="484"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R-type</a:t>
              </a:r>
            </a:p>
          </p:txBody>
        </p:sp>
        <p:sp>
          <p:nvSpPr>
            <p:cNvPr id="8196" name="矩形 8195"/>
            <p:cNvSpPr/>
            <p:nvPr/>
          </p:nvSpPr>
          <p:spPr>
            <a:xfrm>
              <a:off x="2771" y="1532"/>
              <a:ext cx="271"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ori</a:t>
              </a:r>
            </a:p>
          </p:txBody>
        </p:sp>
        <p:sp>
          <p:nvSpPr>
            <p:cNvPr id="8197" name="矩形 8196"/>
            <p:cNvSpPr/>
            <p:nvPr/>
          </p:nvSpPr>
          <p:spPr>
            <a:xfrm>
              <a:off x="3251" y="1532"/>
              <a:ext cx="242"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lw</a:t>
              </a:r>
            </a:p>
          </p:txBody>
        </p:sp>
        <p:sp>
          <p:nvSpPr>
            <p:cNvPr id="8198" name="矩形 8197"/>
            <p:cNvSpPr/>
            <p:nvPr/>
          </p:nvSpPr>
          <p:spPr>
            <a:xfrm>
              <a:off x="3731" y="1532"/>
              <a:ext cx="256"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sw</a:t>
              </a:r>
            </a:p>
          </p:txBody>
        </p:sp>
        <p:sp>
          <p:nvSpPr>
            <p:cNvPr id="8199" name="矩形 8198"/>
            <p:cNvSpPr/>
            <p:nvPr/>
          </p:nvSpPr>
          <p:spPr>
            <a:xfrm>
              <a:off x="4211" y="1532"/>
              <a:ext cx="313"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beq</a:t>
              </a:r>
            </a:p>
          </p:txBody>
        </p:sp>
        <p:sp>
          <p:nvSpPr>
            <p:cNvPr id="8200" name="矩形 8199"/>
            <p:cNvSpPr/>
            <p:nvPr/>
          </p:nvSpPr>
          <p:spPr>
            <a:xfrm>
              <a:off x="4643" y="1532"/>
              <a:ext cx="406"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p>
          </p:txBody>
        </p:sp>
        <p:sp>
          <p:nvSpPr>
            <p:cNvPr id="8201" name="矩形 8200"/>
            <p:cNvSpPr/>
            <p:nvPr/>
          </p:nvSpPr>
          <p:spPr>
            <a:xfrm>
              <a:off x="611" y="1724"/>
              <a:ext cx="512"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RegDst</a:t>
              </a:r>
            </a:p>
          </p:txBody>
        </p:sp>
        <p:sp>
          <p:nvSpPr>
            <p:cNvPr id="8202" name="矩形 8201"/>
            <p:cNvSpPr/>
            <p:nvPr/>
          </p:nvSpPr>
          <p:spPr>
            <a:xfrm>
              <a:off x="611" y="1916"/>
              <a:ext cx="568"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ALUSrc</a:t>
              </a:r>
            </a:p>
          </p:txBody>
        </p:sp>
        <p:sp>
          <p:nvSpPr>
            <p:cNvPr id="8203" name="矩形 8202"/>
            <p:cNvSpPr/>
            <p:nvPr/>
          </p:nvSpPr>
          <p:spPr>
            <a:xfrm>
              <a:off x="611" y="2108"/>
              <a:ext cx="719"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MemtoReg</a:t>
              </a:r>
            </a:p>
          </p:txBody>
        </p:sp>
        <p:sp>
          <p:nvSpPr>
            <p:cNvPr id="8204" name="矩形 8203"/>
            <p:cNvSpPr/>
            <p:nvPr/>
          </p:nvSpPr>
          <p:spPr>
            <a:xfrm>
              <a:off x="611" y="2300"/>
              <a:ext cx="648"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RegWrite</a:t>
              </a:r>
            </a:p>
          </p:txBody>
        </p:sp>
        <p:sp>
          <p:nvSpPr>
            <p:cNvPr id="8205" name="矩形 8204"/>
            <p:cNvSpPr/>
            <p:nvPr/>
          </p:nvSpPr>
          <p:spPr>
            <a:xfrm>
              <a:off x="611" y="2492"/>
              <a:ext cx="72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MemWrite</a:t>
              </a:r>
            </a:p>
          </p:txBody>
        </p:sp>
        <p:sp>
          <p:nvSpPr>
            <p:cNvPr id="8206" name="矩形 8205"/>
            <p:cNvSpPr/>
            <p:nvPr/>
          </p:nvSpPr>
          <p:spPr>
            <a:xfrm>
              <a:off x="611" y="2684"/>
              <a:ext cx="519"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Branch</a:t>
              </a:r>
            </a:p>
          </p:txBody>
        </p:sp>
        <p:sp>
          <p:nvSpPr>
            <p:cNvPr id="8207" name="矩形 8206"/>
            <p:cNvSpPr/>
            <p:nvPr/>
          </p:nvSpPr>
          <p:spPr>
            <a:xfrm>
              <a:off x="611" y="2876"/>
              <a:ext cx="427" cy="217"/>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p>
          </p:txBody>
        </p:sp>
        <p:sp>
          <p:nvSpPr>
            <p:cNvPr id="8208" name="矩形 8207"/>
            <p:cNvSpPr/>
            <p:nvPr/>
          </p:nvSpPr>
          <p:spPr>
            <a:xfrm>
              <a:off x="611" y="3068"/>
              <a:ext cx="477"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ExtOp</a:t>
              </a:r>
            </a:p>
          </p:txBody>
        </p:sp>
        <p:sp>
          <p:nvSpPr>
            <p:cNvPr id="8209" name="矩形 8208"/>
            <p:cNvSpPr/>
            <p:nvPr/>
          </p:nvSpPr>
          <p:spPr>
            <a:xfrm>
              <a:off x="611" y="3260"/>
              <a:ext cx="1142"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(Symbolic)</a:t>
              </a:r>
            </a:p>
          </p:txBody>
        </p:sp>
        <p:sp>
          <p:nvSpPr>
            <p:cNvPr id="8210" name="直接连接符 8209"/>
            <p:cNvSpPr/>
            <p:nvPr/>
          </p:nvSpPr>
          <p:spPr>
            <a:xfrm>
              <a:off x="632" y="1920"/>
              <a:ext cx="4448" cy="0"/>
            </a:xfrm>
            <a:prstGeom prst="line">
              <a:avLst/>
            </a:prstGeom>
            <a:ln w="25400" cap="flat" cmpd="sng">
              <a:solidFill>
                <a:schemeClr val="tx1"/>
              </a:solidFill>
              <a:prstDash val="solid"/>
              <a:headEnd type="none" w="med" len="med"/>
              <a:tailEnd type="none" w="med" len="med"/>
            </a:ln>
          </p:spPr>
        </p:sp>
        <p:sp>
          <p:nvSpPr>
            <p:cNvPr id="8211" name="直接连接符 8210"/>
            <p:cNvSpPr/>
            <p:nvPr/>
          </p:nvSpPr>
          <p:spPr>
            <a:xfrm>
              <a:off x="632" y="2112"/>
              <a:ext cx="4448" cy="0"/>
            </a:xfrm>
            <a:prstGeom prst="line">
              <a:avLst/>
            </a:prstGeom>
            <a:ln w="25400" cap="flat" cmpd="sng">
              <a:solidFill>
                <a:schemeClr val="tx1"/>
              </a:solidFill>
              <a:prstDash val="solid"/>
              <a:headEnd type="none" w="med" len="med"/>
              <a:tailEnd type="none" w="med" len="med"/>
            </a:ln>
          </p:spPr>
        </p:sp>
        <p:sp>
          <p:nvSpPr>
            <p:cNvPr id="8212" name="直接连接符 8211"/>
            <p:cNvSpPr/>
            <p:nvPr/>
          </p:nvSpPr>
          <p:spPr>
            <a:xfrm>
              <a:off x="632" y="2304"/>
              <a:ext cx="4448" cy="0"/>
            </a:xfrm>
            <a:prstGeom prst="line">
              <a:avLst/>
            </a:prstGeom>
            <a:ln w="25400" cap="flat" cmpd="sng">
              <a:solidFill>
                <a:schemeClr val="tx1"/>
              </a:solidFill>
              <a:prstDash val="solid"/>
              <a:headEnd type="none" w="med" len="med"/>
              <a:tailEnd type="none" w="med" len="med"/>
            </a:ln>
          </p:spPr>
        </p:sp>
        <p:sp>
          <p:nvSpPr>
            <p:cNvPr id="8213" name="直接连接符 8212"/>
            <p:cNvSpPr/>
            <p:nvPr/>
          </p:nvSpPr>
          <p:spPr>
            <a:xfrm>
              <a:off x="632" y="2496"/>
              <a:ext cx="4448" cy="0"/>
            </a:xfrm>
            <a:prstGeom prst="line">
              <a:avLst/>
            </a:prstGeom>
            <a:ln w="25400" cap="flat" cmpd="sng">
              <a:solidFill>
                <a:schemeClr val="tx1"/>
              </a:solidFill>
              <a:prstDash val="solid"/>
              <a:headEnd type="none" w="med" len="med"/>
              <a:tailEnd type="none" w="med" len="med"/>
            </a:ln>
          </p:spPr>
        </p:sp>
        <p:sp>
          <p:nvSpPr>
            <p:cNvPr id="8214" name="直接连接符 8213"/>
            <p:cNvSpPr/>
            <p:nvPr/>
          </p:nvSpPr>
          <p:spPr>
            <a:xfrm>
              <a:off x="632" y="2688"/>
              <a:ext cx="4448" cy="0"/>
            </a:xfrm>
            <a:prstGeom prst="line">
              <a:avLst/>
            </a:prstGeom>
            <a:ln w="25400" cap="flat" cmpd="sng">
              <a:solidFill>
                <a:schemeClr val="tx1"/>
              </a:solidFill>
              <a:prstDash val="solid"/>
              <a:headEnd type="none" w="med" len="med"/>
              <a:tailEnd type="none" w="med" len="med"/>
            </a:ln>
          </p:spPr>
        </p:sp>
        <p:sp>
          <p:nvSpPr>
            <p:cNvPr id="8215" name="直接连接符 8214"/>
            <p:cNvSpPr/>
            <p:nvPr/>
          </p:nvSpPr>
          <p:spPr>
            <a:xfrm>
              <a:off x="632" y="2880"/>
              <a:ext cx="4448" cy="0"/>
            </a:xfrm>
            <a:prstGeom prst="line">
              <a:avLst/>
            </a:prstGeom>
            <a:ln w="25400" cap="flat" cmpd="sng">
              <a:solidFill>
                <a:schemeClr val="tx1"/>
              </a:solidFill>
              <a:prstDash val="solid"/>
              <a:headEnd type="none" w="med" len="med"/>
              <a:tailEnd type="none" w="med" len="med"/>
            </a:ln>
          </p:spPr>
        </p:sp>
        <p:sp>
          <p:nvSpPr>
            <p:cNvPr id="8216" name="直接连接符 8215"/>
            <p:cNvSpPr/>
            <p:nvPr/>
          </p:nvSpPr>
          <p:spPr>
            <a:xfrm>
              <a:off x="632" y="3072"/>
              <a:ext cx="4448" cy="0"/>
            </a:xfrm>
            <a:prstGeom prst="line">
              <a:avLst/>
            </a:prstGeom>
            <a:ln w="25400" cap="flat" cmpd="sng">
              <a:solidFill>
                <a:schemeClr val="tx1"/>
              </a:solidFill>
              <a:prstDash val="solid"/>
              <a:headEnd type="none" w="med" len="med"/>
              <a:tailEnd type="none" w="med" len="med"/>
            </a:ln>
          </p:spPr>
        </p:sp>
        <p:sp>
          <p:nvSpPr>
            <p:cNvPr id="8217" name="直接连接符 8216"/>
            <p:cNvSpPr/>
            <p:nvPr/>
          </p:nvSpPr>
          <p:spPr>
            <a:xfrm>
              <a:off x="632" y="3264"/>
              <a:ext cx="4448" cy="0"/>
            </a:xfrm>
            <a:prstGeom prst="line">
              <a:avLst/>
            </a:prstGeom>
            <a:ln w="25400" cap="flat" cmpd="sng">
              <a:solidFill>
                <a:schemeClr val="tx1"/>
              </a:solidFill>
              <a:prstDash val="solid"/>
              <a:headEnd type="none" w="med" len="med"/>
              <a:tailEnd type="none" w="med" len="med"/>
            </a:ln>
          </p:spPr>
        </p:sp>
        <p:sp>
          <p:nvSpPr>
            <p:cNvPr id="8218" name="直接连接符 8217"/>
            <p:cNvSpPr/>
            <p:nvPr/>
          </p:nvSpPr>
          <p:spPr>
            <a:xfrm>
              <a:off x="632" y="1728"/>
              <a:ext cx="4448" cy="0"/>
            </a:xfrm>
            <a:prstGeom prst="line">
              <a:avLst/>
            </a:prstGeom>
            <a:ln w="25400" cap="flat" cmpd="sng">
              <a:solidFill>
                <a:schemeClr val="tx1"/>
              </a:solidFill>
              <a:prstDash val="solid"/>
              <a:headEnd type="none" w="med" len="med"/>
              <a:tailEnd type="none" w="med" len="med"/>
            </a:ln>
          </p:spPr>
        </p:sp>
        <p:sp>
          <p:nvSpPr>
            <p:cNvPr id="8219" name="直接连接符 8218"/>
            <p:cNvSpPr/>
            <p:nvPr/>
          </p:nvSpPr>
          <p:spPr>
            <a:xfrm>
              <a:off x="632" y="3456"/>
              <a:ext cx="4448" cy="0"/>
            </a:xfrm>
            <a:prstGeom prst="line">
              <a:avLst/>
            </a:prstGeom>
            <a:ln w="25400" cap="flat" cmpd="sng">
              <a:solidFill>
                <a:schemeClr val="tx1"/>
              </a:solidFill>
              <a:prstDash val="solid"/>
              <a:headEnd type="none" w="med" len="med"/>
              <a:tailEnd type="none" w="med" len="med"/>
            </a:ln>
          </p:spPr>
        </p:sp>
        <p:sp>
          <p:nvSpPr>
            <p:cNvPr id="8220" name="直接连接符 8219"/>
            <p:cNvSpPr/>
            <p:nvPr/>
          </p:nvSpPr>
          <p:spPr>
            <a:xfrm flipV="1">
              <a:off x="1728" y="1528"/>
              <a:ext cx="0" cy="2512"/>
            </a:xfrm>
            <a:prstGeom prst="line">
              <a:avLst/>
            </a:prstGeom>
            <a:ln w="25400" cap="flat" cmpd="sng">
              <a:solidFill>
                <a:schemeClr val="tx1"/>
              </a:solidFill>
              <a:prstDash val="solid"/>
              <a:headEnd type="none" w="med" len="med"/>
              <a:tailEnd type="none" w="med" len="med"/>
            </a:ln>
          </p:spPr>
        </p:sp>
        <p:sp>
          <p:nvSpPr>
            <p:cNvPr id="8221" name="直接连接符 8220"/>
            <p:cNvSpPr/>
            <p:nvPr/>
          </p:nvSpPr>
          <p:spPr>
            <a:xfrm>
              <a:off x="632" y="1536"/>
              <a:ext cx="4448" cy="0"/>
            </a:xfrm>
            <a:prstGeom prst="line">
              <a:avLst/>
            </a:prstGeom>
            <a:ln w="25400" cap="flat" cmpd="sng">
              <a:solidFill>
                <a:schemeClr val="tx1"/>
              </a:solidFill>
              <a:prstDash val="solid"/>
              <a:headEnd type="none" w="med" len="med"/>
              <a:tailEnd type="none" w="med" len="med"/>
            </a:ln>
          </p:spPr>
        </p:sp>
        <p:sp>
          <p:nvSpPr>
            <p:cNvPr id="8222" name="直接连接符 8221"/>
            <p:cNvSpPr/>
            <p:nvPr/>
          </p:nvSpPr>
          <p:spPr>
            <a:xfrm flipV="1">
              <a:off x="2688" y="1528"/>
              <a:ext cx="0" cy="2512"/>
            </a:xfrm>
            <a:prstGeom prst="line">
              <a:avLst/>
            </a:prstGeom>
            <a:ln w="25400" cap="flat" cmpd="sng">
              <a:solidFill>
                <a:schemeClr val="tx1"/>
              </a:solidFill>
              <a:prstDash val="solid"/>
              <a:headEnd type="none" w="med" len="med"/>
              <a:tailEnd type="none" w="med" len="med"/>
            </a:ln>
          </p:spPr>
        </p:sp>
        <p:sp>
          <p:nvSpPr>
            <p:cNvPr id="8223" name="直接连接符 8222"/>
            <p:cNvSpPr/>
            <p:nvPr/>
          </p:nvSpPr>
          <p:spPr>
            <a:xfrm flipV="1">
              <a:off x="3168" y="1528"/>
              <a:ext cx="0" cy="2512"/>
            </a:xfrm>
            <a:prstGeom prst="line">
              <a:avLst/>
            </a:prstGeom>
            <a:ln w="25400" cap="flat" cmpd="sng">
              <a:solidFill>
                <a:schemeClr val="tx1"/>
              </a:solidFill>
              <a:prstDash val="solid"/>
              <a:headEnd type="none" w="med" len="med"/>
              <a:tailEnd type="none" w="med" len="med"/>
            </a:ln>
          </p:spPr>
        </p:sp>
        <p:sp>
          <p:nvSpPr>
            <p:cNvPr id="8224" name="直接连接符 8223"/>
            <p:cNvSpPr/>
            <p:nvPr/>
          </p:nvSpPr>
          <p:spPr>
            <a:xfrm flipV="1">
              <a:off x="3648" y="1528"/>
              <a:ext cx="0" cy="2512"/>
            </a:xfrm>
            <a:prstGeom prst="line">
              <a:avLst/>
            </a:prstGeom>
            <a:ln w="25400" cap="flat" cmpd="sng">
              <a:solidFill>
                <a:schemeClr val="tx1"/>
              </a:solidFill>
              <a:prstDash val="solid"/>
              <a:headEnd type="none" w="med" len="med"/>
              <a:tailEnd type="none" w="med" len="med"/>
            </a:ln>
          </p:spPr>
        </p:sp>
        <p:sp>
          <p:nvSpPr>
            <p:cNvPr id="8225" name="直接连接符 8224"/>
            <p:cNvSpPr/>
            <p:nvPr/>
          </p:nvSpPr>
          <p:spPr>
            <a:xfrm flipV="1">
              <a:off x="4128" y="1528"/>
              <a:ext cx="0" cy="2512"/>
            </a:xfrm>
            <a:prstGeom prst="line">
              <a:avLst/>
            </a:prstGeom>
            <a:ln w="25400" cap="flat" cmpd="sng">
              <a:solidFill>
                <a:schemeClr val="tx1"/>
              </a:solidFill>
              <a:prstDash val="solid"/>
              <a:headEnd type="none" w="med" len="med"/>
              <a:tailEnd type="none" w="med" len="med"/>
            </a:ln>
          </p:spPr>
        </p:sp>
        <p:sp>
          <p:nvSpPr>
            <p:cNvPr id="8226" name="直接连接符 8225"/>
            <p:cNvSpPr/>
            <p:nvPr/>
          </p:nvSpPr>
          <p:spPr>
            <a:xfrm flipV="1">
              <a:off x="4608" y="1528"/>
              <a:ext cx="0" cy="2512"/>
            </a:xfrm>
            <a:prstGeom prst="line">
              <a:avLst/>
            </a:prstGeom>
            <a:ln w="25400" cap="flat" cmpd="sng">
              <a:solidFill>
                <a:schemeClr val="tx1"/>
              </a:solidFill>
              <a:prstDash val="solid"/>
              <a:headEnd type="none" w="med" len="med"/>
              <a:tailEnd type="none" w="med" len="med"/>
            </a:ln>
          </p:spPr>
        </p:sp>
        <p:sp>
          <p:nvSpPr>
            <p:cNvPr id="8227" name="直接连接符 8226"/>
            <p:cNvSpPr/>
            <p:nvPr/>
          </p:nvSpPr>
          <p:spPr>
            <a:xfrm flipV="1">
              <a:off x="5088" y="1528"/>
              <a:ext cx="0" cy="2512"/>
            </a:xfrm>
            <a:prstGeom prst="line">
              <a:avLst/>
            </a:prstGeom>
            <a:ln w="25400" cap="flat" cmpd="sng">
              <a:solidFill>
                <a:schemeClr val="tx1"/>
              </a:solidFill>
              <a:prstDash val="solid"/>
              <a:headEnd type="none" w="med" len="med"/>
              <a:tailEnd type="none" w="med" len="med"/>
            </a:ln>
          </p:spPr>
        </p:sp>
        <p:sp>
          <p:nvSpPr>
            <p:cNvPr id="8228" name="直接连接符 8227"/>
            <p:cNvSpPr/>
            <p:nvPr/>
          </p:nvSpPr>
          <p:spPr>
            <a:xfrm flipV="1">
              <a:off x="624" y="1528"/>
              <a:ext cx="0" cy="2512"/>
            </a:xfrm>
            <a:prstGeom prst="line">
              <a:avLst/>
            </a:prstGeom>
            <a:ln w="25400" cap="flat" cmpd="sng">
              <a:solidFill>
                <a:schemeClr val="tx1"/>
              </a:solidFill>
              <a:prstDash val="solid"/>
              <a:headEnd type="none" w="med" len="med"/>
              <a:tailEnd type="none" w="med" len="med"/>
            </a:ln>
          </p:spPr>
        </p:sp>
        <p:sp>
          <p:nvSpPr>
            <p:cNvPr id="8229" name="矩形 8228"/>
            <p:cNvSpPr/>
            <p:nvPr/>
          </p:nvSpPr>
          <p:spPr>
            <a:xfrm>
              <a:off x="209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30" name="矩形 8229"/>
            <p:cNvSpPr/>
            <p:nvPr/>
          </p:nvSpPr>
          <p:spPr>
            <a:xfrm>
              <a:off x="209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1" name="矩形 8230"/>
            <p:cNvSpPr/>
            <p:nvPr/>
          </p:nvSpPr>
          <p:spPr>
            <a:xfrm>
              <a:off x="209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2" name="矩形 8231"/>
            <p:cNvSpPr/>
            <p:nvPr/>
          </p:nvSpPr>
          <p:spPr>
            <a:xfrm>
              <a:off x="209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33" name="矩形 8232"/>
            <p:cNvSpPr/>
            <p:nvPr/>
          </p:nvSpPr>
          <p:spPr>
            <a:xfrm>
              <a:off x="209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4" name="矩形 8233"/>
            <p:cNvSpPr/>
            <p:nvPr/>
          </p:nvSpPr>
          <p:spPr>
            <a:xfrm>
              <a:off x="209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5" name="矩形 8234"/>
            <p:cNvSpPr/>
            <p:nvPr/>
          </p:nvSpPr>
          <p:spPr>
            <a:xfrm>
              <a:off x="209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6" name="矩形 8235"/>
            <p:cNvSpPr/>
            <p:nvPr/>
          </p:nvSpPr>
          <p:spPr>
            <a:xfrm>
              <a:off x="209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37" name="矩形 8236"/>
            <p:cNvSpPr/>
            <p:nvPr/>
          </p:nvSpPr>
          <p:spPr>
            <a:xfrm>
              <a:off x="1934" y="3260"/>
              <a:ext cx="577"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“R-type”</a:t>
              </a:r>
            </a:p>
          </p:txBody>
        </p:sp>
        <p:sp>
          <p:nvSpPr>
            <p:cNvPr id="8238" name="矩形 8237"/>
            <p:cNvSpPr/>
            <p:nvPr/>
          </p:nvSpPr>
          <p:spPr>
            <a:xfrm>
              <a:off x="281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39" name="矩形 8238"/>
            <p:cNvSpPr/>
            <p:nvPr/>
          </p:nvSpPr>
          <p:spPr>
            <a:xfrm>
              <a:off x="281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40" name="矩形 8239"/>
            <p:cNvSpPr/>
            <p:nvPr/>
          </p:nvSpPr>
          <p:spPr>
            <a:xfrm>
              <a:off x="281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1" name="矩形 8240"/>
            <p:cNvSpPr/>
            <p:nvPr/>
          </p:nvSpPr>
          <p:spPr>
            <a:xfrm>
              <a:off x="281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42" name="矩形 8241"/>
            <p:cNvSpPr/>
            <p:nvPr/>
          </p:nvSpPr>
          <p:spPr>
            <a:xfrm>
              <a:off x="281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3" name="矩形 8242"/>
            <p:cNvSpPr/>
            <p:nvPr/>
          </p:nvSpPr>
          <p:spPr>
            <a:xfrm>
              <a:off x="281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4" name="矩形 8243"/>
            <p:cNvSpPr/>
            <p:nvPr/>
          </p:nvSpPr>
          <p:spPr>
            <a:xfrm>
              <a:off x="281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5" name="矩形 8244"/>
            <p:cNvSpPr/>
            <p:nvPr/>
          </p:nvSpPr>
          <p:spPr>
            <a:xfrm>
              <a:off x="281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6" name="矩形 8245"/>
            <p:cNvSpPr/>
            <p:nvPr/>
          </p:nvSpPr>
          <p:spPr>
            <a:xfrm>
              <a:off x="2771" y="3260"/>
              <a:ext cx="249"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Or</a:t>
              </a:r>
            </a:p>
          </p:txBody>
        </p:sp>
        <p:sp>
          <p:nvSpPr>
            <p:cNvPr id="8247" name="矩形 8246"/>
            <p:cNvSpPr/>
            <p:nvPr/>
          </p:nvSpPr>
          <p:spPr>
            <a:xfrm>
              <a:off x="329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48" name="矩形 8247"/>
            <p:cNvSpPr/>
            <p:nvPr/>
          </p:nvSpPr>
          <p:spPr>
            <a:xfrm>
              <a:off x="329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49" name="矩形 8248"/>
            <p:cNvSpPr/>
            <p:nvPr/>
          </p:nvSpPr>
          <p:spPr>
            <a:xfrm>
              <a:off x="329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50" name="矩形 8249"/>
            <p:cNvSpPr/>
            <p:nvPr/>
          </p:nvSpPr>
          <p:spPr>
            <a:xfrm>
              <a:off x="329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51" name="矩形 8250"/>
            <p:cNvSpPr/>
            <p:nvPr/>
          </p:nvSpPr>
          <p:spPr>
            <a:xfrm>
              <a:off x="329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52" name="矩形 8251"/>
            <p:cNvSpPr/>
            <p:nvPr/>
          </p:nvSpPr>
          <p:spPr>
            <a:xfrm>
              <a:off x="329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53" name="矩形 8252"/>
            <p:cNvSpPr/>
            <p:nvPr/>
          </p:nvSpPr>
          <p:spPr>
            <a:xfrm>
              <a:off x="329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54" name="矩形 8253"/>
            <p:cNvSpPr/>
            <p:nvPr/>
          </p:nvSpPr>
          <p:spPr>
            <a:xfrm>
              <a:off x="329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55" name="矩形 8254"/>
            <p:cNvSpPr/>
            <p:nvPr/>
          </p:nvSpPr>
          <p:spPr>
            <a:xfrm>
              <a:off x="3251" y="3260"/>
              <a:ext cx="334"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Add</a:t>
              </a:r>
            </a:p>
          </p:txBody>
        </p:sp>
        <p:sp>
          <p:nvSpPr>
            <p:cNvPr id="8256" name="矩形 8255"/>
            <p:cNvSpPr/>
            <p:nvPr/>
          </p:nvSpPr>
          <p:spPr>
            <a:xfrm>
              <a:off x="377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57" name="矩形 8256"/>
            <p:cNvSpPr/>
            <p:nvPr/>
          </p:nvSpPr>
          <p:spPr>
            <a:xfrm>
              <a:off x="377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58" name="矩形 8257"/>
            <p:cNvSpPr/>
            <p:nvPr/>
          </p:nvSpPr>
          <p:spPr>
            <a:xfrm>
              <a:off x="377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59" name="矩形 8258"/>
            <p:cNvSpPr/>
            <p:nvPr/>
          </p:nvSpPr>
          <p:spPr>
            <a:xfrm>
              <a:off x="377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60" name="矩形 8259"/>
            <p:cNvSpPr/>
            <p:nvPr/>
          </p:nvSpPr>
          <p:spPr>
            <a:xfrm>
              <a:off x="377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61" name="矩形 8260"/>
            <p:cNvSpPr/>
            <p:nvPr/>
          </p:nvSpPr>
          <p:spPr>
            <a:xfrm>
              <a:off x="377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62" name="矩形 8261"/>
            <p:cNvSpPr/>
            <p:nvPr/>
          </p:nvSpPr>
          <p:spPr>
            <a:xfrm>
              <a:off x="377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63" name="矩形 8262"/>
            <p:cNvSpPr/>
            <p:nvPr/>
          </p:nvSpPr>
          <p:spPr>
            <a:xfrm>
              <a:off x="377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64" name="矩形 8263"/>
            <p:cNvSpPr/>
            <p:nvPr/>
          </p:nvSpPr>
          <p:spPr>
            <a:xfrm>
              <a:off x="3731" y="3260"/>
              <a:ext cx="334"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Add</a:t>
              </a:r>
            </a:p>
          </p:txBody>
        </p:sp>
        <p:sp>
          <p:nvSpPr>
            <p:cNvPr id="8265" name="矩形 8264"/>
            <p:cNvSpPr/>
            <p:nvPr/>
          </p:nvSpPr>
          <p:spPr>
            <a:xfrm>
              <a:off x="425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66" name="矩形 8265"/>
            <p:cNvSpPr/>
            <p:nvPr/>
          </p:nvSpPr>
          <p:spPr>
            <a:xfrm>
              <a:off x="425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67" name="矩形 8266"/>
            <p:cNvSpPr/>
            <p:nvPr/>
          </p:nvSpPr>
          <p:spPr>
            <a:xfrm>
              <a:off x="425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68" name="矩形 8267"/>
            <p:cNvSpPr/>
            <p:nvPr/>
          </p:nvSpPr>
          <p:spPr>
            <a:xfrm>
              <a:off x="425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69" name="矩形 8268"/>
            <p:cNvSpPr/>
            <p:nvPr/>
          </p:nvSpPr>
          <p:spPr>
            <a:xfrm>
              <a:off x="425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70" name="矩形 8269"/>
            <p:cNvSpPr/>
            <p:nvPr/>
          </p:nvSpPr>
          <p:spPr>
            <a:xfrm>
              <a:off x="425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71" name="矩形 8270"/>
            <p:cNvSpPr/>
            <p:nvPr/>
          </p:nvSpPr>
          <p:spPr>
            <a:xfrm>
              <a:off x="425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72" name="矩形 8271"/>
            <p:cNvSpPr/>
            <p:nvPr/>
          </p:nvSpPr>
          <p:spPr>
            <a:xfrm>
              <a:off x="425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73" name="矩形 8272"/>
            <p:cNvSpPr/>
            <p:nvPr/>
          </p:nvSpPr>
          <p:spPr>
            <a:xfrm>
              <a:off x="4093" y="3270"/>
              <a:ext cx="542"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Subtract</a:t>
              </a:r>
            </a:p>
          </p:txBody>
        </p:sp>
        <p:sp>
          <p:nvSpPr>
            <p:cNvPr id="8274" name="矩形 8273"/>
            <p:cNvSpPr/>
            <p:nvPr/>
          </p:nvSpPr>
          <p:spPr>
            <a:xfrm>
              <a:off x="473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75" name="矩形 8274"/>
            <p:cNvSpPr/>
            <p:nvPr/>
          </p:nvSpPr>
          <p:spPr>
            <a:xfrm>
              <a:off x="473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76" name="矩形 8275"/>
            <p:cNvSpPr/>
            <p:nvPr/>
          </p:nvSpPr>
          <p:spPr>
            <a:xfrm>
              <a:off x="473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77" name="矩形 8276"/>
            <p:cNvSpPr/>
            <p:nvPr/>
          </p:nvSpPr>
          <p:spPr>
            <a:xfrm>
              <a:off x="473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78" name="矩形 8277"/>
            <p:cNvSpPr/>
            <p:nvPr/>
          </p:nvSpPr>
          <p:spPr>
            <a:xfrm>
              <a:off x="473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79" name="矩形 8278"/>
            <p:cNvSpPr/>
            <p:nvPr/>
          </p:nvSpPr>
          <p:spPr>
            <a:xfrm>
              <a:off x="473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280" name="矩形 8279"/>
            <p:cNvSpPr/>
            <p:nvPr/>
          </p:nvSpPr>
          <p:spPr>
            <a:xfrm>
              <a:off x="473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281" name="矩形 8280"/>
            <p:cNvSpPr/>
            <p:nvPr/>
          </p:nvSpPr>
          <p:spPr>
            <a:xfrm>
              <a:off x="473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282" name="矩形 8281"/>
            <p:cNvSpPr/>
            <p:nvPr/>
          </p:nvSpPr>
          <p:spPr>
            <a:xfrm>
              <a:off x="4691" y="3260"/>
              <a:ext cx="306" cy="217"/>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xxx</a:t>
              </a:r>
            </a:p>
          </p:txBody>
        </p:sp>
        <p:sp>
          <p:nvSpPr>
            <p:cNvPr id="8283" name="直接连接符 8282"/>
            <p:cNvSpPr/>
            <p:nvPr/>
          </p:nvSpPr>
          <p:spPr>
            <a:xfrm>
              <a:off x="1736" y="1344"/>
              <a:ext cx="3344" cy="0"/>
            </a:xfrm>
            <a:prstGeom prst="line">
              <a:avLst/>
            </a:prstGeom>
            <a:ln w="25400" cap="flat" cmpd="sng">
              <a:solidFill>
                <a:schemeClr val="tx1"/>
              </a:solidFill>
              <a:prstDash val="solid"/>
              <a:headEnd type="none" w="med" len="med"/>
              <a:tailEnd type="none" w="med" len="med"/>
            </a:ln>
          </p:spPr>
        </p:sp>
        <p:sp>
          <p:nvSpPr>
            <p:cNvPr id="8284" name="矩形 8283"/>
            <p:cNvSpPr/>
            <p:nvPr/>
          </p:nvSpPr>
          <p:spPr>
            <a:xfrm>
              <a:off x="1475" y="1340"/>
              <a:ext cx="249"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op</a:t>
              </a:r>
            </a:p>
          </p:txBody>
        </p:sp>
        <p:sp>
          <p:nvSpPr>
            <p:cNvPr id="8285" name="矩形 8284"/>
            <p:cNvSpPr/>
            <p:nvPr/>
          </p:nvSpPr>
          <p:spPr>
            <a:xfrm>
              <a:off x="195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00 0000</a:t>
              </a:r>
            </a:p>
          </p:txBody>
        </p:sp>
        <p:sp>
          <p:nvSpPr>
            <p:cNvPr id="8286" name="矩形 8285"/>
            <p:cNvSpPr/>
            <p:nvPr/>
          </p:nvSpPr>
          <p:spPr>
            <a:xfrm>
              <a:off x="267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00 1101</a:t>
              </a:r>
            </a:p>
          </p:txBody>
        </p:sp>
        <p:sp>
          <p:nvSpPr>
            <p:cNvPr id="8287" name="矩形 8286"/>
            <p:cNvSpPr/>
            <p:nvPr/>
          </p:nvSpPr>
          <p:spPr>
            <a:xfrm>
              <a:off x="315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10 0011</a:t>
              </a:r>
            </a:p>
          </p:txBody>
        </p:sp>
        <p:sp>
          <p:nvSpPr>
            <p:cNvPr id="8288" name="矩形 8287"/>
            <p:cNvSpPr/>
            <p:nvPr/>
          </p:nvSpPr>
          <p:spPr>
            <a:xfrm>
              <a:off x="363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10 1011</a:t>
              </a:r>
            </a:p>
          </p:txBody>
        </p:sp>
        <p:sp>
          <p:nvSpPr>
            <p:cNvPr id="8289" name="矩形 8288"/>
            <p:cNvSpPr/>
            <p:nvPr/>
          </p:nvSpPr>
          <p:spPr>
            <a:xfrm>
              <a:off x="411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00 0100</a:t>
              </a:r>
            </a:p>
          </p:txBody>
        </p:sp>
        <p:sp>
          <p:nvSpPr>
            <p:cNvPr id="8290" name="矩形 8289"/>
            <p:cNvSpPr/>
            <p:nvPr/>
          </p:nvSpPr>
          <p:spPr>
            <a:xfrm>
              <a:off x="459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00 0010</a:t>
              </a:r>
            </a:p>
          </p:txBody>
        </p:sp>
        <p:sp>
          <p:nvSpPr>
            <p:cNvPr id="8291" name="直接连接符 8290"/>
            <p:cNvSpPr/>
            <p:nvPr/>
          </p:nvSpPr>
          <p:spPr>
            <a:xfrm flipV="1">
              <a:off x="3168" y="1336"/>
              <a:ext cx="0" cy="208"/>
            </a:xfrm>
            <a:prstGeom prst="line">
              <a:avLst/>
            </a:prstGeom>
            <a:ln w="25400" cap="flat" cmpd="sng">
              <a:solidFill>
                <a:schemeClr val="tx1"/>
              </a:solidFill>
              <a:prstDash val="solid"/>
              <a:headEnd type="none" w="med" len="med"/>
              <a:tailEnd type="none" w="med" len="med"/>
            </a:ln>
          </p:spPr>
        </p:sp>
        <p:sp>
          <p:nvSpPr>
            <p:cNvPr id="8292" name="直接连接符 8291"/>
            <p:cNvSpPr/>
            <p:nvPr/>
          </p:nvSpPr>
          <p:spPr>
            <a:xfrm flipV="1">
              <a:off x="3648" y="1336"/>
              <a:ext cx="0" cy="208"/>
            </a:xfrm>
            <a:prstGeom prst="line">
              <a:avLst/>
            </a:prstGeom>
            <a:ln w="25400" cap="flat" cmpd="sng">
              <a:solidFill>
                <a:schemeClr val="tx1"/>
              </a:solidFill>
              <a:prstDash val="solid"/>
              <a:headEnd type="none" w="med" len="med"/>
              <a:tailEnd type="none" w="med" len="med"/>
            </a:ln>
          </p:spPr>
        </p:sp>
        <p:sp>
          <p:nvSpPr>
            <p:cNvPr id="8293" name="直接连接符 8292"/>
            <p:cNvSpPr/>
            <p:nvPr/>
          </p:nvSpPr>
          <p:spPr>
            <a:xfrm flipV="1">
              <a:off x="4128" y="1336"/>
              <a:ext cx="0" cy="208"/>
            </a:xfrm>
            <a:prstGeom prst="line">
              <a:avLst/>
            </a:prstGeom>
            <a:ln w="25400" cap="flat" cmpd="sng">
              <a:solidFill>
                <a:schemeClr val="tx1"/>
              </a:solidFill>
              <a:prstDash val="solid"/>
              <a:headEnd type="none" w="med" len="med"/>
              <a:tailEnd type="none" w="med" len="med"/>
            </a:ln>
          </p:spPr>
        </p:sp>
        <p:sp>
          <p:nvSpPr>
            <p:cNvPr id="8294" name="直接连接符 8293"/>
            <p:cNvSpPr/>
            <p:nvPr/>
          </p:nvSpPr>
          <p:spPr>
            <a:xfrm flipV="1">
              <a:off x="4608" y="1336"/>
              <a:ext cx="0" cy="208"/>
            </a:xfrm>
            <a:prstGeom prst="line">
              <a:avLst/>
            </a:prstGeom>
            <a:ln w="25400" cap="flat" cmpd="sng">
              <a:solidFill>
                <a:schemeClr val="tx1"/>
              </a:solidFill>
              <a:prstDash val="solid"/>
              <a:headEnd type="none" w="med" len="med"/>
              <a:tailEnd type="none" w="med" len="med"/>
            </a:ln>
          </p:spPr>
        </p:sp>
        <p:sp>
          <p:nvSpPr>
            <p:cNvPr id="8295" name="直接连接符 8294"/>
            <p:cNvSpPr/>
            <p:nvPr/>
          </p:nvSpPr>
          <p:spPr>
            <a:xfrm flipV="1">
              <a:off x="5088" y="1336"/>
              <a:ext cx="0" cy="208"/>
            </a:xfrm>
            <a:prstGeom prst="line">
              <a:avLst/>
            </a:prstGeom>
            <a:ln w="25400" cap="flat" cmpd="sng">
              <a:solidFill>
                <a:schemeClr val="tx1"/>
              </a:solidFill>
              <a:prstDash val="solid"/>
              <a:headEnd type="none" w="med" len="med"/>
              <a:tailEnd type="none" w="med" len="med"/>
            </a:ln>
          </p:spPr>
        </p:sp>
        <p:sp>
          <p:nvSpPr>
            <p:cNvPr id="8296" name="直接连接符 8295"/>
            <p:cNvSpPr/>
            <p:nvPr/>
          </p:nvSpPr>
          <p:spPr>
            <a:xfrm flipV="1">
              <a:off x="1728" y="1336"/>
              <a:ext cx="0" cy="208"/>
            </a:xfrm>
            <a:prstGeom prst="line">
              <a:avLst/>
            </a:prstGeom>
            <a:ln w="25400" cap="flat" cmpd="sng">
              <a:solidFill>
                <a:schemeClr val="tx1"/>
              </a:solidFill>
              <a:prstDash val="solid"/>
              <a:headEnd type="none" w="med" len="med"/>
              <a:tailEnd type="none" w="med" len="med"/>
            </a:ln>
          </p:spPr>
        </p:sp>
        <p:sp>
          <p:nvSpPr>
            <p:cNvPr id="8297" name="直接连接符 8296"/>
            <p:cNvSpPr/>
            <p:nvPr/>
          </p:nvSpPr>
          <p:spPr>
            <a:xfrm flipV="1">
              <a:off x="2688" y="1336"/>
              <a:ext cx="0" cy="208"/>
            </a:xfrm>
            <a:prstGeom prst="line">
              <a:avLst/>
            </a:prstGeom>
            <a:ln w="25400" cap="flat" cmpd="sng">
              <a:solidFill>
                <a:schemeClr val="tx1"/>
              </a:solidFill>
              <a:prstDash val="solid"/>
              <a:headEnd type="none" w="med" len="med"/>
              <a:tailEnd type="none" w="med" len="med"/>
            </a:ln>
          </p:spPr>
        </p:sp>
        <p:sp>
          <p:nvSpPr>
            <p:cNvPr id="8298" name="矩形 8297"/>
            <p:cNvSpPr/>
            <p:nvPr/>
          </p:nvSpPr>
          <p:spPr>
            <a:xfrm>
              <a:off x="611" y="3452"/>
              <a:ext cx="76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&lt;2&gt;</a:t>
              </a:r>
            </a:p>
          </p:txBody>
        </p:sp>
        <p:sp>
          <p:nvSpPr>
            <p:cNvPr id="8299" name="直接连接符 8298"/>
            <p:cNvSpPr/>
            <p:nvPr/>
          </p:nvSpPr>
          <p:spPr>
            <a:xfrm>
              <a:off x="632" y="3648"/>
              <a:ext cx="4448" cy="0"/>
            </a:xfrm>
            <a:prstGeom prst="line">
              <a:avLst/>
            </a:prstGeom>
            <a:ln w="25400" cap="flat" cmpd="sng">
              <a:solidFill>
                <a:schemeClr val="tx1"/>
              </a:solidFill>
              <a:prstDash val="solid"/>
              <a:headEnd type="none" w="med" len="med"/>
              <a:tailEnd type="none" w="med" len="med"/>
            </a:ln>
          </p:spPr>
        </p:sp>
        <p:sp>
          <p:nvSpPr>
            <p:cNvPr id="8300" name="矩形 8299"/>
            <p:cNvSpPr/>
            <p:nvPr/>
          </p:nvSpPr>
          <p:spPr>
            <a:xfrm>
              <a:off x="2126"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301" name="矩形 8300"/>
            <p:cNvSpPr/>
            <p:nvPr/>
          </p:nvSpPr>
          <p:spPr>
            <a:xfrm>
              <a:off x="281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02" name="矩形 8301"/>
            <p:cNvSpPr/>
            <p:nvPr/>
          </p:nvSpPr>
          <p:spPr>
            <a:xfrm>
              <a:off x="329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03" name="矩形 8302"/>
            <p:cNvSpPr/>
            <p:nvPr/>
          </p:nvSpPr>
          <p:spPr>
            <a:xfrm>
              <a:off x="377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04" name="矩形 8303"/>
            <p:cNvSpPr/>
            <p:nvPr/>
          </p:nvSpPr>
          <p:spPr>
            <a:xfrm>
              <a:off x="4285" y="3462"/>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05" name="矩形 8304"/>
            <p:cNvSpPr/>
            <p:nvPr/>
          </p:nvSpPr>
          <p:spPr>
            <a:xfrm>
              <a:off x="473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306" name="矩形 8305"/>
            <p:cNvSpPr/>
            <p:nvPr/>
          </p:nvSpPr>
          <p:spPr>
            <a:xfrm>
              <a:off x="611" y="3644"/>
              <a:ext cx="76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&lt;1&gt;</a:t>
              </a:r>
            </a:p>
          </p:txBody>
        </p:sp>
        <p:sp>
          <p:nvSpPr>
            <p:cNvPr id="8307" name="直接连接符 8306"/>
            <p:cNvSpPr/>
            <p:nvPr/>
          </p:nvSpPr>
          <p:spPr>
            <a:xfrm>
              <a:off x="632" y="3840"/>
              <a:ext cx="4448" cy="0"/>
            </a:xfrm>
            <a:prstGeom prst="line">
              <a:avLst/>
            </a:prstGeom>
            <a:ln w="25400" cap="flat" cmpd="sng">
              <a:solidFill>
                <a:schemeClr val="tx1"/>
              </a:solidFill>
              <a:prstDash val="solid"/>
              <a:headEnd type="none" w="med" len="med"/>
              <a:tailEnd type="none" w="med" len="med"/>
            </a:ln>
          </p:spPr>
        </p:sp>
        <p:sp>
          <p:nvSpPr>
            <p:cNvPr id="8308" name="矩形 8307"/>
            <p:cNvSpPr/>
            <p:nvPr/>
          </p:nvSpPr>
          <p:spPr>
            <a:xfrm>
              <a:off x="2126"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09" name="矩形 8308"/>
            <p:cNvSpPr/>
            <p:nvPr/>
          </p:nvSpPr>
          <p:spPr>
            <a:xfrm>
              <a:off x="281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310" name="矩形 8309"/>
            <p:cNvSpPr/>
            <p:nvPr/>
          </p:nvSpPr>
          <p:spPr>
            <a:xfrm>
              <a:off x="329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1" name="矩形 8310"/>
            <p:cNvSpPr/>
            <p:nvPr/>
          </p:nvSpPr>
          <p:spPr>
            <a:xfrm>
              <a:off x="377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2" name="矩形 8311"/>
            <p:cNvSpPr/>
            <p:nvPr/>
          </p:nvSpPr>
          <p:spPr>
            <a:xfrm>
              <a:off x="4285" y="365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3" name="矩形 8312"/>
            <p:cNvSpPr/>
            <p:nvPr/>
          </p:nvSpPr>
          <p:spPr>
            <a:xfrm>
              <a:off x="473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sp>
          <p:nvSpPr>
            <p:cNvPr id="8314" name="矩形 8313"/>
            <p:cNvSpPr/>
            <p:nvPr/>
          </p:nvSpPr>
          <p:spPr>
            <a:xfrm>
              <a:off x="611" y="3836"/>
              <a:ext cx="760"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&lt;0&gt;</a:t>
              </a:r>
            </a:p>
          </p:txBody>
        </p:sp>
        <p:sp>
          <p:nvSpPr>
            <p:cNvPr id="8315" name="直接连接符 8314"/>
            <p:cNvSpPr/>
            <p:nvPr/>
          </p:nvSpPr>
          <p:spPr>
            <a:xfrm>
              <a:off x="632" y="4032"/>
              <a:ext cx="4448" cy="0"/>
            </a:xfrm>
            <a:prstGeom prst="line">
              <a:avLst/>
            </a:prstGeom>
            <a:ln w="25400" cap="flat" cmpd="sng">
              <a:solidFill>
                <a:schemeClr val="tx1"/>
              </a:solidFill>
              <a:prstDash val="solid"/>
              <a:headEnd type="none" w="med" len="med"/>
              <a:tailEnd type="none" w="med" len="med"/>
            </a:ln>
          </p:spPr>
        </p:sp>
        <p:sp>
          <p:nvSpPr>
            <p:cNvPr id="8316" name="矩形 8315"/>
            <p:cNvSpPr/>
            <p:nvPr/>
          </p:nvSpPr>
          <p:spPr>
            <a:xfrm>
              <a:off x="2126"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7" name="矩形 8316"/>
            <p:cNvSpPr/>
            <p:nvPr/>
          </p:nvSpPr>
          <p:spPr>
            <a:xfrm>
              <a:off x="281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8" name="矩形 8317"/>
            <p:cNvSpPr/>
            <p:nvPr/>
          </p:nvSpPr>
          <p:spPr>
            <a:xfrm>
              <a:off x="329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19" name="矩形 8318"/>
            <p:cNvSpPr/>
            <p:nvPr/>
          </p:nvSpPr>
          <p:spPr>
            <a:xfrm>
              <a:off x="377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p>
          </p:txBody>
        </p:sp>
        <p:sp>
          <p:nvSpPr>
            <p:cNvPr id="8320" name="矩形 8319"/>
            <p:cNvSpPr/>
            <p:nvPr/>
          </p:nvSpPr>
          <p:spPr>
            <a:xfrm>
              <a:off x="4285" y="384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p>
          </p:txBody>
        </p:sp>
        <p:sp>
          <p:nvSpPr>
            <p:cNvPr id="8321" name="矩形 8320"/>
            <p:cNvSpPr/>
            <p:nvPr/>
          </p:nvSpPr>
          <p:spPr>
            <a:xfrm>
              <a:off x="473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p>
          </p:txBody>
        </p:sp>
      </p:grpSp>
      <p:grpSp>
        <p:nvGrpSpPr>
          <p:cNvPr id="8348" name="组合 8347"/>
          <p:cNvGrpSpPr/>
          <p:nvPr/>
        </p:nvGrpSpPr>
        <p:grpSpPr>
          <a:xfrm>
            <a:off x="817563" y="984250"/>
            <a:ext cx="7729537" cy="1489075"/>
            <a:chOff x="515" y="380"/>
            <a:chExt cx="4869" cy="938"/>
          </a:xfrm>
        </p:grpSpPr>
        <p:sp>
          <p:nvSpPr>
            <p:cNvPr id="8322" name="矩形 8321"/>
            <p:cNvSpPr/>
            <p:nvPr/>
          </p:nvSpPr>
          <p:spPr>
            <a:xfrm>
              <a:off x="1160" y="440"/>
              <a:ext cx="608" cy="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8323" name="矩形 8322"/>
            <p:cNvSpPr/>
            <p:nvPr/>
          </p:nvSpPr>
          <p:spPr>
            <a:xfrm>
              <a:off x="1187" y="702"/>
              <a:ext cx="549" cy="372"/>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Main</a:t>
              </a:r>
            </a:p>
            <a:p>
              <a:pPr lvl="0" algn="ctr"/>
              <a:r>
                <a:rPr lang="en-US" altLang="zh-CN" sz="1600" b="1">
                  <a:latin typeface="Times New Roman" panose="02020603050405020304" pitchFamily="18" charset="0"/>
                  <a:ea typeface="Times New Roman" panose="02020603050405020304" pitchFamily="18" charset="0"/>
                </a:rPr>
                <a:t>Control</a:t>
              </a:r>
            </a:p>
          </p:txBody>
        </p:sp>
        <p:sp>
          <p:nvSpPr>
            <p:cNvPr id="8324" name="直接连接符 8323"/>
            <p:cNvSpPr/>
            <p:nvPr/>
          </p:nvSpPr>
          <p:spPr>
            <a:xfrm>
              <a:off x="584" y="864"/>
              <a:ext cx="560" cy="0"/>
            </a:xfrm>
            <a:prstGeom prst="line">
              <a:avLst/>
            </a:prstGeom>
            <a:ln w="25400" cap="flat" cmpd="sng">
              <a:solidFill>
                <a:schemeClr val="tx1"/>
              </a:solidFill>
              <a:prstDash val="solid"/>
              <a:headEnd type="none" w="med" len="med"/>
              <a:tailEnd type="triangle" w="med" len="med"/>
            </a:ln>
          </p:spPr>
        </p:sp>
        <p:sp>
          <p:nvSpPr>
            <p:cNvPr id="8325" name="直接连接符 8324"/>
            <p:cNvSpPr/>
            <p:nvPr/>
          </p:nvSpPr>
          <p:spPr>
            <a:xfrm flipH="1">
              <a:off x="812" y="772"/>
              <a:ext cx="104" cy="184"/>
            </a:xfrm>
            <a:prstGeom prst="line">
              <a:avLst/>
            </a:prstGeom>
            <a:ln w="12700" cap="flat" cmpd="sng">
              <a:solidFill>
                <a:schemeClr val="tx1"/>
              </a:solidFill>
              <a:prstDash val="solid"/>
              <a:headEnd type="none" w="med" len="med"/>
              <a:tailEnd type="none" w="med" len="med"/>
            </a:ln>
          </p:spPr>
        </p:sp>
        <p:sp>
          <p:nvSpPr>
            <p:cNvPr id="8326" name="矩形 8325"/>
            <p:cNvSpPr/>
            <p:nvPr/>
          </p:nvSpPr>
          <p:spPr>
            <a:xfrm>
              <a:off x="515" y="668"/>
              <a:ext cx="250"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a:t>
              </a:r>
            </a:p>
          </p:txBody>
        </p:sp>
        <p:sp>
          <p:nvSpPr>
            <p:cNvPr id="8327" name="矩形 8326"/>
            <p:cNvSpPr/>
            <p:nvPr/>
          </p:nvSpPr>
          <p:spPr>
            <a:xfrm>
              <a:off x="659" y="860"/>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6</a:t>
              </a:r>
            </a:p>
          </p:txBody>
        </p:sp>
        <p:grpSp>
          <p:nvGrpSpPr>
            <p:cNvPr id="8330" name="组合 8329"/>
            <p:cNvGrpSpPr/>
            <p:nvPr/>
          </p:nvGrpSpPr>
          <p:grpSpPr>
            <a:xfrm>
              <a:off x="4040" y="584"/>
              <a:ext cx="608" cy="656"/>
              <a:chOff x="4040" y="584"/>
              <a:chExt cx="608" cy="656"/>
            </a:xfrm>
          </p:grpSpPr>
          <p:sp>
            <p:nvSpPr>
              <p:cNvPr id="8328" name="矩形 8327"/>
              <p:cNvSpPr/>
              <p:nvPr/>
            </p:nvSpPr>
            <p:spPr>
              <a:xfrm>
                <a:off x="4040" y="584"/>
                <a:ext cx="608" cy="65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8329" name="矩形 8328"/>
              <p:cNvSpPr/>
              <p:nvPr/>
            </p:nvSpPr>
            <p:spPr>
              <a:xfrm>
                <a:off x="4067" y="633"/>
                <a:ext cx="549" cy="526"/>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ALU</a:t>
                </a:r>
              </a:p>
              <a:p>
                <a:pPr lvl="0" algn="ctr"/>
                <a:r>
                  <a:rPr lang="en-US" altLang="zh-CN" sz="1600" b="1">
                    <a:latin typeface="Times New Roman" panose="02020603050405020304" pitchFamily="18" charset="0"/>
                    <a:ea typeface="Times New Roman" panose="02020603050405020304" pitchFamily="18" charset="0"/>
                  </a:rPr>
                  <a:t>Control</a:t>
                </a:r>
              </a:p>
              <a:p>
                <a:pPr lvl="0" algn="ctr"/>
                <a:r>
                  <a:rPr lang="en-US" altLang="zh-CN" sz="1600" b="1">
                    <a:latin typeface="Times New Roman" panose="02020603050405020304" pitchFamily="18" charset="0"/>
                    <a:ea typeface="Times New Roman" panose="02020603050405020304" pitchFamily="18" charset="0"/>
                  </a:rPr>
                  <a:t>(Local)</a:t>
                </a:r>
              </a:p>
            </p:txBody>
          </p:sp>
        </p:grpSp>
        <p:sp>
          <p:nvSpPr>
            <p:cNvPr id="8331" name="直接连接符 8330"/>
            <p:cNvSpPr/>
            <p:nvPr/>
          </p:nvSpPr>
          <p:spPr>
            <a:xfrm>
              <a:off x="1784" y="1104"/>
              <a:ext cx="2240" cy="0"/>
            </a:xfrm>
            <a:prstGeom prst="line">
              <a:avLst/>
            </a:prstGeom>
            <a:ln w="25400" cap="flat" cmpd="sng">
              <a:solidFill>
                <a:schemeClr val="tx1"/>
              </a:solidFill>
              <a:prstDash val="solid"/>
              <a:headEnd type="none" w="med" len="med"/>
              <a:tailEnd type="triangle" w="med" len="med"/>
            </a:ln>
          </p:spPr>
        </p:sp>
        <p:sp>
          <p:nvSpPr>
            <p:cNvPr id="8332" name="直接连接符 8331"/>
            <p:cNvSpPr/>
            <p:nvPr/>
          </p:nvSpPr>
          <p:spPr>
            <a:xfrm flipH="1">
              <a:off x="2300" y="1012"/>
              <a:ext cx="104" cy="184"/>
            </a:xfrm>
            <a:prstGeom prst="line">
              <a:avLst/>
            </a:prstGeom>
            <a:ln w="12700" cap="flat" cmpd="sng">
              <a:solidFill>
                <a:schemeClr val="tx1"/>
              </a:solidFill>
              <a:prstDash val="solid"/>
              <a:headEnd type="none" w="med" len="med"/>
              <a:tailEnd type="none" w="med" len="med"/>
            </a:ln>
          </p:spPr>
        </p:sp>
        <p:sp>
          <p:nvSpPr>
            <p:cNvPr id="8333" name="矩形 8332"/>
            <p:cNvSpPr/>
            <p:nvPr/>
          </p:nvSpPr>
          <p:spPr>
            <a:xfrm>
              <a:off x="3395" y="476"/>
              <a:ext cx="350"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func</a:t>
              </a:r>
            </a:p>
          </p:txBody>
        </p:sp>
        <p:sp>
          <p:nvSpPr>
            <p:cNvPr id="8334" name="矩形 8333"/>
            <p:cNvSpPr/>
            <p:nvPr/>
          </p:nvSpPr>
          <p:spPr>
            <a:xfrm>
              <a:off x="2147" y="1100"/>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a:t>
              </a:r>
            </a:p>
          </p:txBody>
        </p:sp>
        <p:sp>
          <p:nvSpPr>
            <p:cNvPr id="8335" name="直接连接符 8334"/>
            <p:cNvSpPr/>
            <p:nvPr/>
          </p:nvSpPr>
          <p:spPr>
            <a:xfrm flipH="1">
              <a:off x="3692" y="580"/>
              <a:ext cx="104" cy="184"/>
            </a:xfrm>
            <a:prstGeom prst="line">
              <a:avLst/>
            </a:prstGeom>
            <a:ln w="12700" cap="flat" cmpd="sng">
              <a:solidFill>
                <a:schemeClr val="tx1"/>
              </a:solidFill>
              <a:prstDash val="solid"/>
              <a:headEnd type="none" w="med" len="med"/>
              <a:tailEnd type="none" w="med" len="med"/>
            </a:ln>
          </p:spPr>
        </p:sp>
        <p:sp>
          <p:nvSpPr>
            <p:cNvPr id="8336" name="矩形 8335"/>
            <p:cNvSpPr/>
            <p:nvPr/>
          </p:nvSpPr>
          <p:spPr>
            <a:xfrm>
              <a:off x="3539" y="668"/>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6</a:t>
              </a:r>
            </a:p>
          </p:txBody>
        </p:sp>
        <p:sp>
          <p:nvSpPr>
            <p:cNvPr id="8337" name="矩形 8336"/>
            <p:cNvSpPr/>
            <p:nvPr/>
          </p:nvSpPr>
          <p:spPr>
            <a:xfrm>
              <a:off x="1811" y="908"/>
              <a:ext cx="512"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ALUop</a:t>
              </a:r>
            </a:p>
          </p:txBody>
        </p:sp>
        <p:sp>
          <p:nvSpPr>
            <p:cNvPr id="8338" name="直接连接符 8337"/>
            <p:cNvSpPr/>
            <p:nvPr/>
          </p:nvSpPr>
          <p:spPr>
            <a:xfrm flipH="1">
              <a:off x="3400" y="672"/>
              <a:ext cx="640" cy="0"/>
            </a:xfrm>
            <a:prstGeom prst="line">
              <a:avLst/>
            </a:prstGeom>
            <a:ln w="25400" cap="flat" cmpd="sng">
              <a:solidFill>
                <a:schemeClr val="tx1"/>
              </a:solidFill>
              <a:prstDash val="solid"/>
              <a:headEnd type="triangle" w="med" len="med"/>
              <a:tailEnd type="none" w="med" len="med"/>
            </a:ln>
          </p:spPr>
        </p:sp>
        <p:sp>
          <p:nvSpPr>
            <p:cNvPr id="8339" name="矩形 8338"/>
            <p:cNvSpPr/>
            <p:nvPr/>
          </p:nvSpPr>
          <p:spPr>
            <a:xfrm>
              <a:off x="4643" y="572"/>
              <a:ext cx="520"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ALUctr</a:t>
              </a:r>
            </a:p>
          </p:txBody>
        </p:sp>
        <p:sp>
          <p:nvSpPr>
            <p:cNvPr id="8340" name="直接连接符 8339"/>
            <p:cNvSpPr/>
            <p:nvPr/>
          </p:nvSpPr>
          <p:spPr>
            <a:xfrm flipH="1">
              <a:off x="5084" y="676"/>
              <a:ext cx="104" cy="184"/>
            </a:xfrm>
            <a:prstGeom prst="line">
              <a:avLst/>
            </a:prstGeom>
            <a:ln w="12700" cap="flat" cmpd="sng">
              <a:solidFill>
                <a:schemeClr val="tx1"/>
              </a:solidFill>
              <a:prstDash val="solid"/>
              <a:headEnd type="none" w="med" len="med"/>
              <a:tailEnd type="none" w="med" len="med"/>
            </a:ln>
          </p:spPr>
        </p:sp>
        <p:sp>
          <p:nvSpPr>
            <p:cNvPr id="8341" name="直接连接符 8340"/>
            <p:cNvSpPr/>
            <p:nvPr/>
          </p:nvSpPr>
          <p:spPr>
            <a:xfrm flipH="1">
              <a:off x="4648" y="768"/>
              <a:ext cx="736" cy="0"/>
            </a:xfrm>
            <a:prstGeom prst="line">
              <a:avLst/>
            </a:prstGeom>
            <a:ln w="25400" cap="flat" cmpd="sng">
              <a:solidFill>
                <a:schemeClr val="tx1"/>
              </a:solidFill>
              <a:prstDash val="solid"/>
              <a:headEnd type="triangle" w="med" len="med"/>
              <a:tailEnd type="none" w="med" len="med"/>
            </a:ln>
          </p:spPr>
        </p:sp>
        <p:sp>
          <p:nvSpPr>
            <p:cNvPr id="8342" name="矩形 8341"/>
            <p:cNvSpPr/>
            <p:nvPr/>
          </p:nvSpPr>
          <p:spPr>
            <a:xfrm>
              <a:off x="4931" y="764"/>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a:t>
              </a:r>
            </a:p>
          </p:txBody>
        </p:sp>
        <p:sp>
          <p:nvSpPr>
            <p:cNvPr id="8343" name="直接连接符 8342"/>
            <p:cNvSpPr/>
            <p:nvPr/>
          </p:nvSpPr>
          <p:spPr>
            <a:xfrm>
              <a:off x="1784" y="576"/>
              <a:ext cx="800" cy="0"/>
            </a:xfrm>
            <a:prstGeom prst="line">
              <a:avLst/>
            </a:prstGeom>
            <a:ln w="25400" cap="flat" cmpd="sng">
              <a:solidFill>
                <a:schemeClr val="tx1"/>
              </a:solidFill>
              <a:prstDash val="solid"/>
              <a:headEnd type="none" w="med" len="med"/>
              <a:tailEnd type="triangle" w="med" len="med"/>
            </a:ln>
          </p:spPr>
        </p:sp>
        <p:sp>
          <p:nvSpPr>
            <p:cNvPr id="8344" name="矩形 8343"/>
            <p:cNvSpPr/>
            <p:nvPr/>
          </p:nvSpPr>
          <p:spPr>
            <a:xfrm>
              <a:off x="1811" y="380"/>
              <a:ext cx="506"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RegDst</a:t>
              </a:r>
            </a:p>
          </p:txBody>
        </p:sp>
        <p:sp>
          <p:nvSpPr>
            <p:cNvPr id="8345" name="直接连接符 8344"/>
            <p:cNvSpPr/>
            <p:nvPr/>
          </p:nvSpPr>
          <p:spPr>
            <a:xfrm>
              <a:off x="1784" y="768"/>
              <a:ext cx="800" cy="0"/>
            </a:xfrm>
            <a:prstGeom prst="line">
              <a:avLst/>
            </a:prstGeom>
            <a:ln w="25400" cap="flat" cmpd="sng">
              <a:solidFill>
                <a:schemeClr val="tx1"/>
              </a:solidFill>
              <a:prstDash val="solid"/>
              <a:headEnd type="none" w="med" len="med"/>
              <a:tailEnd type="triangle" w="med" len="med"/>
            </a:ln>
          </p:spPr>
        </p:sp>
        <p:sp>
          <p:nvSpPr>
            <p:cNvPr id="8346" name="矩形 8345"/>
            <p:cNvSpPr/>
            <p:nvPr/>
          </p:nvSpPr>
          <p:spPr>
            <a:xfrm>
              <a:off x="1811" y="572"/>
              <a:ext cx="555"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ALUSrc</a:t>
              </a:r>
            </a:p>
          </p:txBody>
        </p:sp>
        <p:sp>
          <p:nvSpPr>
            <p:cNvPr id="8347" name="矩形 8346"/>
            <p:cNvSpPr/>
            <p:nvPr/>
          </p:nvSpPr>
          <p:spPr>
            <a:xfrm>
              <a:off x="2003" y="707"/>
              <a:ext cx="186" cy="294"/>
            </a:xfrm>
            <a:prstGeom prst="rect">
              <a:avLst/>
            </a:prstGeom>
            <a:noFill/>
            <a:ln w="12700">
              <a:noFill/>
            </a:ln>
          </p:spPr>
          <p:txBody>
            <a:bodyPr wrap="none" lIns="90488" tIns="44450" rIns="90488" bIns="44450">
              <a:spAutoFit/>
            </a:bodyPr>
            <a:lstStyle/>
            <a:p>
              <a:pPr lvl="0"/>
              <a:r>
                <a:rPr lang="en-US" altLang="zh-CN" sz="2400" b="1">
                  <a:latin typeface="Times New Roman" panose="02020603050405020304" pitchFamily="18" charset="0"/>
                  <a:ea typeface="Times New Roman" panose="02020603050405020304" pitchFamily="18" charset="0"/>
                </a:rPr>
                <a:t>:</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60</a:t>
            </a:fld>
            <a:endParaRPr lang="zh-CN" altLang="en-US"/>
          </a:p>
        </p:txBody>
      </p:sp>
      <p:sp>
        <p:nvSpPr>
          <p:cNvPr id="6" name="标题 5"/>
          <p:cNvSpPr>
            <a:spLocks noGrp="1"/>
          </p:cNvSpPr>
          <p:nvPr>
            <p:ph type="title"/>
          </p:nvPr>
        </p:nvSpPr>
        <p:spPr/>
        <p:txBody>
          <a:bodyPr/>
          <a:lstStyle/>
          <a:p>
            <a:r>
              <a:rPr lang="en-US" altLang="zh-CN" dirty="0"/>
              <a:t>Traps and Interrupts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6.2</a:t>
            </a:r>
            <a:endParaRPr lang="zh-CN" altLang="en-US" dirty="0"/>
          </a:p>
        </p:txBody>
      </p:sp>
      <p:sp>
        <p:nvSpPr>
          <p:cNvPr id="8" name="文本占位符 32770"/>
          <p:cNvSpPr>
            <a:spLocks noGrp="1"/>
          </p:cNvSpPr>
          <p:nvPr/>
        </p:nvSpPr>
        <p:spPr>
          <a:xfrm>
            <a:off x="0" y="1143000"/>
            <a:ext cx="8724900" cy="3317575"/>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defTabSz="0">
              <a:tabLst>
                <a:tab pos="3771900" algn="l"/>
                <a:tab pos="5657850" algn="l"/>
              </a:tabLst>
            </a:pPr>
            <a:r>
              <a:rPr lang="en-US" altLang="zh-CN" sz="2800" dirty="0"/>
              <a:t>exception means any unexpected change in control flow, without distinguishing internal or external; </a:t>
            </a:r>
            <a:br>
              <a:rPr lang="en-US" altLang="zh-CN" sz="2800" dirty="0"/>
            </a:br>
            <a:endParaRPr lang="en-US" altLang="zh-CN" sz="2800" dirty="0"/>
          </a:p>
          <a:p>
            <a:pPr defTabSz="914400">
              <a:buNone/>
              <a:tabLst>
                <a:tab pos="3771900" algn="l"/>
                <a:tab pos="5657850" algn="l"/>
              </a:tabLst>
            </a:pPr>
            <a:r>
              <a:rPr lang="en-US" altLang="zh-CN" i="1" u="sng" dirty="0"/>
              <a:t>Type of event	   From where?	      terminology</a:t>
            </a:r>
            <a:br>
              <a:rPr lang="en-US" altLang="zh-CN" dirty="0"/>
            </a:br>
            <a:r>
              <a:rPr lang="en-US" altLang="zh-CN" dirty="0"/>
              <a:t>I/O device request	    External	Interrupt</a:t>
            </a:r>
            <a:br>
              <a:rPr lang="en-US" altLang="zh-CN" dirty="0"/>
            </a:br>
            <a:r>
              <a:rPr lang="en-US" altLang="zh-CN" dirty="0"/>
              <a:t>Invoke OS from user program</a:t>
            </a:r>
            <a:r>
              <a:rPr lang="zh-CN" altLang="en-US" dirty="0"/>
              <a:t>   </a:t>
            </a:r>
            <a:r>
              <a:rPr lang="en-US" altLang="zh-CN" dirty="0"/>
              <a:t>Internal	Trap</a:t>
            </a:r>
            <a:br>
              <a:rPr lang="en-US" altLang="zh-CN" dirty="0"/>
            </a:br>
            <a:r>
              <a:rPr lang="en-US" altLang="zh-CN" dirty="0"/>
              <a:t>Arithmetic overflow 	      Internal	Trap</a:t>
            </a:r>
            <a:br>
              <a:rPr lang="en-US" altLang="zh-CN" dirty="0"/>
            </a:br>
            <a:r>
              <a:rPr lang="en-US" altLang="zh-CN" dirty="0"/>
              <a:t>Using an undefined instruction</a:t>
            </a:r>
            <a:r>
              <a:rPr lang="zh-CN" altLang="en-US" dirty="0"/>
              <a:t> </a:t>
            </a:r>
            <a:r>
              <a:rPr lang="en-US" altLang="zh-CN" dirty="0"/>
              <a:t>Internal	Trap</a:t>
            </a:r>
            <a:br>
              <a:rPr lang="en-US" altLang="zh-CN" dirty="0"/>
            </a:br>
            <a:endParaRPr lang="en-US" altLang="zh-CN" sz="2000" b="0" dirty="0"/>
          </a:p>
          <a:p>
            <a:pPr defTabSz="0">
              <a:buNone/>
              <a:tabLst>
                <a:tab pos="3771900" algn="l"/>
                <a:tab pos="5657850" algn="l"/>
              </a:tabLst>
            </a:pPr>
            <a:endParaRPr lang="en-US" altLang="zh-CN" sz="2000" b="0"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61</a:t>
            </a:fld>
            <a:endParaRPr lang="zh-CN" altLang="en-US"/>
          </a:p>
        </p:txBody>
      </p:sp>
      <p:sp>
        <p:nvSpPr>
          <p:cNvPr id="6" name="标题 5"/>
          <p:cNvSpPr>
            <a:spLocks noGrp="1"/>
          </p:cNvSpPr>
          <p:nvPr>
            <p:ph type="title"/>
          </p:nvPr>
        </p:nvSpPr>
        <p:spPr/>
        <p:txBody>
          <a:bodyPr/>
          <a:lstStyle/>
          <a:p>
            <a:r>
              <a:rPr lang="en-US" altLang="zh-CN" sz="2400" dirty="0"/>
              <a:t>What happens to Instruction with Exception?</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6.3</a:t>
            </a:r>
            <a:endParaRPr lang="zh-CN" altLang="en-US" dirty="0"/>
          </a:p>
        </p:txBody>
      </p:sp>
      <p:sp>
        <p:nvSpPr>
          <p:cNvPr id="8" name="文本占位符 30722"/>
          <p:cNvSpPr>
            <a:spLocks noGrp="1"/>
          </p:cNvSpPr>
          <p:nvPr/>
        </p:nvSpPr>
        <p:spPr>
          <a:xfrm>
            <a:off x="476250" y="2204243"/>
            <a:ext cx="8191500" cy="3210751"/>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800" dirty="0"/>
              <a:t>MIPS architecture defines the instruction as having </a:t>
            </a:r>
            <a:r>
              <a:rPr lang="en-US" altLang="zh-CN" sz="2800" u="sng" dirty="0"/>
              <a:t>no effect </a:t>
            </a:r>
            <a:r>
              <a:rPr lang="en-US" altLang="zh-CN" sz="2800" dirty="0"/>
              <a:t>if the instruction causes an exception.</a:t>
            </a:r>
          </a:p>
          <a:p>
            <a:r>
              <a:rPr lang="en-US" altLang="zh-CN" sz="2800" dirty="0"/>
              <a:t>When we get to virtual memory we will see that certain classes of exceptions must prevent the instruction from changing the machine state.</a:t>
            </a:r>
          </a:p>
          <a:p>
            <a:r>
              <a:rPr lang="en-US" altLang="zh-CN" sz="2800" dirty="0"/>
              <a:t>This aspect of handling exceptions becomes complex and potentially limits performance =&gt; why it is hard</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62</a:t>
            </a:fld>
            <a:endParaRPr lang="zh-CN" altLang="en-US"/>
          </a:p>
        </p:txBody>
      </p:sp>
      <p:sp>
        <p:nvSpPr>
          <p:cNvPr id="6" name="标题 5"/>
          <p:cNvSpPr>
            <a:spLocks noGrp="1"/>
          </p:cNvSpPr>
          <p:nvPr>
            <p:ph type="title"/>
          </p:nvPr>
        </p:nvSpPr>
        <p:spPr/>
        <p:txBody>
          <a:bodyPr/>
          <a:lstStyle/>
          <a:p>
            <a:r>
              <a:rPr lang="en-US" altLang="zh-CN" dirty="0"/>
              <a:t>Precise Interrupts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6.4</a:t>
            </a:r>
            <a:endParaRPr lang="zh-CN" altLang="en-US" dirty="0"/>
          </a:p>
        </p:txBody>
      </p:sp>
      <p:sp>
        <p:nvSpPr>
          <p:cNvPr id="8" name="文本占位符 100354"/>
          <p:cNvSpPr>
            <a:spLocks noGrp="1"/>
          </p:cNvSpPr>
          <p:nvPr/>
        </p:nvSpPr>
        <p:spPr>
          <a:xfrm>
            <a:off x="0" y="1066800"/>
            <a:ext cx="8801100" cy="5542030"/>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spcBef>
                <a:spcPct val="40000"/>
              </a:spcBef>
            </a:pPr>
            <a:r>
              <a:rPr lang="en-US" altLang="zh-CN" dirty="0"/>
              <a:t>Precise </a:t>
            </a:r>
            <a:r>
              <a:rPr lang="en-US" altLang="zh-CN" dirty="0">
                <a:sym typeface="Symbol" panose="05050102010706020507" pitchFamily="18" charset="2"/>
              </a:rPr>
              <a:t></a:t>
            </a:r>
            <a:r>
              <a:rPr lang="en-US" altLang="zh-CN" dirty="0"/>
              <a:t> state of the machine is preserved as if program executed up to the offending instruction</a:t>
            </a:r>
          </a:p>
          <a:p>
            <a:pPr lvl="1"/>
            <a:r>
              <a:rPr lang="en-US" altLang="zh-CN" sz="2000" dirty="0"/>
              <a:t>All previous instructions </a:t>
            </a:r>
            <a:r>
              <a:rPr lang="en-US" altLang="zh-CN" sz="2000" dirty="0">
                <a:solidFill>
                  <a:schemeClr val="accent1"/>
                </a:solidFill>
              </a:rPr>
              <a:t>completed</a:t>
            </a:r>
            <a:endParaRPr lang="en-US" altLang="zh-CN" sz="2000" dirty="0"/>
          </a:p>
          <a:p>
            <a:pPr lvl="1"/>
            <a:r>
              <a:rPr lang="en-US" altLang="zh-CN" sz="2000" dirty="0"/>
              <a:t>Offending instruction and all following instructions act </a:t>
            </a:r>
            <a:r>
              <a:rPr lang="en-US" altLang="zh-CN" sz="2000" dirty="0">
                <a:solidFill>
                  <a:schemeClr val="accent1"/>
                </a:solidFill>
              </a:rPr>
              <a:t>as if they have not even started</a:t>
            </a:r>
          </a:p>
          <a:p>
            <a:pPr lvl="1"/>
            <a:r>
              <a:rPr lang="en-US" altLang="zh-CN" sz="2000" dirty="0"/>
              <a:t>Same system code will work on different implementations </a:t>
            </a:r>
          </a:p>
          <a:p>
            <a:pPr lvl="1"/>
            <a:r>
              <a:rPr lang="en-US" altLang="zh-CN" sz="2000" dirty="0"/>
              <a:t>Difficult in the presence of pipelining, out-ot-order execution, ...</a:t>
            </a:r>
          </a:p>
          <a:p>
            <a:pPr lvl="1"/>
            <a:r>
              <a:rPr lang="en-US" altLang="zh-CN" sz="2000" dirty="0"/>
              <a:t>MIPS takes this position</a:t>
            </a:r>
          </a:p>
          <a:p>
            <a:pPr>
              <a:spcBef>
                <a:spcPct val="40000"/>
              </a:spcBef>
            </a:pPr>
            <a:r>
              <a:rPr lang="en-US" altLang="zh-CN" dirty="0"/>
              <a:t>Imprecise </a:t>
            </a:r>
            <a:r>
              <a:rPr lang="en-US" altLang="zh-CN" dirty="0">
                <a:sym typeface="Symbol" panose="05050102010706020507" pitchFamily="18" charset="2"/>
              </a:rPr>
              <a:t></a:t>
            </a:r>
            <a:r>
              <a:rPr lang="en-US" altLang="zh-CN" dirty="0"/>
              <a:t> system software has to figure out what is where and put it all back together</a:t>
            </a:r>
          </a:p>
          <a:p>
            <a:pPr>
              <a:spcBef>
                <a:spcPct val="40000"/>
              </a:spcBef>
            </a:pPr>
            <a:r>
              <a:rPr lang="en-US" altLang="zh-CN" dirty="0"/>
              <a:t>Performance goals often lead designers to not implement precise interrupts</a:t>
            </a:r>
          </a:p>
          <a:p>
            <a:pPr lvl="1"/>
            <a:r>
              <a:rPr lang="en-US" altLang="zh-CN" sz="2000" dirty="0"/>
              <a:t>system software developers, user, markets etc. usually wish they had not done this</a:t>
            </a:r>
          </a:p>
          <a:p>
            <a:pPr>
              <a:spcBef>
                <a:spcPct val="40000"/>
              </a:spcBef>
            </a:pPr>
            <a:r>
              <a:rPr lang="en-US" altLang="zh-CN" dirty="0"/>
              <a:t>Modern techniques for out-of-order execution and branch prediction help implement precise interrupts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63</a:t>
            </a:fld>
            <a:endParaRPr lang="zh-CN" altLang="en-US"/>
          </a:p>
        </p:txBody>
      </p:sp>
      <p:sp>
        <p:nvSpPr>
          <p:cNvPr id="6" name="标题 5"/>
          <p:cNvSpPr>
            <a:spLocks noGrp="1"/>
          </p:cNvSpPr>
          <p:nvPr>
            <p:ph type="title"/>
          </p:nvPr>
        </p:nvSpPr>
        <p:spPr/>
        <p:txBody>
          <a:bodyPr/>
          <a:lstStyle/>
          <a:p>
            <a:r>
              <a:rPr lang="en-US" altLang="zh-CN" dirty="0"/>
              <a:t>Big Picture: user / system modes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6.5</a:t>
            </a:r>
            <a:endParaRPr lang="zh-CN" altLang="en-US" dirty="0"/>
          </a:p>
        </p:txBody>
      </p:sp>
      <p:sp>
        <p:nvSpPr>
          <p:cNvPr id="8" name="文本占位符 37890"/>
          <p:cNvSpPr>
            <a:spLocks noGrp="1"/>
          </p:cNvSpPr>
          <p:nvPr/>
        </p:nvSpPr>
        <p:spPr>
          <a:xfrm>
            <a:off x="-35169" y="954358"/>
            <a:ext cx="9067800" cy="5401992"/>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a:t>By providing two modes of execution (user/system) it is possible for the computer to manage itself</a:t>
            </a:r>
          </a:p>
          <a:p>
            <a:pPr lvl="1"/>
            <a:r>
              <a:rPr lang="en-US" altLang="zh-CN"/>
              <a:t>operating system is a special program that runs in the privileged mode and has access to all of the resources of the computer</a:t>
            </a:r>
          </a:p>
          <a:p>
            <a:pPr lvl="1"/>
            <a:r>
              <a:rPr lang="en-US" altLang="zh-CN"/>
              <a:t>presents “virtual resources” to each user that are more convenient that the physical resources</a:t>
            </a:r>
          </a:p>
          <a:p>
            <a:pPr lvl="2"/>
            <a:r>
              <a:rPr lang="en-US" altLang="zh-CN"/>
              <a:t>files vs. disk sectors</a:t>
            </a:r>
          </a:p>
          <a:p>
            <a:pPr lvl="2"/>
            <a:r>
              <a:rPr lang="en-US" altLang="zh-CN"/>
              <a:t>virtual memory vs physical memory</a:t>
            </a:r>
          </a:p>
          <a:p>
            <a:pPr lvl="1"/>
            <a:r>
              <a:rPr lang="en-US" altLang="zh-CN"/>
              <a:t>protects each user program from others</a:t>
            </a:r>
          </a:p>
          <a:p>
            <a:pPr lvl="1"/>
            <a:r>
              <a:rPr lang="en-US" altLang="zh-CN"/>
              <a:t>protects system from malicious users.</a:t>
            </a:r>
          </a:p>
          <a:p>
            <a:pPr lvl="1">
              <a:spcBef>
                <a:spcPct val="20000"/>
              </a:spcBef>
            </a:pPr>
            <a:r>
              <a:rPr lang="en-US" altLang="zh-CN"/>
              <a:t>OS is assumed to “know best”, and is trusted code, so enter system mode on exception.</a:t>
            </a:r>
          </a:p>
          <a:p>
            <a:r>
              <a:rPr lang="en-US" altLang="zh-CN"/>
              <a:t>Exceptions allow the system to taken action in response to events that occur while user program is executing:</a:t>
            </a:r>
          </a:p>
          <a:p>
            <a:pPr lvl="1"/>
            <a:r>
              <a:rPr lang="en-US" altLang="zh-CN" err="1"/>
              <a:t>Might provide supplemental behavior (dealing with denormal</a:t>
            </a:r>
            <a:r>
              <a:rPr lang="en-US" altLang="zh-CN"/>
              <a:t> floating-point numbers for instance).</a:t>
            </a:r>
          </a:p>
          <a:p>
            <a:pPr lvl="1"/>
            <a:r>
              <a:rPr lang="en-US" altLang="zh-CN"/>
              <a:t>“Unimplemented instruction” used to emulate instructions that were not included in hardware</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64</a:t>
            </a:fld>
            <a:endParaRPr lang="zh-CN" altLang="en-US"/>
          </a:p>
        </p:txBody>
      </p:sp>
      <p:sp>
        <p:nvSpPr>
          <p:cNvPr id="6" name="标题 5"/>
          <p:cNvSpPr>
            <a:spLocks noGrp="1"/>
          </p:cNvSpPr>
          <p:nvPr>
            <p:ph type="title"/>
          </p:nvPr>
        </p:nvSpPr>
        <p:spPr/>
        <p:txBody>
          <a:bodyPr/>
          <a:lstStyle/>
          <a:p>
            <a:r>
              <a:rPr lang="en-US" altLang="zh-CN" dirty="0"/>
              <a:t>Addressing the Exception Handler</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6.6</a:t>
            </a:r>
            <a:endParaRPr lang="zh-CN" altLang="en-US" dirty="0"/>
          </a:p>
        </p:txBody>
      </p:sp>
      <p:sp>
        <p:nvSpPr>
          <p:cNvPr id="8" name="文本占位符 33794"/>
          <p:cNvSpPr>
            <a:spLocks noGrp="1"/>
          </p:cNvSpPr>
          <p:nvPr/>
        </p:nvSpPr>
        <p:spPr>
          <a:xfrm>
            <a:off x="76200" y="1085485"/>
            <a:ext cx="7848600" cy="4040850"/>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dirty="0"/>
              <a:t>Traditional Approach: Interrupt Vector</a:t>
            </a:r>
          </a:p>
          <a:p>
            <a:pPr lvl="1"/>
            <a:r>
              <a:rPr lang="en-US" altLang="zh-CN" sz="2400" dirty="0"/>
              <a:t>PC &lt;- MEM[ </a:t>
            </a:r>
            <a:r>
              <a:rPr lang="en-US" altLang="zh-CN" sz="2400" dirty="0" err="1"/>
              <a:t>IV_base</a:t>
            </a:r>
            <a:r>
              <a:rPr lang="en-US" altLang="zh-CN" sz="2400" dirty="0"/>
              <a:t> + cause || 00]</a:t>
            </a:r>
          </a:p>
          <a:p>
            <a:pPr lvl="1"/>
            <a:r>
              <a:rPr lang="en-US" altLang="zh-CN" sz="2400" dirty="0"/>
              <a:t>370, 68000, Vax, 80x86, . . .</a:t>
            </a:r>
          </a:p>
          <a:p>
            <a:pPr lvl="1"/>
            <a:endParaRPr lang="en-US" altLang="zh-CN" dirty="0"/>
          </a:p>
          <a:p>
            <a:r>
              <a:rPr lang="en-US" altLang="zh-CN" dirty="0"/>
              <a:t>MIPS Approach: fixed entry</a:t>
            </a:r>
          </a:p>
          <a:p>
            <a:pPr lvl="1"/>
            <a:r>
              <a:rPr lang="en-US" altLang="zh-CN" sz="2000" dirty="0"/>
              <a:t>PC &lt;– </a:t>
            </a:r>
            <a:r>
              <a:rPr lang="en-US" altLang="zh-CN" sz="2000" dirty="0" err="1"/>
              <a:t>EXC_addr</a:t>
            </a:r>
            <a:endParaRPr lang="en-US" altLang="zh-CN" sz="2000" dirty="0"/>
          </a:p>
          <a:p>
            <a:pPr lvl="1"/>
            <a:r>
              <a:rPr lang="en-US" altLang="zh-CN" sz="2000" dirty="0"/>
              <a:t>Actually very small table</a:t>
            </a:r>
          </a:p>
          <a:p>
            <a:pPr lvl="2"/>
            <a:r>
              <a:rPr lang="en-US" altLang="zh-CN" sz="2000" dirty="0"/>
              <a:t>RESET entry</a:t>
            </a:r>
          </a:p>
          <a:p>
            <a:pPr lvl="2"/>
            <a:r>
              <a:rPr lang="en-US" altLang="zh-CN" sz="2000" dirty="0"/>
              <a:t>TLB </a:t>
            </a:r>
          </a:p>
          <a:p>
            <a:pPr lvl="2"/>
            <a:r>
              <a:rPr lang="en-US" altLang="zh-CN" sz="2000" dirty="0"/>
              <a:t>other</a:t>
            </a:r>
          </a:p>
        </p:txBody>
      </p:sp>
      <p:grpSp>
        <p:nvGrpSpPr>
          <p:cNvPr id="9" name="组合 8"/>
          <p:cNvGrpSpPr/>
          <p:nvPr/>
        </p:nvGrpSpPr>
        <p:grpSpPr>
          <a:xfrm>
            <a:off x="4612484" y="1062039"/>
            <a:ext cx="4046541" cy="1981203"/>
            <a:chOff x="3032" y="536"/>
            <a:chExt cx="2549" cy="1248"/>
          </a:xfrm>
        </p:grpSpPr>
        <p:sp>
          <p:nvSpPr>
            <p:cNvPr id="18" name="矩形 17"/>
            <p:cNvSpPr/>
            <p:nvPr/>
          </p:nvSpPr>
          <p:spPr>
            <a:xfrm>
              <a:off x="3032" y="1304"/>
              <a:ext cx="608" cy="176"/>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9" name="矩形 18"/>
            <p:cNvSpPr/>
            <p:nvPr/>
          </p:nvSpPr>
          <p:spPr>
            <a:xfrm>
              <a:off x="3059" y="1278"/>
              <a:ext cx="618" cy="2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iv_base</a:t>
              </a:r>
            </a:p>
          </p:txBody>
        </p:sp>
        <p:sp>
          <p:nvSpPr>
            <p:cNvPr id="20" name="直接连接符 19"/>
            <p:cNvSpPr/>
            <p:nvPr/>
          </p:nvSpPr>
          <p:spPr>
            <a:xfrm>
              <a:off x="3656" y="1448"/>
              <a:ext cx="416" cy="320"/>
            </a:xfrm>
            <a:prstGeom prst="line">
              <a:avLst/>
            </a:prstGeom>
            <a:ln w="25400" cap="flat" cmpd="sng">
              <a:solidFill>
                <a:schemeClr val="tx1"/>
              </a:solidFill>
              <a:prstDash val="solid"/>
              <a:headEnd type="none" w="med" len="med"/>
              <a:tailEnd type="triangle" w="med" len="med"/>
            </a:ln>
          </p:spPr>
        </p:sp>
        <p:sp>
          <p:nvSpPr>
            <p:cNvPr id="21" name="矩形 20"/>
            <p:cNvSpPr/>
            <p:nvPr/>
          </p:nvSpPr>
          <p:spPr>
            <a:xfrm>
              <a:off x="4136" y="536"/>
              <a:ext cx="560" cy="1232"/>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2" name="直接连接符 21"/>
            <p:cNvSpPr/>
            <p:nvPr/>
          </p:nvSpPr>
          <p:spPr>
            <a:xfrm flipV="1">
              <a:off x="4176" y="1288"/>
              <a:ext cx="0" cy="496"/>
            </a:xfrm>
            <a:prstGeom prst="line">
              <a:avLst/>
            </a:prstGeom>
            <a:ln w="25400" cap="flat" cmpd="sng">
              <a:solidFill>
                <a:schemeClr val="tx1"/>
              </a:solidFill>
              <a:prstDash val="solid"/>
              <a:headEnd type="none" w="med" len="med"/>
              <a:tailEnd type="triangle" w="med" len="med"/>
            </a:ln>
          </p:spPr>
        </p:sp>
        <p:sp>
          <p:nvSpPr>
            <p:cNvPr id="23" name="矩形 22"/>
            <p:cNvSpPr/>
            <p:nvPr/>
          </p:nvSpPr>
          <p:spPr>
            <a:xfrm>
              <a:off x="4163" y="1422"/>
              <a:ext cx="506" cy="2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cause</a:t>
              </a:r>
            </a:p>
          </p:txBody>
        </p:sp>
        <p:sp>
          <p:nvSpPr>
            <p:cNvPr id="24" name="矩形 23"/>
            <p:cNvSpPr/>
            <p:nvPr/>
          </p:nvSpPr>
          <p:spPr>
            <a:xfrm>
              <a:off x="4136" y="1160"/>
              <a:ext cx="560" cy="128"/>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5" name="直接连接符 24"/>
            <p:cNvSpPr/>
            <p:nvPr/>
          </p:nvSpPr>
          <p:spPr>
            <a:xfrm flipV="1">
              <a:off x="4472" y="1096"/>
              <a:ext cx="512" cy="160"/>
            </a:xfrm>
            <a:prstGeom prst="line">
              <a:avLst/>
            </a:prstGeom>
            <a:ln w="25400" cap="flat" cmpd="sng">
              <a:solidFill>
                <a:schemeClr val="tx1"/>
              </a:solidFill>
              <a:prstDash val="solid"/>
              <a:headEnd type="none" w="med" len="med"/>
              <a:tailEnd type="triangle" w="med" len="med"/>
            </a:ln>
          </p:spPr>
        </p:sp>
        <p:sp>
          <p:nvSpPr>
            <p:cNvPr id="26" name="矩形 25"/>
            <p:cNvSpPr/>
            <p:nvPr/>
          </p:nvSpPr>
          <p:spPr>
            <a:xfrm>
              <a:off x="5000" y="1112"/>
              <a:ext cx="560" cy="46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7" name="矩形 26"/>
            <p:cNvSpPr/>
            <p:nvPr/>
          </p:nvSpPr>
          <p:spPr>
            <a:xfrm>
              <a:off x="4979" y="1134"/>
              <a:ext cx="602" cy="410"/>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2"/>
                  </a:solidFill>
                  <a:latin typeface="Arial" panose="020B0604020202020204" pitchFamily="34" charset="0"/>
                  <a:ea typeface="Times New Roman" panose="02020603050405020304" pitchFamily="18" charset="0"/>
                </a:rPr>
                <a:t>handler</a:t>
              </a:r>
            </a:p>
            <a:p>
              <a:pPr lvl="0"/>
              <a:r>
                <a:rPr lang="en-US" altLang="zh-CN" sz="1800">
                  <a:solidFill>
                    <a:schemeClr val="accent2"/>
                  </a:solidFill>
                  <a:latin typeface="Arial" panose="020B0604020202020204" pitchFamily="34" charset="0"/>
                  <a:ea typeface="Times New Roman" panose="02020603050405020304" pitchFamily="18" charset="0"/>
                </a:rPr>
                <a:t>code</a:t>
              </a:r>
            </a:p>
          </p:txBody>
        </p:sp>
      </p:grpSp>
      <p:sp>
        <p:nvSpPr>
          <p:cNvPr id="10" name="矩形 9"/>
          <p:cNvSpPr/>
          <p:nvPr/>
        </p:nvSpPr>
        <p:spPr>
          <a:xfrm>
            <a:off x="4688681" y="4643437"/>
            <a:ext cx="965200" cy="2794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矩形 10"/>
          <p:cNvSpPr/>
          <p:nvPr/>
        </p:nvSpPr>
        <p:spPr>
          <a:xfrm>
            <a:off x="4731544" y="4602162"/>
            <a:ext cx="9810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iv_base</a:t>
            </a:r>
          </a:p>
        </p:txBody>
      </p:sp>
      <p:sp>
        <p:nvSpPr>
          <p:cNvPr id="12" name="直接连接符 11"/>
          <p:cNvSpPr/>
          <p:nvPr/>
        </p:nvSpPr>
        <p:spPr>
          <a:xfrm>
            <a:off x="5679281" y="4872037"/>
            <a:ext cx="660400" cy="508000"/>
          </a:xfrm>
          <a:prstGeom prst="line">
            <a:avLst/>
          </a:prstGeom>
          <a:ln w="25400" cap="flat" cmpd="sng">
            <a:solidFill>
              <a:schemeClr val="tx1"/>
            </a:solidFill>
            <a:prstDash val="solid"/>
            <a:headEnd type="none" w="med" len="med"/>
            <a:tailEnd type="triangle" w="med" len="med"/>
          </a:ln>
        </p:spPr>
      </p:sp>
      <p:sp>
        <p:nvSpPr>
          <p:cNvPr id="13" name="矩形 12"/>
          <p:cNvSpPr/>
          <p:nvPr/>
        </p:nvSpPr>
        <p:spPr>
          <a:xfrm>
            <a:off x="6441281" y="3424237"/>
            <a:ext cx="889000" cy="19558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4" name="直接连接符 13"/>
          <p:cNvSpPr/>
          <p:nvPr/>
        </p:nvSpPr>
        <p:spPr>
          <a:xfrm flipV="1">
            <a:off x="6504781" y="4618037"/>
            <a:ext cx="0" cy="787400"/>
          </a:xfrm>
          <a:prstGeom prst="line">
            <a:avLst/>
          </a:prstGeom>
          <a:ln w="25400" cap="flat" cmpd="sng">
            <a:solidFill>
              <a:schemeClr val="tx1"/>
            </a:solidFill>
            <a:prstDash val="solid"/>
            <a:headEnd type="none" w="med" len="med"/>
            <a:tailEnd type="triangle" w="med" len="med"/>
          </a:ln>
        </p:spPr>
      </p:sp>
      <p:sp>
        <p:nvSpPr>
          <p:cNvPr id="15" name="矩形 14"/>
          <p:cNvSpPr/>
          <p:nvPr/>
        </p:nvSpPr>
        <p:spPr>
          <a:xfrm>
            <a:off x="6484144" y="4830762"/>
            <a:ext cx="8032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cause</a:t>
            </a:r>
          </a:p>
        </p:txBody>
      </p:sp>
      <p:sp>
        <p:nvSpPr>
          <p:cNvPr id="16" name="矩形 15"/>
          <p:cNvSpPr/>
          <p:nvPr/>
        </p:nvSpPr>
        <p:spPr>
          <a:xfrm>
            <a:off x="6441281" y="4110037"/>
            <a:ext cx="889000" cy="5080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7" name="矩形 16"/>
          <p:cNvSpPr/>
          <p:nvPr/>
        </p:nvSpPr>
        <p:spPr>
          <a:xfrm>
            <a:off x="6484144" y="4144962"/>
            <a:ext cx="20859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i="1">
                <a:solidFill>
                  <a:schemeClr val="accent2"/>
                </a:solidFill>
                <a:latin typeface="Arial" panose="020B0604020202020204" pitchFamily="34" charset="0"/>
                <a:ea typeface="Times New Roman" panose="02020603050405020304" pitchFamily="18" charset="0"/>
              </a:rPr>
              <a:t>handler entry code</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65</a:t>
            </a:fld>
            <a:endParaRPr lang="zh-CN" altLang="en-US"/>
          </a:p>
        </p:txBody>
      </p:sp>
      <p:sp>
        <p:nvSpPr>
          <p:cNvPr id="6" name="标题 5"/>
          <p:cNvSpPr>
            <a:spLocks noGrp="1"/>
          </p:cNvSpPr>
          <p:nvPr>
            <p:ph type="title"/>
          </p:nvPr>
        </p:nvSpPr>
        <p:spPr/>
        <p:txBody>
          <a:bodyPr/>
          <a:lstStyle/>
          <a:p>
            <a:r>
              <a:rPr lang="en-US" altLang="zh-CN" dirty="0"/>
              <a:t>Saving State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6.6</a:t>
            </a:r>
            <a:endParaRPr lang="zh-CN" altLang="en-US" dirty="0"/>
          </a:p>
        </p:txBody>
      </p:sp>
      <p:sp>
        <p:nvSpPr>
          <p:cNvPr id="8" name="文本占位符 34818"/>
          <p:cNvSpPr>
            <a:spLocks noGrp="1"/>
          </p:cNvSpPr>
          <p:nvPr/>
        </p:nvSpPr>
        <p:spPr>
          <a:xfrm>
            <a:off x="647700" y="1811337"/>
            <a:ext cx="7848600" cy="4021614"/>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800" dirty="0"/>
              <a:t>Push it onto the stack</a:t>
            </a:r>
          </a:p>
          <a:p>
            <a:pPr lvl="1"/>
            <a:r>
              <a:rPr lang="en-US" altLang="zh-CN" sz="2400" dirty="0">
                <a:solidFill>
                  <a:srgbClr val="1111FF"/>
                </a:solidFill>
              </a:rPr>
              <a:t>68k, 80x86</a:t>
            </a:r>
          </a:p>
          <a:p>
            <a:r>
              <a:rPr lang="en-US" altLang="zh-CN" sz="2800" dirty="0"/>
              <a:t>Shadow Registers</a:t>
            </a:r>
          </a:p>
          <a:p>
            <a:pPr lvl="1"/>
            <a:r>
              <a:rPr lang="en-US" altLang="zh-CN" sz="2400" dirty="0">
                <a:solidFill>
                  <a:srgbClr val="1111FF"/>
                </a:solidFill>
              </a:rPr>
              <a:t>M88k</a:t>
            </a:r>
          </a:p>
          <a:p>
            <a:pPr lvl="1"/>
            <a:r>
              <a:rPr lang="en-US" altLang="zh-CN" sz="2400" dirty="0">
                <a:solidFill>
                  <a:srgbClr val="1111FF"/>
                </a:solidFill>
              </a:rPr>
              <a:t>Save state in a shadow of the internal pipeline registers</a:t>
            </a:r>
          </a:p>
          <a:p>
            <a:r>
              <a:rPr lang="en-US" altLang="zh-CN" sz="2800" dirty="0"/>
              <a:t>Save it in special registers</a:t>
            </a:r>
          </a:p>
          <a:p>
            <a:pPr lvl="1"/>
            <a:r>
              <a:rPr lang="en-US" altLang="zh-CN" sz="2400" dirty="0">
                <a:solidFill>
                  <a:srgbClr val="1111FF"/>
                </a:solidFill>
              </a:rPr>
              <a:t>MIPS EPC, </a:t>
            </a:r>
            <a:r>
              <a:rPr lang="en-US" altLang="zh-CN" sz="2400" dirty="0" err="1">
                <a:solidFill>
                  <a:srgbClr val="1111FF"/>
                </a:solidFill>
              </a:rPr>
              <a:t>BadVaddr</a:t>
            </a:r>
            <a:r>
              <a:rPr lang="en-US" altLang="zh-CN" sz="2400" dirty="0">
                <a:solidFill>
                  <a:srgbClr val="1111FF"/>
                </a:solidFill>
              </a:rPr>
              <a:t>, Status, Cause</a:t>
            </a:r>
          </a:p>
          <a:p>
            <a:pPr>
              <a:buNone/>
            </a:pPr>
            <a:endParaRPr lang="en-US" altLang="zh-CN"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66</a:t>
            </a:fld>
            <a:endParaRPr lang="zh-CN" altLang="en-US"/>
          </a:p>
        </p:txBody>
      </p:sp>
      <p:sp>
        <p:nvSpPr>
          <p:cNvPr id="6" name="标题 5"/>
          <p:cNvSpPr>
            <a:spLocks noGrp="1"/>
          </p:cNvSpPr>
          <p:nvPr>
            <p:ph type="title"/>
          </p:nvPr>
        </p:nvSpPr>
        <p:spPr/>
        <p:txBody>
          <a:bodyPr/>
          <a:lstStyle/>
          <a:p>
            <a:r>
              <a:rPr lang="en-US" altLang="zh-CN" sz="2400" dirty="0"/>
              <a:t>Additions to MIPS ISA to support Exceptions?</a:t>
            </a:r>
            <a:endParaRPr lang="zh-CN" altLang="en-US" sz="2400" dirty="0"/>
          </a:p>
        </p:txBody>
      </p:sp>
      <p:sp>
        <p:nvSpPr>
          <p:cNvPr id="7" name="内容占位符 6"/>
          <p:cNvSpPr>
            <a:spLocks noGrp="1"/>
          </p:cNvSpPr>
          <p:nvPr>
            <p:ph sz="quarter" idx="13"/>
          </p:nvPr>
        </p:nvSpPr>
        <p:spPr>
          <a:xfrm>
            <a:off x="266701" y="116837"/>
            <a:ext cx="800100" cy="568325"/>
          </a:xfrm>
        </p:spPr>
        <p:txBody>
          <a:bodyPr/>
          <a:lstStyle/>
          <a:p>
            <a:r>
              <a:rPr lang="en-US" altLang="zh-CN" dirty="0"/>
              <a:t>6.7</a:t>
            </a:r>
            <a:endParaRPr lang="zh-CN" altLang="en-US" dirty="0"/>
          </a:p>
        </p:txBody>
      </p:sp>
      <p:sp>
        <p:nvSpPr>
          <p:cNvPr id="8" name="文本占位符 35842"/>
          <p:cNvSpPr>
            <a:spLocks noGrp="1"/>
          </p:cNvSpPr>
          <p:nvPr/>
        </p:nvSpPr>
        <p:spPr>
          <a:xfrm>
            <a:off x="266700" y="995362"/>
            <a:ext cx="8610600" cy="5274310"/>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90000"/>
              </a:lnSpc>
              <a:spcBef>
                <a:spcPct val="15000"/>
              </a:spcBef>
            </a:pPr>
            <a:r>
              <a:rPr lang="en-US" altLang="zh-CN" sz="2000" dirty="0">
                <a:solidFill>
                  <a:schemeClr val="accent1"/>
                </a:solidFill>
              </a:rPr>
              <a:t>Exception state is kept in “coprocessor 0”.</a:t>
            </a:r>
          </a:p>
          <a:p>
            <a:pPr lvl="1">
              <a:lnSpc>
                <a:spcPct val="90000"/>
              </a:lnSpc>
              <a:spcBef>
                <a:spcPct val="15000"/>
              </a:spcBef>
            </a:pPr>
            <a:r>
              <a:rPr lang="en-US" altLang="zh-CN" sz="1600" dirty="0"/>
              <a:t>Use mfc0 read contents of these registers</a:t>
            </a:r>
          </a:p>
          <a:p>
            <a:pPr lvl="1">
              <a:lnSpc>
                <a:spcPct val="90000"/>
              </a:lnSpc>
              <a:spcBef>
                <a:spcPct val="15000"/>
              </a:spcBef>
            </a:pPr>
            <a:r>
              <a:rPr lang="en-US" altLang="zh-CN" sz="1600" dirty="0"/>
              <a:t>Every register is 32 bits, but may be only partially defined</a:t>
            </a:r>
          </a:p>
          <a:p>
            <a:pPr lvl="1">
              <a:lnSpc>
                <a:spcPct val="90000"/>
              </a:lnSpc>
              <a:spcBef>
                <a:spcPct val="15000"/>
              </a:spcBef>
            </a:pPr>
            <a:endParaRPr lang="en-US" altLang="zh-CN" sz="1600" dirty="0"/>
          </a:p>
          <a:p>
            <a:pPr lvl="1">
              <a:lnSpc>
                <a:spcPct val="90000"/>
              </a:lnSpc>
              <a:spcBef>
                <a:spcPct val="15000"/>
              </a:spcBef>
              <a:buNone/>
            </a:pPr>
            <a:r>
              <a:rPr lang="en-US" altLang="zh-CN" dirty="0" err="1">
                <a:solidFill>
                  <a:schemeClr val="accent1"/>
                </a:solidFill>
              </a:rPr>
              <a:t>BadVAddr</a:t>
            </a:r>
            <a:r>
              <a:rPr lang="en-US" altLang="zh-CN" dirty="0">
                <a:solidFill>
                  <a:schemeClr val="accent1"/>
                </a:solidFill>
              </a:rPr>
              <a:t> (register 8)</a:t>
            </a:r>
          </a:p>
          <a:p>
            <a:pPr lvl="1">
              <a:lnSpc>
                <a:spcPct val="90000"/>
              </a:lnSpc>
              <a:spcBef>
                <a:spcPct val="15000"/>
              </a:spcBef>
            </a:pPr>
            <a:r>
              <a:rPr lang="en-US" altLang="zh-CN" sz="1600" dirty="0"/>
              <a:t>register contains memory address at which memory reference occurred</a:t>
            </a:r>
          </a:p>
          <a:p>
            <a:pPr lvl="1">
              <a:lnSpc>
                <a:spcPct val="90000"/>
              </a:lnSpc>
              <a:spcBef>
                <a:spcPct val="15000"/>
              </a:spcBef>
              <a:buNone/>
            </a:pPr>
            <a:r>
              <a:rPr lang="en-US" altLang="zh-CN" dirty="0">
                <a:solidFill>
                  <a:schemeClr val="accent1"/>
                </a:solidFill>
              </a:rPr>
              <a:t>Status (register 12)</a:t>
            </a:r>
            <a:r>
              <a:rPr lang="en-US" altLang="zh-CN" dirty="0"/>
              <a:t> </a:t>
            </a:r>
          </a:p>
          <a:p>
            <a:pPr lvl="1">
              <a:lnSpc>
                <a:spcPct val="90000"/>
              </a:lnSpc>
              <a:spcBef>
                <a:spcPct val="15000"/>
              </a:spcBef>
            </a:pPr>
            <a:r>
              <a:rPr lang="en-US" altLang="zh-CN" sz="1600" dirty="0"/>
              <a:t>interrupt mask and enable bits </a:t>
            </a:r>
          </a:p>
          <a:p>
            <a:pPr lvl="1">
              <a:lnSpc>
                <a:spcPct val="90000"/>
              </a:lnSpc>
              <a:spcBef>
                <a:spcPct val="15000"/>
              </a:spcBef>
              <a:buNone/>
            </a:pPr>
            <a:r>
              <a:rPr lang="en-US" altLang="zh-CN" dirty="0">
                <a:solidFill>
                  <a:schemeClr val="accent1"/>
                </a:solidFill>
              </a:rPr>
              <a:t>Cause (register 13)</a:t>
            </a:r>
            <a:endParaRPr lang="en-US" altLang="zh-CN" dirty="0"/>
          </a:p>
          <a:p>
            <a:pPr lvl="1">
              <a:lnSpc>
                <a:spcPct val="90000"/>
              </a:lnSpc>
              <a:spcBef>
                <a:spcPct val="15000"/>
              </a:spcBef>
            </a:pPr>
            <a:r>
              <a:rPr lang="en-US" altLang="zh-CN" sz="1600" dirty="0"/>
              <a:t>the cause of the exception</a:t>
            </a:r>
          </a:p>
          <a:p>
            <a:pPr lvl="1">
              <a:lnSpc>
                <a:spcPct val="90000"/>
              </a:lnSpc>
              <a:spcBef>
                <a:spcPct val="15000"/>
              </a:spcBef>
            </a:pPr>
            <a:r>
              <a:rPr lang="en-US" altLang="zh-CN" sz="1600" dirty="0"/>
              <a:t>Bits 5 to 2 of this register encodes the exception type (</a:t>
            </a:r>
            <a:r>
              <a:rPr lang="en-US" altLang="zh-CN" sz="1600" dirty="0" err="1"/>
              <a:t>e.g</a:t>
            </a:r>
            <a:r>
              <a:rPr lang="en-US" altLang="zh-CN" sz="1600" dirty="0"/>
              <a:t>  undefined instruction=10 and arithmetic overflow=12)</a:t>
            </a:r>
          </a:p>
          <a:p>
            <a:pPr lvl="1">
              <a:lnSpc>
                <a:spcPct val="90000"/>
              </a:lnSpc>
              <a:spcBef>
                <a:spcPct val="15000"/>
              </a:spcBef>
              <a:buNone/>
            </a:pPr>
            <a:r>
              <a:rPr lang="en-US" altLang="zh-CN" dirty="0">
                <a:solidFill>
                  <a:schemeClr val="accent1"/>
                </a:solidFill>
              </a:rPr>
              <a:t>EPC (register 14)</a:t>
            </a:r>
            <a:endParaRPr lang="en-US" altLang="zh-CN" dirty="0"/>
          </a:p>
          <a:p>
            <a:pPr lvl="1">
              <a:lnSpc>
                <a:spcPct val="90000"/>
              </a:lnSpc>
              <a:spcBef>
                <a:spcPct val="15000"/>
              </a:spcBef>
            </a:pPr>
            <a:r>
              <a:rPr lang="en-US" altLang="zh-CN" sz="1600" dirty="0"/>
              <a:t>address of the affected instruction (register 14 of coprocessor 0). </a:t>
            </a:r>
          </a:p>
          <a:p>
            <a:pPr lvl="1">
              <a:lnSpc>
                <a:spcPct val="90000"/>
              </a:lnSpc>
              <a:spcBef>
                <a:spcPct val="15000"/>
              </a:spcBef>
            </a:pPr>
            <a:endParaRPr lang="en-US" altLang="zh-CN" sz="1600" dirty="0"/>
          </a:p>
          <a:p>
            <a:pPr>
              <a:lnSpc>
                <a:spcPct val="90000"/>
              </a:lnSpc>
              <a:spcBef>
                <a:spcPct val="15000"/>
              </a:spcBef>
            </a:pPr>
            <a:r>
              <a:rPr lang="en-US" altLang="zh-CN" sz="2000" dirty="0"/>
              <a:t>Control signals to write </a:t>
            </a:r>
            <a:r>
              <a:rPr lang="en-US" altLang="zh-CN" sz="2000" dirty="0" err="1"/>
              <a:t>BadVAddr</a:t>
            </a:r>
            <a:r>
              <a:rPr lang="en-US" altLang="zh-CN" sz="2000" dirty="0"/>
              <a:t>, Status, Cause, and EPC</a:t>
            </a:r>
          </a:p>
          <a:p>
            <a:pPr>
              <a:lnSpc>
                <a:spcPct val="90000"/>
              </a:lnSpc>
              <a:spcBef>
                <a:spcPct val="15000"/>
              </a:spcBef>
            </a:pPr>
            <a:r>
              <a:rPr lang="en-US" altLang="zh-CN" sz="2000" dirty="0"/>
              <a:t>Be able to write exception address into PC (8000 0180</a:t>
            </a:r>
            <a:r>
              <a:rPr lang="en-US" altLang="zh-CN" sz="2000" baseline="-25000" dirty="0"/>
              <a:t>hex</a:t>
            </a:r>
            <a:r>
              <a:rPr lang="en-US" altLang="zh-CN" sz="2000" dirty="0"/>
              <a:t>)</a:t>
            </a:r>
          </a:p>
          <a:p>
            <a:pPr>
              <a:lnSpc>
                <a:spcPct val="90000"/>
              </a:lnSpc>
              <a:spcBef>
                <a:spcPct val="15000"/>
              </a:spcBef>
            </a:pPr>
            <a:r>
              <a:rPr lang="en-US" altLang="zh-CN" sz="2000" dirty="0"/>
              <a:t>May have to undo PC = PC + 4, since want EPC to point to offending instruction (not its successor): PC = PC - 4</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67</a:t>
            </a:fld>
            <a:endParaRPr lang="zh-CN" altLang="en-US"/>
          </a:p>
        </p:txBody>
      </p:sp>
      <p:sp>
        <p:nvSpPr>
          <p:cNvPr id="6" name="标题 5"/>
          <p:cNvSpPr>
            <a:spLocks noGrp="1"/>
          </p:cNvSpPr>
          <p:nvPr>
            <p:ph type="title"/>
          </p:nvPr>
        </p:nvSpPr>
        <p:spPr/>
        <p:txBody>
          <a:bodyPr/>
          <a:lstStyle/>
          <a:p>
            <a:r>
              <a:rPr lang="en-US" altLang="zh-CN" dirty="0"/>
              <a:t>Details of Status register</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6.7</a:t>
            </a:r>
            <a:endParaRPr lang="zh-CN" altLang="en-US" dirty="0"/>
          </a:p>
        </p:txBody>
      </p:sp>
      <p:sp>
        <p:nvSpPr>
          <p:cNvPr id="8" name="文本占位符 36866"/>
          <p:cNvSpPr>
            <a:spLocks noGrp="1"/>
          </p:cNvSpPr>
          <p:nvPr/>
        </p:nvSpPr>
        <p:spPr>
          <a:xfrm>
            <a:off x="476250" y="2773362"/>
            <a:ext cx="8191500" cy="3551238"/>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85000"/>
              </a:lnSpc>
              <a:spcBef>
                <a:spcPct val="0"/>
              </a:spcBef>
            </a:pPr>
            <a:r>
              <a:rPr lang="en-US" altLang="zh-CN" dirty="0"/>
              <a:t>Mask = 1 bit for each of 6 hardware and 2 software interrupt levels</a:t>
            </a:r>
          </a:p>
          <a:p>
            <a:pPr lvl="1">
              <a:spcBef>
                <a:spcPct val="0"/>
              </a:spcBef>
            </a:pPr>
            <a:r>
              <a:rPr lang="en-US" altLang="zh-CN" dirty="0"/>
              <a:t>1 =&gt; enables interrupts</a:t>
            </a:r>
          </a:p>
          <a:p>
            <a:pPr lvl="1">
              <a:spcBef>
                <a:spcPct val="0"/>
              </a:spcBef>
            </a:pPr>
            <a:r>
              <a:rPr lang="en-US" altLang="zh-CN" dirty="0"/>
              <a:t>0 =&gt; disables interrupts</a:t>
            </a:r>
          </a:p>
          <a:p>
            <a:pPr>
              <a:lnSpc>
                <a:spcPct val="85000"/>
              </a:lnSpc>
              <a:spcBef>
                <a:spcPct val="0"/>
              </a:spcBef>
            </a:pPr>
            <a:r>
              <a:rPr lang="en-US" altLang="zh-CN" dirty="0"/>
              <a:t>k = kernel/user</a:t>
            </a:r>
          </a:p>
          <a:p>
            <a:pPr lvl="1">
              <a:spcBef>
                <a:spcPct val="0"/>
              </a:spcBef>
            </a:pPr>
            <a:r>
              <a:rPr lang="en-US" altLang="zh-CN" dirty="0"/>
              <a:t>0 =&gt; was in the kernel when interrupt occurred</a:t>
            </a:r>
          </a:p>
          <a:p>
            <a:pPr lvl="1">
              <a:spcBef>
                <a:spcPct val="0"/>
              </a:spcBef>
            </a:pPr>
            <a:r>
              <a:rPr lang="en-US" altLang="zh-CN" dirty="0"/>
              <a:t>1 =&gt; was running user mode</a:t>
            </a:r>
          </a:p>
          <a:p>
            <a:pPr>
              <a:lnSpc>
                <a:spcPct val="85000"/>
              </a:lnSpc>
              <a:spcBef>
                <a:spcPct val="0"/>
              </a:spcBef>
            </a:pPr>
            <a:r>
              <a:rPr lang="en-US" altLang="zh-CN" dirty="0"/>
              <a:t>e = interrupt enable</a:t>
            </a:r>
          </a:p>
          <a:p>
            <a:pPr lvl="1">
              <a:spcBef>
                <a:spcPct val="0"/>
              </a:spcBef>
            </a:pPr>
            <a:r>
              <a:rPr lang="en-US" altLang="zh-CN" dirty="0"/>
              <a:t>0 =&gt; interrupts were disabled</a:t>
            </a:r>
          </a:p>
          <a:p>
            <a:pPr lvl="1">
              <a:spcBef>
                <a:spcPct val="0"/>
              </a:spcBef>
            </a:pPr>
            <a:r>
              <a:rPr lang="en-US" altLang="zh-CN" dirty="0"/>
              <a:t>1 =&gt; interrupts were enabled</a:t>
            </a:r>
          </a:p>
          <a:p>
            <a:pPr>
              <a:lnSpc>
                <a:spcPct val="85000"/>
              </a:lnSpc>
              <a:spcBef>
                <a:spcPct val="0"/>
              </a:spcBef>
            </a:pPr>
            <a:r>
              <a:rPr lang="en-US" altLang="zh-CN" dirty="0"/>
              <a:t>When interrupt occurs, 6 LSB shifted left 2 bits, setting 2 LSB to 0 </a:t>
            </a:r>
          </a:p>
          <a:p>
            <a:pPr lvl="1">
              <a:spcBef>
                <a:spcPct val="0"/>
              </a:spcBef>
            </a:pPr>
            <a:r>
              <a:rPr lang="en-US" altLang="zh-CN" dirty="0"/>
              <a:t>run in kernel mode with interrupts disabled</a:t>
            </a:r>
          </a:p>
        </p:txBody>
      </p:sp>
      <p:sp>
        <p:nvSpPr>
          <p:cNvPr id="9" name="矩形 8"/>
          <p:cNvSpPr/>
          <p:nvPr/>
        </p:nvSpPr>
        <p:spPr>
          <a:xfrm>
            <a:off x="793750" y="1462087"/>
            <a:ext cx="995363"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Status</a:t>
            </a:r>
          </a:p>
        </p:txBody>
      </p:sp>
      <p:sp>
        <p:nvSpPr>
          <p:cNvPr id="10" name="矩形 9"/>
          <p:cNvSpPr/>
          <p:nvPr/>
        </p:nvSpPr>
        <p:spPr>
          <a:xfrm>
            <a:off x="4075113" y="1019175"/>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15</a:t>
            </a:r>
          </a:p>
        </p:txBody>
      </p:sp>
      <p:sp>
        <p:nvSpPr>
          <p:cNvPr id="11" name="矩形 10"/>
          <p:cNvSpPr/>
          <p:nvPr/>
        </p:nvSpPr>
        <p:spPr>
          <a:xfrm>
            <a:off x="5395913" y="1019175"/>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8</a:t>
            </a:r>
          </a:p>
        </p:txBody>
      </p:sp>
      <p:sp>
        <p:nvSpPr>
          <p:cNvPr id="12" name="矩形 11"/>
          <p:cNvSpPr/>
          <p:nvPr/>
        </p:nvSpPr>
        <p:spPr>
          <a:xfrm>
            <a:off x="60071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5</a:t>
            </a:r>
          </a:p>
        </p:txBody>
      </p:sp>
      <p:sp>
        <p:nvSpPr>
          <p:cNvPr id="13" name="矩形 12"/>
          <p:cNvSpPr/>
          <p:nvPr/>
        </p:nvSpPr>
        <p:spPr>
          <a:xfrm>
            <a:off x="63119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4</a:t>
            </a:r>
          </a:p>
        </p:txBody>
      </p:sp>
      <p:sp>
        <p:nvSpPr>
          <p:cNvPr id="14" name="矩形 13"/>
          <p:cNvSpPr/>
          <p:nvPr/>
        </p:nvSpPr>
        <p:spPr>
          <a:xfrm>
            <a:off x="66167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3</a:t>
            </a:r>
          </a:p>
        </p:txBody>
      </p:sp>
      <p:sp>
        <p:nvSpPr>
          <p:cNvPr id="15" name="矩形 14"/>
          <p:cNvSpPr/>
          <p:nvPr/>
        </p:nvSpPr>
        <p:spPr>
          <a:xfrm>
            <a:off x="69215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2</a:t>
            </a:r>
          </a:p>
        </p:txBody>
      </p:sp>
      <p:sp>
        <p:nvSpPr>
          <p:cNvPr id="16" name="矩形 15"/>
          <p:cNvSpPr/>
          <p:nvPr/>
        </p:nvSpPr>
        <p:spPr>
          <a:xfrm>
            <a:off x="7210425"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a:t>
            </a:r>
          </a:p>
        </p:txBody>
      </p:sp>
      <p:sp>
        <p:nvSpPr>
          <p:cNvPr id="17" name="矩形 16"/>
          <p:cNvSpPr/>
          <p:nvPr/>
        </p:nvSpPr>
        <p:spPr>
          <a:xfrm>
            <a:off x="7515225"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0</a:t>
            </a:r>
          </a:p>
        </p:txBody>
      </p:sp>
      <p:grpSp>
        <p:nvGrpSpPr>
          <p:cNvPr id="18" name="组合 17"/>
          <p:cNvGrpSpPr/>
          <p:nvPr/>
        </p:nvGrpSpPr>
        <p:grpSpPr>
          <a:xfrm>
            <a:off x="1936750" y="1462087"/>
            <a:ext cx="6019800" cy="500063"/>
            <a:chOff x="1181" y="792"/>
            <a:chExt cx="3792" cy="315"/>
          </a:xfrm>
        </p:grpSpPr>
        <p:sp>
          <p:nvSpPr>
            <p:cNvPr id="23" name="矩形 22"/>
            <p:cNvSpPr/>
            <p:nvPr/>
          </p:nvSpPr>
          <p:spPr>
            <a:xfrm>
              <a:off x="1181" y="792"/>
              <a:ext cx="3792" cy="30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4" name="矩形 23"/>
            <p:cNvSpPr/>
            <p:nvPr/>
          </p:nvSpPr>
          <p:spPr>
            <a:xfrm>
              <a:off x="3807"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p>
          </p:txBody>
        </p:sp>
        <p:sp>
          <p:nvSpPr>
            <p:cNvPr id="25" name="矩形 24"/>
            <p:cNvSpPr/>
            <p:nvPr/>
          </p:nvSpPr>
          <p:spPr>
            <a:xfrm>
              <a:off x="3833"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6" name="矩形 25"/>
            <p:cNvSpPr/>
            <p:nvPr/>
          </p:nvSpPr>
          <p:spPr>
            <a:xfrm>
              <a:off x="3999"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p>
          </p:txBody>
        </p:sp>
        <p:sp>
          <p:nvSpPr>
            <p:cNvPr id="27" name="矩形 26"/>
            <p:cNvSpPr/>
            <p:nvPr/>
          </p:nvSpPr>
          <p:spPr>
            <a:xfrm>
              <a:off x="4025"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8" name="矩形 27"/>
            <p:cNvSpPr/>
            <p:nvPr/>
          </p:nvSpPr>
          <p:spPr>
            <a:xfrm>
              <a:off x="4191"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p>
          </p:txBody>
        </p:sp>
        <p:sp>
          <p:nvSpPr>
            <p:cNvPr id="29" name="矩形 28"/>
            <p:cNvSpPr/>
            <p:nvPr/>
          </p:nvSpPr>
          <p:spPr>
            <a:xfrm>
              <a:off x="4217"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0" name="矩形 29"/>
            <p:cNvSpPr/>
            <p:nvPr/>
          </p:nvSpPr>
          <p:spPr>
            <a:xfrm>
              <a:off x="4383"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p>
          </p:txBody>
        </p:sp>
        <p:sp>
          <p:nvSpPr>
            <p:cNvPr id="31" name="矩形 30"/>
            <p:cNvSpPr/>
            <p:nvPr/>
          </p:nvSpPr>
          <p:spPr>
            <a:xfrm>
              <a:off x="4409"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2" name="矩形 31"/>
            <p:cNvSpPr/>
            <p:nvPr/>
          </p:nvSpPr>
          <p:spPr>
            <a:xfrm>
              <a:off x="4565"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p>
          </p:txBody>
        </p:sp>
        <p:sp>
          <p:nvSpPr>
            <p:cNvPr id="33" name="矩形 32"/>
            <p:cNvSpPr/>
            <p:nvPr/>
          </p:nvSpPr>
          <p:spPr>
            <a:xfrm>
              <a:off x="4591"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4" name="矩形 33"/>
            <p:cNvSpPr/>
            <p:nvPr/>
          </p:nvSpPr>
          <p:spPr>
            <a:xfrm>
              <a:off x="4757"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p>
          </p:txBody>
        </p:sp>
        <p:sp>
          <p:nvSpPr>
            <p:cNvPr id="35" name="矩形 34"/>
            <p:cNvSpPr/>
            <p:nvPr/>
          </p:nvSpPr>
          <p:spPr>
            <a:xfrm>
              <a:off x="4783"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6" name="矩形 35"/>
            <p:cNvSpPr/>
            <p:nvPr/>
          </p:nvSpPr>
          <p:spPr>
            <a:xfrm>
              <a:off x="2664" y="792"/>
              <a:ext cx="923" cy="30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grpSp>
      <p:sp>
        <p:nvSpPr>
          <p:cNvPr id="19" name="矩形 18"/>
          <p:cNvSpPr/>
          <p:nvPr/>
        </p:nvSpPr>
        <p:spPr>
          <a:xfrm>
            <a:off x="4565650" y="1535112"/>
            <a:ext cx="922338"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Mask</a:t>
            </a:r>
          </a:p>
        </p:txBody>
      </p:sp>
      <p:sp>
        <p:nvSpPr>
          <p:cNvPr id="20" name="矩形 19"/>
          <p:cNvSpPr/>
          <p:nvPr/>
        </p:nvSpPr>
        <p:spPr>
          <a:xfrm>
            <a:off x="6038850" y="2008187"/>
            <a:ext cx="600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2400" b="1">
                <a:latin typeface="Times New Roman" panose="02020603050405020304" pitchFamily="18" charset="0"/>
                <a:ea typeface="Times New Roman" panose="02020603050405020304" pitchFamily="18" charset="0"/>
              </a:rPr>
              <a:t>old</a:t>
            </a:r>
          </a:p>
        </p:txBody>
      </p:sp>
      <p:sp>
        <p:nvSpPr>
          <p:cNvPr id="21" name="矩形 20"/>
          <p:cNvSpPr/>
          <p:nvPr/>
        </p:nvSpPr>
        <p:spPr>
          <a:xfrm>
            <a:off x="6591300" y="2008187"/>
            <a:ext cx="785813"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2400" b="1" err="1">
                <a:latin typeface="Times New Roman" panose="02020603050405020304" pitchFamily="18" charset="0"/>
                <a:ea typeface="Times New Roman" panose="02020603050405020304" pitchFamily="18" charset="0"/>
              </a:rPr>
              <a:t>prev</a:t>
            </a:r>
          </a:p>
        </p:txBody>
      </p:sp>
      <p:sp>
        <p:nvSpPr>
          <p:cNvPr id="22" name="矩形 21"/>
          <p:cNvSpPr/>
          <p:nvPr/>
        </p:nvSpPr>
        <p:spPr>
          <a:xfrm>
            <a:off x="7269163" y="2041525"/>
            <a:ext cx="1174750"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current</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68</a:t>
            </a:fld>
            <a:endParaRPr lang="zh-CN" altLang="en-US"/>
          </a:p>
        </p:txBody>
      </p:sp>
      <p:sp>
        <p:nvSpPr>
          <p:cNvPr id="6" name="标题 5"/>
          <p:cNvSpPr>
            <a:spLocks noGrp="1"/>
          </p:cNvSpPr>
          <p:nvPr>
            <p:ph type="title"/>
          </p:nvPr>
        </p:nvSpPr>
        <p:spPr/>
        <p:txBody>
          <a:bodyPr/>
          <a:lstStyle/>
          <a:p>
            <a:r>
              <a:rPr lang="en-US" altLang="zh-CN" dirty="0"/>
              <a:t>Details of Cause register</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6.7</a:t>
            </a:r>
            <a:endParaRPr lang="zh-CN" altLang="en-US" dirty="0"/>
          </a:p>
        </p:txBody>
      </p:sp>
      <p:sp>
        <p:nvSpPr>
          <p:cNvPr id="8" name="文本占位符 38914"/>
          <p:cNvSpPr>
            <a:spLocks noGrp="1"/>
          </p:cNvSpPr>
          <p:nvPr/>
        </p:nvSpPr>
        <p:spPr>
          <a:xfrm>
            <a:off x="476250" y="1955800"/>
            <a:ext cx="8191500" cy="4643835"/>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000" u="sng" dirty="0">
                <a:solidFill>
                  <a:schemeClr val="accent1"/>
                </a:solidFill>
              </a:rPr>
              <a:t>Pending interrupt </a:t>
            </a:r>
            <a:r>
              <a:rPr lang="en-US" altLang="zh-CN" sz="2000" dirty="0"/>
              <a:t> 6</a:t>
            </a:r>
            <a:r>
              <a:rPr lang="zh-CN" altLang="en-US" sz="2000" dirty="0"/>
              <a:t> </a:t>
            </a:r>
            <a:r>
              <a:rPr lang="en-US" altLang="zh-CN" sz="2000" dirty="0"/>
              <a:t>hardware levels: bit set if interrupt occurs but not yet serviced</a:t>
            </a:r>
          </a:p>
          <a:p>
            <a:pPr lvl="1"/>
            <a:r>
              <a:rPr lang="en-US" altLang="zh-CN" dirty="0"/>
              <a:t>handles cases when more than one interrupt occurs at same time, or while records interrupt requests when interrupts disabled</a:t>
            </a:r>
          </a:p>
          <a:p>
            <a:r>
              <a:rPr lang="en-US" altLang="zh-CN" sz="2000" u="sng" dirty="0">
                <a:solidFill>
                  <a:schemeClr val="accent1"/>
                </a:solidFill>
              </a:rPr>
              <a:t>Exception Code </a:t>
            </a:r>
            <a:r>
              <a:rPr lang="en-US" altLang="zh-CN" sz="2000" dirty="0"/>
              <a:t>encodes reasons for interrupt</a:t>
            </a:r>
          </a:p>
          <a:p>
            <a:pPr lvl="1"/>
            <a:r>
              <a:rPr lang="en-US" altLang="zh-CN" dirty="0"/>
              <a:t>0  (INT) =&gt; external interrupt</a:t>
            </a:r>
          </a:p>
          <a:p>
            <a:pPr lvl="1"/>
            <a:r>
              <a:rPr lang="en-US" altLang="zh-CN" dirty="0"/>
              <a:t>4  (ADDRL) =&gt; address error exception (load or </a:t>
            </a:r>
            <a:r>
              <a:rPr lang="en-US" altLang="zh-CN" dirty="0" err="1"/>
              <a:t>instr</a:t>
            </a:r>
            <a:r>
              <a:rPr lang="en-US" altLang="zh-CN" dirty="0"/>
              <a:t> fetch)</a:t>
            </a:r>
          </a:p>
          <a:p>
            <a:pPr lvl="1"/>
            <a:r>
              <a:rPr lang="en-US" altLang="zh-CN" dirty="0"/>
              <a:t>5  (ADDRS) =&gt; address error exception (store)</a:t>
            </a:r>
          </a:p>
          <a:p>
            <a:pPr lvl="1"/>
            <a:r>
              <a:rPr lang="en-US" altLang="zh-CN" dirty="0"/>
              <a:t>6  (IBUS) =&gt; bus error on instruction fetch</a:t>
            </a:r>
          </a:p>
          <a:p>
            <a:pPr lvl="1"/>
            <a:r>
              <a:rPr lang="en-US" altLang="zh-CN" dirty="0"/>
              <a:t>7  (DBUS) =&gt; bus error on data fetch</a:t>
            </a:r>
          </a:p>
          <a:p>
            <a:pPr lvl="1"/>
            <a:r>
              <a:rPr lang="en-US" altLang="zh-CN" dirty="0"/>
              <a:t>8  (</a:t>
            </a:r>
            <a:r>
              <a:rPr lang="en-US" altLang="zh-CN" dirty="0" err="1"/>
              <a:t>Syscall</a:t>
            </a:r>
            <a:r>
              <a:rPr lang="en-US" altLang="zh-CN" dirty="0"/>
              <a:t>) =&gt; </a:t>
            </a:r>
            <a:r>
              <a:rPr lang="en-US" altLang="zh-CN" dirty="0" err="1"/>
              <a:t>Syscall</a:t>
            </a:r>
            <a:r>
              <a:rPr lang="en-US" altLang="zh-CN" dirty="0"/>
              <a:t> exception</a:t>
            </a:r>
          </a:p>
          <a:p>
            <a:pPr lvl="1"/>
            <a:r>
              <a:rPr lang="en-US" altLang="zh-CN" dirty="0"/>
              <a:t>9  (BKPT) =&gt; Breakpoint exception</a:t>
            </a:r>
          </a:p>
          <a:p>
            <a:pPr lvl="1"/>
            <a:r>
              <a:rPr lang="en-US" altLang="zh-CN" dirty="0"/>
              <a:t>10  (RI) =&gt; Reserved Instruction exception</a:t>
            </a:r>
          </a:p>
          <a:p>
            <a:pPr lvl="1"/>
            <a:r>
              <a:rPr lang="en-US" altLang="zh-CN" dirty="0"/>
              <a:t>12 (OVF) =&gt; Arithmetic overflow exception</a:t>
            </a:r>
          </a:p>
        </p:txBody>
      </p:sp>
      <p:sp>
        <p:nvSpPr>
          <p:cNvPr id="9" name="矩形 8"/>
          <p:cNvSpPr/>
          <p:nvPr/>
        </p:nvSpPr>
        <p:spPr>
          <a:xfrm>
            <a:off x="781050" y="1141413"/>
            <a:ext cx="1008062"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Status</a:t>
            </a:r>
          </a:p>
        </p:txBody>
      </p:sp>
      <p:sp>
        <p:nvSpPr>
          <p:cNvPr id="10" name="矩形 9"/>
          <p:cNvSpPr/>
          <p:nvPr/>
        </p:nvSpPr>
        <p:spPr>
          <a:xfrm>
            <a:off x="1838325" y="1327150"/>
            <a:ext cx="6019800"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矩形 10"/>
          <p:cNvSpPr/>
          <p:nvPr/>
        </p:nvSpPr>
        <p:spPr>
          <a:xfrm>
            <a:off x="4083050" y="871538"/>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15</a:t>
            </a:r>
          </a:p>
        </p:txBody>
      </p:sp>
      <p:sp>
        <p:nvSpPr>
          <p:cNvPr id="12" name="矩形 11"/>
          <p:cNvSpPr/>
          <p:nvPr/>
        </p:nvSpPr>
        <p:spPr>
          <a:xfrm>
            <a:off x="5403850" y="871538"/>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10</a:t>
            </a:r>
          </a:p>
        </p:txBody>
      </p:sp>
      <p:sp>
        <p:nvSpPr>
          <p:cNvPr id="13" name="矩形 12"/>
          <p:cNvSpPr/>
          <p:nvPr/>
        </p:nvSpPr>
        <p:spPr>
          <a:xfrm>
            <a:off x="4192587" y="1327150"/>
            <a:ext cx="1465263"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4" name="矩形 13"/>
          <p:cNvSpPr/>
          <p:nvPr/>
        </p:nvSpPr>
        <p:spPr>
          <a:xfrm>
            <a:off x="4302125" y="1311275"/>
            <a:ext cx="1260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Pending</a:t>
            </a:r>
          </a:p>
        </p:txBody>
      </p:sp>
      <p:sp>
        <p:nvSpPr>
          <p:cNvPr id="15" name="矩形 14"/>
          <p:cNvSpPr/>
          <p:nvPr/>
        </p:nvSpPr>
        <p:spPr>
          <a:xfrm>
            <a:off x="5927725" y="871538"/>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5</a:t>
            </a:r>
          </a:p>
        </p:txBody>
      </p:sp>
      <p:sp>
        <p:nvSpPr>
          <p:cNvPr id="16" name="矩形 15"/>
          <p:cNvSpPr/>
          <p:nvPr/>
        </p:nvSpPr>
        <p:spPr>
          <a:xfrm>
            <a:off x="7248525" y="871538"/>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2</a:t>
            </a:r>
          </a:p>
        </p:txBody>
      </p:sp>
      <p:sp>
        <p:nvSpPr>
          <p:cNvPr id="17" name="矩形 16"/>
          <p:cNvSpPr/>
          <p:nvPr/>
        </p:nvSpPr>
        <p:spPr>
          <a:xfrm>
            <a:off x="6037262" y="1327150"/>
            <a:ext cx="1465263"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8" name="矩形 17"/>
          <p:cNvSpPr/>
          <p:nvPr/>
        </p:nvSpPr>
        <p:spPr>
          <a:xfrm>
            <a:off x="6146800" y="1311275"/>
            <a:ext cx="871537"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Code</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69</a:t>
            </a:fld>
            <a:endParaRPr lang="zh-CN" altLang="en-US"/>
          </a:p>
        </p:txBody>
      </p:sp>
      <p:sp>
        <p:nvSpPr>
          <p:cNvPr id="6" name="标题 5"/>
          <p:cNvSpPr>
            <a:spLocks noGrp="1"/>
          </p:cNvSpPr>
          <p:nvPr>
            <p:ph type="title"/>
          </p:nvPr>
        </p:nvSpPr>
        <p:spPr/>
        <p:txBody>
          <a:bodyPr/>
          <a:lstStyle/>
          <a:p>
            <a:r>
              <a:rPr lang="en-US" altLang="zh-CN" sz="2400" dirty="0"/>
              <a:t>Example: How Control Handles Traps in our FSM</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6.8</a:t>
            </a:r>
            <a:endParaRPr lang="zh-CN" altLang="en-US" dirty="0"/>
          </a:p>
        </p:txBody>
      </p:sp>
      <p:sp>
        <p:nvSpPr>
          <p:cNvPr id="8" name="文本占位符 115714"/>
          <p:cNvSpPr>
            <a:spLocks noGrp="1"/>
          </p:cNvSpPr>
          <p:nvPr/>
        </p:nvSpPr>
        <p:spPr>
          <a:xfrm>
            <a:off x="0" y="977900"/>
            <a:ext cx="9144000" cy="5148076"/>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a:solidFill>
                  <a:schemeClr val="accent1"/>
                </a:solidFill>
              </a:rPr>
              <a:t>Undefined Instruction</a:t>
            </a:r>
            <a:r>
              <a:rPr lang="en-US" altLang="zh-CN"/>
              <a:t>–detected when no next state is defined from state 1 for the op value. </a:t>
            </a:r>
          </a:p>
          <a:p>
            <a:pPr lvl="1"/>
            <a:r>
              <a:rPr lang="en-US" altLang="zh-CN" err="1"/>
              <a:t>We handle this exception by defining the next state value for all op values other than lw, sw, 0 (R-type), jmp, beq, and ori</a:t>
            </a:r>
            <a:r>
              <a:rPr lang="en-US" altLang="zh-CN"/>
              <a:t> as new state 12. </a:t>
            </a:r>
          </a:p>
          <a:p>
            <a:pPr lvl="1"/>
            <a:r>
              <a:rPr lang="en-US" altLang="zh-CN" err="1"/>
              <a:t>Shown symbolically using “other” to indicate that the op field does not match any of the opcodes</a:t>
            </a:r>
            <a:r>
              <a:rPr lang="en-US" altLang="zh-CN"/>
              <a:t> that label arcs out of state 1.</a:t>
            </a:r>
          </a:p>
          <a:p>
            <a:r>
              <a:rPr lang="en-US" altLang="zh-CN">
                <a:solidFill>
                  <a:schemeClr val="accent1"/>
                </a:solidFill>
              </a:rPr>
              <a:t>Arithmetic overflow</a:t>
            </a:r>
            <a:r>
              <a:rPr lang="en-US" altLang="zh-CN"/>
              <a:t>–detected on ALU ops such as signed add</a:t>
            </a:r>
          </a:p>
          <a:p>
            <a:pPr lvl="1"/>
            <a:r>
              <a:rPr lang="en-US" altLang="zh-CN"/>
              <a:t>Used to save PC and enter exception handler</a:t>
            </a:r>
          </a:p>
          <a:p>
            <a:r>
              <a:rPr lang="en-US" altLang="zh-CN">
                <a:solidFill>
                  <a:schemeClr val="accent1"/>
                </a:solidFill>
              </a:rPr>
              <a:t>External Interrupt </a:t>
            </a:r>
            <a:r>
              <a:rPr lang="en-US" altLang="zh-CN"/>
              <a:t>–</a:t>
            </a:r>
            <a:r>
              <a:rPr lang="en-US" altLang="zh-CN">
                <a:solidFill>
                  <a:schemeClr val="accent1"/>
                </a:solidFill>
              </a:rPr>
              <a:t> </a:t>
            </a:r>
            <a:r>
              <a:rPr lang="en-US" altLang="zh-CN"/>
              <a:t>flagged by asserted interrupt line</a:t>
            </a:r>
          </a:p>
          <a:p>
            <a:pPr lvl="1"/>
            <a:r>
              <a:rPr lang="en-US" altLang="zh-CN"/>
              <a:t>Again, must save PC and enter exception handler</a:t>
            </a:r>
            <a:endParaRPr lang="en-US" altLang="zh-CN">
              <a:solidFill>
                <a:schemeClr val="accent1"/>
              </a:solidFill>
            </a:endParaRPr>
          </a:p>
          <a:p>
            <a:r>
              <a:rPr lang="en-US" altLang="zh-CN"/>
              <a:t>Note: Challenge in designing control of a real machine is to handle different interactions between instructions and other exception-causing events such that control logic remains small and fast. </a:t>
            </a:r>
          </a:p>
          <a:p>
            <a:pPr lvl="1"/>
            <a:r>
              <a:rPr lang="en-US" altLang="zh-CN"/>
              <a:t>Complex interactions makes the control unit the most challenging aspect of hardware design</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98575" y="116840"/>
            <a:ext cx="7298690" cy="649605"/>
          </a:xfrm>
        </p:spPr>
        <p:txBody>
          <a:bodyPr/>
          <a:lstStyle/>
          <a:p>
            <a:r>
              <a:rPr lang="en-US" altLang="zh-CN" sz="2400">
                <a:sym typeface="+mn-ea"/>
              </a:rPr>
              <a:t>Recap: PLA Implementation of the Main Control</a:t>
            </a:r>
            <a:br>
              <a:rPr lang="en-US" altLang="zh-CN"/>
            </a:br>
            <a:endParaRPr lang="en-US" altLang="zh-CN" dirty="0"/>
          </a:p>
        </p:txBody>
      </p:sp>
      <p:sp>
        <p:nvSpPr>
          <p:cNvPr id="7" name="内容占位符 6"/>
          <p:cNvSpPr>
            <a:spLocks noGrp="1"/>
          </p:cNvSpPr>
          <p:nvPr>
            <p:ph sz="quarter" idx="13"/>
          </p:nvPr>
        </p:nvSpPr>
        <p:spPr>
          <a:xfrm>
            <a:off x="228600" y="116837"/>
            <a:ext cx="914400" cy="568325"/>
          </a:xfrm>
        </p:spPr>
        <p:txBody>
          <a:bodyPr/>
          <a:lstStyle/>
          <a:p>
            <a:r>
              <a:rPr lang="en-US" altLang="zh-CN" dirty="0">
                <a:solidFill>
                  <a:schemeClr val="bg1"/>
                </a:solidFill>
              </a:rPr>
              <a:t> 1.4</a:t>
            </a:r>
            <a:endParaRPr lang="zh-CN" altLang="en-US" dirty="0">
              <a:solidFill>
                <a:schemeClr val="bg1"/>
              </a:solidFill>
            </a:endParaRPr>
          </a:p>
        </p:txBody>
      </p:sp>
      <p:grpSp>
        <p:nvGrpSpPr>
          <p:cNvPr id="10447" name="组合 10446"/>
          <p:cNvGrpSpPr/>
          <p:nvPr/>
        </p:nvGrpSpPr>
        <p:grpSpPr>
          <a:xfrm>
            <a:off x="360363" y="860425"/>
            <a:ext cx="8407400" cy="5781675"/>
            <a:chOff x="227" y="390"/>
            <a:chExt cx="5296" cy="3730"/>
          </a:xfrm>
        </p:grpSpPr>
        <p:grpSp>
          <p:nvGrpSpPr>
            <p:cNvPr id="10369" name="组合 10368"/>
            <p:cNvGrpSpPr/>
            <p:nvPr/>
          </p:nvGrpSpPr>
          <p:grpSpPr>
            <a:xfrm>
              <a:off x="227" y="390"/>
              <a:ext cx="4434" cy="1309"/>
              <a:chOff x="227" y="390"/>
              <a:chExt cx="4434" cy="1309"/>
            </a:xfrm>
          </p:grpSpPr>
          <p:sp>
            <p:nvSpPr>
              <p:cNvPr id="10243" name="椭圆 10242"/>
              <p:cNvSpPr/>
              <p:nvPr/>
            </p:nvSpPr>
            <p:spPr>
              <a:xfrm>
                <a:off x="44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4" name="直接连接符 10243"/>
              <p:cNvSpPr/>
              <p:nvPr/>
            </p:nvSpPr>
            <p:spPr>
              <a:xfrm flipV="1">
                <a:off x="480" y="616"/>
                <a:ext cx="0" cy="352"/>
              </a:xfrm>
              <a:prstGeom prst="line">
                <a:avLst/>
              </a:prstGeom>
              <a:ln w="25400" cap="flat" cmpd="sng">
                <a:solidFill>
                  <a:schemeClr val="tx1"/>
                </a:solidFill>
                <a:prstDash val="solid"/>
                <a:headEnd type="none" w="med" len="med"/>
                <a:tailEnd type="none" w="med" len="med"/>
              </a:ln>
            </p:spPr>
          </p:sp>
          <p:sp>
            <p:nvSpPr>
              <p:cNvPr id="10245" name="椭圆 10244"/>
              <p:cNvSpPr/>
              <p:nvPr/>
            </p:nvSpPr>
            <p:spPr>
              <a:xfrm>
                <a:off x="53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6" name="直接连接符 10245"/>
              <p:cNvSpPr/>
              <p:nvPr/>
            </p:nvSpPr>
            <p:spPr>
              <a:xfrm flipV="1">
                <a:off x="576" y="664"/>
                <a:ext cx="0" cy="304"/>
              </a:xfrm>
              <a:prstGeom prst="line">
                <a:avLst/>
              </a:prstGeom>
              <a:ln w="25400" cap="flat" cmpd="sng">
                <a:solidFill>
                  <a:schemeClr val="tx1"/>
                </a:solidFill>
                <a:prstDash val="solid"/>
                <a:headEnd type="none" w="med" len="med"/>
                <a:tailEnd type="none" w="med" len="med"/>
              </a:ln>
            </p:spPr>
          </p:sp>
          <p:sp>
            <p:nvSpPr>
              <p:cNvPr id="10247" name="椭圆 10246"/>
              <p:cNvSpPr/>
              <p:nvPr/>
            </p:nvSpPr>
            <p:spPr>
              <a:xfrm>
                <a:off x="63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8" name="直接连接符 10247"/>
              <p:cNvSpPr/>
              <p:nvPr/>
            </p:nvSpPr>
            <p:spPr>
              <a:xfrm flipV="1">
                <a:off x="672" y="712"/>
                <a:ext cx="0" cy="256"/>
              </a:xfrm>
              <a:prstGeom prst="line">
                <a:avLst/>
              </a:prstGeom>
              <a:ln w="25400" cap="flat" cmpd="sng">
                <a:solidFill>
                  <a:schemeClr val="tx1"/>
                </a:solidFill>
                <a:prstDash val="solid"/>
                <a:headEnd type="none" w="med" len="med"/>
                <a:tailEnd type="none" w="med" len="med"/>
              </a:ln>
            </p:spPr>
          </p:sp>
          <p:sp>
            <p:nvSpPr>
              <p:cNvPr id="10249" name="椭圆 10248"/>
              <p:cNvSpPr/>
              <p:nvPr/>
            </p:nvSpPr>
            <p:spPr>
              <a:xfrm>
                <a:off x="72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0" name="直接连接符 10249"/>
              <p:cNvSpPr/>
              <p:nvPr/>
            </p:nvSpPr>
            <p:spPr>
              <a:xfrm flipV="1">
                <a:off x="768" y="760"/>
                <a:ext cx="0" cy="208"/>
              </a:xfrm>
              <a:prstGeom prst="line">
                <a:avLst/>
              </a:prstGeom>
              <a:ln w="25400" cap="flat" cmpd="sng">
                <a:solidFill>
                  <a:schemeClr val="tx1"/>
                </a:solidFill>
                <a:prstDash val="solid"/>
                <a:headEnd type="none" w="med" len="med"/>
                <a:tailEnd type="none" w="med" len="med"/>
              </a:ln>
            </p:spPr>
          </p:sp>
          <p:sp>
            <p:nvSpPr>
              <p:cNvPr id="10251" name="椭圆 10250"/>
              <p:cNvSpPr/>
              <p:nvPr/>
            </p:nvSpPr>
            <p:spPr>
              <a:xfrm>
                <a:off x="82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2" name="直接连接符 10251"/>
              <p:cNvSpPr/>
              <p:nvPr/>
            </p:nvSpPr>
            <p:spPr>
              <a:xfrm flipV="1">
                <a:off x="864" y="808"/>
                <a:ext cx="0" cy="160"/>
              </a:xfrm>
              <a:prstGeom prst="line">
                <a:avLst/>
              </a:prstGeom>
              <a:ln w="25400" cap="flat" cmpd="sng">
                <a:solidFill>
                  <a:schemeClr val="tx1"/>
                </a:solidFill>
                <a:prstDash val="solid"/>
                <a:headEnd type="none" w="med" len="med"/>
                <a:tailEnd type="none" w="med" len="med"/>
              </a:ln>
            </p:spPr>
          </p:sp>
          <p:sp>
            <p:nvSpPr>
              <p:cNvPr id="10253" name="椭圆 10252"/>
              <p:cNvSpPr/>
              <p:nvPr/>
            </p:nvSpPr>
            <p:spPr>
              <a:xfrm>
                <a:off x="92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4" name="直接连接符 10253"/>
              <p:cNvSpPr/>
              <p:nvPr/>
            </p:nvSpPr>
            <p:spPr>
              <a:xfrm flipV="1">
                <a:off x="960" y="856"/>
                <a:ext cx="0" cy="112"/>
              </a:xfrm>
              <a:prstGeom prst="line">
                <a:avLst/>
              </a:prstGeom>
              <a:ln w="25400" cap="flat" cmpd="sng">
                <a:solidFill>
                  <a:schemeClr val="tx1"/>
                </a:solidFill>
                <a:prstDash val="solid"/>
                <a:headEnd type="none" w="med" len="med"/>
                <a:tailEnd type="none" w="med" len="med"/>
              </a:ln>
            </p:spPr>
          </p:sp>
          <p:sp>
            <p:nvSpPr>
              <p:cNvPr id="10255" name="直接连接符 10254"/>
              <p:cNvSpPr/>
              <p:nvPr/>
            </p:nvSpPr>
            <p:spPr>
              <a:xfrm>
                <a:off x="440" y="1056"/>
                <a:ext cx="560" cy="0"/>
              </a:xfrm>
              <a:prstGeom prst="line">
                <a:avLst/>
              </a:prstGeom>
              <a:ln w="25400" cap="flat" cmpd="sng">
                <a:solidFill>
                  <a:schemeClr val="tx1"/>
                </a:solidFill>
                <a:prstDash val="solid"/>
                <a:headEnd type="none" w="med" len="med"/>
                <a:tailEnd type="none" w="med" len="med"/>
              </a:ln>
            </p:spPr>
          </p:sp>
          <p:sp>
            <p:nvSpPr>
              <p:cNvPr id="10256" name="直接连接符 10255"/>
              <p:cNvSpPr/>
              <p:nvPr/>
            </p:nvSpPr>
            <p:spPr>
              <a:xfrm>
                <a:off x="432" y="1064"/>
                <a:ext cx="0" cy="176"/>
              </a:xfrm>
              <a:prstGeom prst="line">
                <a:avLst/>
              </a:prstGeom>
              <a:ln w="25400" cap="flat" cmpd="sng">
                <a:solidFill>
                  <a:schemeClr val="tx1"/>
                </a:solidFill>
                <a:prstDash val="solid"/>
                <a:headEnd type="none" w="med" len="med"/>
                <a:tailEnd type="none" w="med" len="med"/>
              </a:ln>
            </p:spPr>
          </p:sp>
          <p:sp>
            <p:nvSpPr>
              <p:cNvPr id="10257" name="直接连接符 10256"/>
              <p:cNvSpPr/>
              <p:nvPr/>
            </p:nvSpPr>
            <p:spPr>
              <a:xfrm>
                <a:off x="1008" y="1064"/>
                <a:ext cx="0" cy="176"/>
              </a:xfrm>
              <a:prstGeom prst="line">
                <a:avLst/>
              </a:prstGeom>
              <a:ln w="25400" cap="flat" cmpd="sng">
                <a:solidFill>
                  <a:schemeClr val="tx1"/>
                </a:solidFill>
                <a:prstDash val="solid"/>
                <a:headEnd type="none" w="med" len="med"/>
                <a:tailEnd type="none" w="med" len="med"/>
              </a:ln>
            </p:spPr>
          </p:sp>
          <p:sp>
            <p:nvSpPr>
              <p:cNvPr id="10258" name="任意多边形 10257"/>
              <p:cNvSpPr/>
              <p:nvPr/>
            </p:nvSpPr>
            <p:spPr>
              <a:xfrm>
                <a:off x="720"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59" name="任意多边形 10258"/>
              <p:cNvSpPr/>
              <p:nvPr/>
            </p:nvSpPr>
            <p:spPr>
              <a:xfrm>
                <a:off x="441"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60" name="直接连接符 10259"/>
              <p:cNvSpPr/>
              <p:nvPr/>
            </p:nvSpPr>
            <p:spPr>
              <a:xfrm flipV="1">
                <a:off x="720" y="1480"/>
                <a:ext cx="0" cy="112"/>
              </a:xfrm>
              <a:prstGeom prst="line">
                <a:avLst/>
              </a:prstGeom>
              <a:ln w="25400" cap="flat" cmpd="sng">
                <a:solidFill>
                  <a:schemeClr val="tx1"/>
                </a:solidFill>
                <a:prstDash val="solid"/>
                <a:headEnd type="none" w="med" len="med"/>
                <a:tailEnd type="none" w="med" len="med"/>
              </a:ln>
            </p:spPr>
          </p:sp>
          <p:sp>
            <p:nvSpPr>
              <p:cNvPr id="10261" name="椭圆 10260"/>
              <p:cNvSpPr/>
              <p:nvPr/>
            </p:nvSpPr>
            <p:spPr>
              <a:xfrm>
                <a:off x="111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2" name="直接连接符 10261"/>
              <p:cNvSpPr/>
              <p:nvPr/>
            </p:nvSpPr>
            <p:spPr>
              <a:xfrm flipV="1">
                <a:off x="1152" y="616"/>
                <a:ext cx="0" cy="352"/>
              </a:xfrm>
              <a:prstGeom prst="line">
                <a:avLst/>
              </a:prstGeom>
              <a:ln w="25400" cap="flat" cmpd="sng">
                <a:solidFill>
                  <a:schemeClr val="tx1"/>
                </a:solidFill>
                <a:prstDash val="solid"/>
                <a:headEnd type="none" w="med" len="med"/>
                <a:tailEnd type="none" w="med" len="med"/>
              </a:ln>
            </p:spPr>
          </p:sp>
          <p:sp>
            <p:nvSpPr>
              <p:cNvPr id="10263" name="椭圆 10262"/>
              <p:cNvSpPr/>
              <p:nvPr/>
            </p:nvSpPr>
            <p:spPr>
              <a:xfrm>
                <a:off x="120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4" name="直接连接符 10263"/>
              <p:cNvSpPr/>
              <p:nvPr/>
            </p:nvSpPr>
            <p:spPr>
              <a:xfrm flipV="1">
                <a:off x="1248" y="664"/>
                <a:ext cx="0" cy="304"/>
              </a:xfrm>
              <a:prstGeom prst="line">
                <a:avLst/>
              </a:prstGeom>
              <a:ln w="25400" cap="flat" cmpd="sng">
                <a:solidFill>
                  <a:schemeClr val="tx1"/>
                </a:solidFill>
                <a:prstDash val="solid"/>
                <a:headEnd type="none" w="med" len="med"/>
                <a:tailEnd type="none" w="med" len="med"/>
              </a:ln>
            </p:spPr>
          </p:sp>
          <p:sp>
            <p:nvSpPr>
              <p:cNvPr id="10265" name="直接连接符 10264"/>
              <p:cNvSpPr/>
              <p:nvPr/>
            </p:nvSpPr>
            <p:spPr>
              <a:xfrm flipV="1">
                <a:off x="1440" y="760"/>
                <a:ext cx="0" cy="304"/>
              </a:xfrm>
              <a:prstGeom prst="line">
                <a:avLst/>
              </a:prstGeom>
              <a:ln w="25400" cap="flat" cmpd="sng">
                <a:solidFill>
                  <a:schemeClr val="tx1"/>
                </a:solidFill>
                <a:prstDash val="solid"/>
                <a:headEnd type="none" w="med" len="med"/>
                <a:tailEnd type="none" w="med" len="med"/>
              </a:ln>
            </p:spPr>
          </p:sp>
          <p:sp>
            <p:nvSpPr>
              <p:cNvPr id="10266" name="椭圆 10265"/>
              <p:cNvSpPr/>
              <p:nvPr/>
            </p:nvSpPr>
            <p:spPr>
              <a:xfrm>
                <a:off x="149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7" name="直接连接符 10266"/>
              <p:cNvSpPr/>
              <p:nvPr/>
            </p:nvSpPr>
            <p:spPr>
              <a:xfrm flipV="1">
                <a:off x="1536" y="808"/>
                <a:ext cx="0" cy="160"/>
              </a:xfrm>
              <a:prstGeom prst="line">
                <a:avLst/>
              </a:prstGeom>
              <a:ln w="25400" cap="flat" cmpd="sng">
                <a:solidFill>
                  <a:schemeClr val="tx1"/>
                </a:solidFill>
                <a:prstDash val="solid"/>
                <a:headEnd type="none" w="med" len="med"/>
                <a:tailEnd type="none" w="med" len="med"/>
              </a:ln>
            </p:spPr>
          </p:sp>
          <p:sp>
            <p:nvSpPr>
              <p:cNvPr id="10268" name="直接连接符 10267"/>
              <p:cNvSpPr/>
              <p:nvPr/>
            </p:nvSpPr>
            <p:spPr>
              <a:xfrm flipV="1">
                <a:off x="1632" y="856"/>
                <a:ext cx="0" cy="208"/>
              </a:xfrm>
              <a:prstGeom prst="line">
                <a:avLst/>
              </a:prstGeom>
              <a:ln w="25400" cap="flat" cmpd="sng">
                <a:solidFill>
                  <a:schemeClr val="tx1"/>
                </a:solidFill>
                <a:prstDash val="solid"/>
                <a:headEnd type="none" w="med" len="med"/>
                <a:tailEnd type="none" w="med" len="med"/>
              </a:ln>
            </p:spPr>
          </p:sp>
          <p:sp>
            <p:nvSpPr>
              <p:cNvPr id="10269" name="直接连接符 10268"/>
              <p:cNvSpPr/>
              <p:nvPr/>
            </p:nvSpPr>
            <p:spPr>
              <a:xfrm>
                <a:off x="1112" y="1056"/>
                <a:ext cx="560" cy="0"/>
              </a:xfrm>
              <a:prstGeom prst="line">
                <a:avLst/>
              </a:prstGeom>
              <a:ln w="25400" cap="flat" cmpd="sng">
                <a:solidFill>
                  <a:schemeClr val="tx1"/>
                </a:solidFill>
                <a:prstDash val="solid"/>
                <a:headEnd type="none" w="med" len="med"/>
                <a:tailEnd type="none" w="med" len="med"/>
              </a:ln>
            </p:spPr>
          </p:sp>
          <p:sp>
            <p:nvSpPr>
              <p:cNvPr id="10270" name="直接连接符 10269"/>
              <p:cNvSpPr/>
              <p:nvPr/>
            </p:nvSpPr>
            <p:spPr>
              <a:xfrm>
                <a:off x="1104" y="1064"/>
                <a:ext cx="0" cy="176"/>
              </a:xfrm>
              <a:prstGeom prst="line">
                <a:avLst/>
              </a:prstGeom>
              <a:ln w="25400" cap="flat" cmpd="sng">
                <a:solidFill>
                  <a:schemeClr val="tx1"/>
                </a:solidFill>
                <a:prstDash val="solid"/>
                <a:headEnd type="none" w="med" len="med"/>
                <a:tailEnd type="none" w="med" len="med"/>
              </a:ln>
            </p:spPr>
          </p:sp>
          <p:sp>
            <p:nvSpPr>
              <p:cNvPr id="10271" name="直接连接符 10270"/>
              <p:cNvSpPr/>
              <p:nvPr/>
            </p:nvSpPr>
            <p:spPr>
              <a:xfrm>
                <a:off x="1680" y="1064"/>
                <a:ext cx="0" cy="176"/>
              </a:xfrm>
              <a:prstGeom prst="line">
                <a:avLst/>
              </a:prstGeom>
              <a:ln w="25400" cap="flat" cmpd="sng">
                <a:solidFill>
                  <a:schemeClr val="tx1"/>
                </a:solidFill>
                <a:prstDash val="solid"/>
                <a:headEnd type="none" w="med" len="med"/>
                <a:tailEnd type="none" w="med" len="med"/>
              </a:ln>
            </p:spPr>
          </p:sp>
          <p:sp>
            <p:nvSpPr>
              <p:cNvPr id="10272" name="任意多边形 10271"/>
              <p:cNvSpPr/>
              <p:nvPr/>
            </p:nvSpPr>
            <p:spPr>
              <a:xfrm>
                <a:off x="1392"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73" name="任意多边形 10272"/>
              <p:cNvSpPr/>
              <p:nvPr/>
            </p:nvSpPr>
            <p:spPr>
              <a:xfrm>
                <a:off x="1113"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74" name="直接连接符 10273"/>
              <p:cNvSpPr/>
              <p:nvPr/>
            </p:nvSpPr>
            <p:spPr>
              <a:xfrm flipV="1">
                <a:off x="1392" y="1480"/>
                <a:ext cx="0" cy="112"/>
              </a:xfrm>
              <a:prstGeom prst="line">
                <a:avLst/>
              </a:prstGeom>
              <a:ln w="25400" cap="flat" cmpd="sng">
                <a:solidFill>
                  <a:schemeClr val="tx1"/>
                </a:solidFill>
                <a:prstDash val="solid"/>
                <a:headEnd type="none" w="med" len="med"/>
                <a:tailEnd type="none" w="med" len="med"/>
              </a:ln>
            </p:spPr>
          </p:sp>
          <p:sp>
            <p:nvSpPr>
              <p:cNvPr id="10275" name="直接连接符 10274"/>
              <p:cNvSpPr/>
              <p:nvPr/>
            </p:nvSpPr>
            <p:spPr>
              <a:xfrm flipV="1">
                <a:off x="1824" y="616"/>
                <a:ext cx="0" cy="448"/>
              </a:xfrm>
              <a:prstGeom prst="line">
                <a:avLst/>
              </a:prstGeom>
              <a:ln w="25400" cap="flat" cmpd="sng">
                <a:solidFill>
                  <a:schemeClr val="tx1"/>
                </a:solidFill>
                <a:prstDash val="solid"/>
                <a:headEnd type="none" w="med" len="med"/>
                <a:tailEnd type="none" w="med" len="med"/>
              </a:ln>
            </p:spPr>
          </p:sp>
          <p:sp>
            <p:nvSpPr>
              <p:cNvPr id="10276" name="椭圆 10275"/>
              <p:cNvSpPr/>
              <p:nvPr/>
            </p:nvSpPr>
            <p:spPr>
              <a:xfrm>
                <a:off x="188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77" name="直接连接符 10276"/>
              <p:cNvSpPr/>
              <p:nvPr/>
            </p:nvSpPr>
            <p:spPr>
              <a:xfrm flipV="1">
                <a:off x="1920" y="664"/>
                <a:ext cx="0" cy="304"/>
              </a:xfrm>
              <a:prstGeom prst="line">
                <a:avLst/>
              </a:prstGeom>
              <a:ln w="25400" cap="flat" cmpd="sng">
                <a:solidFill>
                  <a:schemeClr val="tx1"/>
                </a:solidFill>
                <a:prstDash val="solid"/>
                <a:headEnd type="none" w="med" len="med"/>
                <a:tailEnd type="none" w="med" len="med"/>
              </a:ln>
            </p:spPr>
          </p:sp>
          <p:sp>
            <p:nvSpPr>
              <p:cNvPr id="10278" name="椭圆 10277"/>
              <p:cNvSpPr/>
              <p:nvPr/>
            </p:nvSpPr>
            <p:spPr>
              <a:xfrm>
                <a:off x="197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79" name="直接连接符 10278"/>
              <p:cNvSpPr/>
              <p:nvPr/>
            </p:nvSpPr>
            <p:spPr>
              <a:xfrm flipV="1">
                <a:off x="2016" y="712"/>
                <a:ext cx="0" cy="256"/>
              </a:xfrm>
              <a:prstGeom prst="line">
                <a:avLst/>
              </a:prstGeom>
              <a:ln w="25400" cap="flat" cmpd="sng">
                <a:solidFill>
                  <a:schemeClr val="tx1"/>
                </a:solidFill>
                <a:prstDash val="solid"/>
                <a:headEnd type="none" w="med" len="med"/>
                <a:tailEnd type="none" w="med" len="med"/>
              </a:ln>
            </p:spPr>
          </p:sp>
          <p:sp>
            <p:nvSpPr>
              <p:cNvPr id="10280" name="椭圆 10279"/>
              <p:cNvSpPr/>
              <p:nvPr/>
            </p:nvSpPr>
            <p:spPr>
              <a:xfrm>
                <a:off x="207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81" name="直接连接符 10280"/>
              <p:cNvSpPr/>
              <p:nvPr/>
            </p:nvSpPr>
            <p:spPr>
              <a:xfrm flipV="1">
                <a:off x="2112" y="760"/>
                <a:ext cx="0" cy="208"/>
              </a:xfrm>
              <a:prstGeom prst="line">
                <a:avLst/>
              </a:prstGeom>
              <a:ln w="25400" cap="flat" cmpd="sng">
                <a:solidFill>
                  <a:schemeClr val="tx1"/>
                </a:solidFill>
                <a:prstDash val="solid"/>
                <a:headEnd type="none" w="med" len="med"/>
                <a:tailEnd type="none" w="med" len="med"/>
              </a:ln>
            </p:spPr>
          </p:sp>
          <p:sp>
            <p:nvSpPr>
              <p:cNvPr id="10282" name="直接连接符 10281"/>
              <p:cNvSpPr/>
              <p:nvPr/>
            </p:nvSpPr>
            <p:spPr>
              <a:xfrm flipV="1">
                <a:off x="2208" y="808"/>
                <a:ext cx="0" cy="256"/>
              </a:xfrm>
              <a:prstGeom prst="line">
                <a:avLst/>
              </a:prstGeom>
              <a:ln w="25400" cap="flat" cmpd="sng">
                <a:solidFill>
                  <a:schemeClr val="tx1"/>
                </a:solidFill>
                <a:prstDash val="solid"/>
                <a:headEnd type="none" w="med" len="med"/>
                <a:tailEnd type="none" w="med" len="med"/>
              </a:ln>
            </p:spPr>
          </p:sp>
          <p:sp>
            <p:nvSpPr>
              <p:cNvPr id="10283" name="直接连接符 10282"/>
              <p:cNvSpPr/>
              <p:nvPr/>
            </p:nvSpPr>
            <p:spPr>
              <a:xfrm flipV="1">
                <a:off x="2304" y="856"/>
                <a:ext cx="0" cy="208"/>
              </a:xfrm>
              <a:prstGeom prst="line">
                <a:avLst/>
              </a:prstGeom>
              <a:ln w="25400" cap="flat" cmpd="sng">
                <a:solidFill>
                  <a:schemeClr val="tx1"/>
                </a:solidFill>
                <a:prstDash val="solid"/>
                <a:headEnd type="none" w="med" len="med"/>
                <a:tailEnd type="none" w="med" len="med"/>
              </a:ln>
            </p:spPr>
          </p:sp>
          <p:sp>
            <p:nvSpPr>
              <p:cNvPr id="10284" name="直接连接符 10283"/>
              <p:cNvSpPr/>
              <p:nvPr/>
            </p:nvSpPr>
            <p:spPr>
              <a:xfrm>
                <a:off x="1784" y="1056"/>
                <a:ext cx="560" cy="0"/>
              </a:xfrm>
              <a:prstGeom prst="line">
                <a:avLst/>
              </a:prstGeom>
              <a:ln w="25400" cap="flat" cmpd="sng">
                <a:solidFill>
                  <a:schemeClr val="tx1"/>
                </a:solidFill>
                <a:prstDash val="solid"/>
                <a:headEnd type="none" w="med" len="med"/>
                <a:tailEnd type="none" w="med" len="med"/>
              </a:ln>
            </p:spPr>
          </p:sp>
          <p:sp>
            <p:nvSpPr>
              <p:cNvPr id="10285" name="直接连接符 10284"/>
              <p:cNvSpPr/>
              <p:nvPr/>
            </p:nvSpPr>
            <p:spPr>
              <a:xfrm>
                <a:off x="1776" y="1064"/>
                <a:ext cx="0" cy="176"/>
              </a:xfrm>
              <a:prstGeom prst="line">
                <a:avLst/>
              </a:prstGeom>
              <a:ln w="25400" cap="flat" cmpd="sng">
                <a:solidFill>
                  <a:schemeClr val="tx1"/>
                </a:solidFill>
                <a:prstDash val="solid"/>
                <a:headEnd type="none" w="med" len="med"/>
                <a:tailEnd type="none" w="med" len="med"/>
              </a:ln>
            </p:spPr>
          </p:sp>
          <p:sp>
            <p:nvSpPr>
              <p:cNvPr id="10286" name="直接连接符 10285"/>
              <p:cNvSpPr/>
              <p:nvPr/>
            </p:nvSpPr>
            <p:spPr>
              <a:xfrm>
                <a:off x="2352" y="1064"/>
                <a:ext cx="0" cy="176"/>
              </a:xfrm>
              <a:prstGeom prst="line">
                <a:avLst/>
              </a:prstGeom>
              <a:ln w="25400" cap="flat" cmpd="sng">
                <a:solidFill>
                  <a:schemeClr val="tx1"/>
                </a:solidFill>
                <a:prstDash val="solid"/>
                <a:headEnd type="none" w="med" len="med"/>
                <a:tailEnd type="none" w="med" len="med"/>
              </a:ln>
            </p:spPr>
          </p:sp>
          <p:sp>
            <p:nvSpPr>
              <p:cNvPr id="10287" name="任意多边形 10286"/>
              <p:cNvSpPr/>
              <p:nvPr/>
            </p:nvSpPr>
            <p:spPr>
              <a:xfrm>
                <a:off x="2064"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88" name="任意多边形 10287"/>
              <p:cNvSpPr/>
              <p:nvPr/>
            </p:nvSpPr>
            <p:spPr>
              <a:xfrm>
                <a:off x="1785"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89" name="直接连接符 10288"/>
              <p:cNvSpPr/>
              <p:nvPr/>
            </p:nvSpPr>
            <p:spPr>
              <a:xfrm flipV="1">
                <a:off x="2064" y="1480"/>
                <a:ext cx="0" cy="112"/>
              </a:xfrm>
              <a:prstGeom prst="line">
                <a:avLst/>
              </a:prstGeom>
              <a:ln w="25400" cap="flat" cmpd="sng">
                <a:solidFill>
                  <a:schemeClr val="tx1"/>
                </a:solidFill>
                <a:prstDash val="solid"/>
                <a:headEnd type="none" w="med" len="med"/>
                <a:tailEnd type="none" w="med" len="med"/>
              </a:ln>
            </p:spPr>
          </p:sp>
          <p:sp>
            <p:nvSpPr>
              <p:cNvPr id="10290" name="直接连接符 10289"/>
              <p:cNvSpPr/>
              <p:nvPr/>
            </p:nvSpPr>
            <p:spPr>
              <a:xfrm flipV="1">
                <a:off x="2496" y="616"/>
                <a:ext cx="0" cy="448"/>
              </a:xfrm>
              <a:prstGeom prst="line">
                <a:avLst/>
              </a:prstGeom>
              <a:ln w="25400" cap="flat" cmpd="sng">
                <a:solidFill>
                  <a:schemeClr val="tx1"/>
                </a:solidFill>
                <a:prstDash val="solid"/>
                <a:headEnd type="none" w="med" len="med"/>
                <a:tailEnd type="none" w="med" len="med"/>
              </a:ln>
            </p:spPr>
          </p:sp>
          <p:sp>
            <p:nvSpPr>
              <p:cNvPr id="10291" name="椭圆 10290"/>
              <p:cNvSpPr/>
              <p:nvPr/>
            </p:nvSpPr>
            <p:spPr>
              <a:xfrm>
                <a:off x="255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92" name="直接连接符 10291"/>
              <p:cNvSpPr/>
              <p:nvPr/>
            </p:nvSpPr>
            <p:spPr>
              <a:xfrm flipV="1">
                <a:off x="2592" y="664"/>
                <a:ext cx="0" cy="304"/>
              </a:xfrm>
              <a:prstGeom prst="line">
                <a:avLst/>
              </a:prstGeom>
              <a:ln w="25400" cap="flat" cmpd="sng">
                <a:solidFill>
                  <a:schemeClr val="tx1"/>
                </a:solidFill>
                <a:prstDash val="solid"/>
                <a:headEnd type="none" w="med" len="med"/>
                <a:tailEnd type="none" w="med" len="med"/>
              </a:ln>
            </p:spPr>
          </p:sp>
          <p:sp>
            <p:nvSpPr>
              <p:cNvPr id="10293" name="直接连接符 10292"/>
              <p:cNvSpPr/>
              <p:nvPr/>
            </p:nvSpPr>
            <p:spPr>
              <a:xfrm flipV="1">
                <a:off x="2688" y="712"/>
                <a:ext cx="0" cy="352"/>
              </a:xfrm>
              <a:prstGeom prst="line">
                <a:avLst/>
              </a:prstGeom>
              <a:ln w="25400" cap="flat" cmpd="sng">
                <a:solidFill>
                  <a:schemeClr val="tx1"/>
                </a:solidFill>
                <a:prstDash val="solid"/>
                <a:headEnd type="none" w="med" len="med"/>
                <a:tailEnd type="none" w="med" len="med"/>
              </a:ln>
            </p:spPr>
          </p:sp>
          <p:sp>
            <p:nvSpPr>
              <p:cNvPr id="10294" name="椭圆 10293"/>
              <p:cNvSpPr/>
              <p:nvPr/>
            </p:nvSpPr>
            <p:spPr>
              <a:xfrm>
                <a:off x="274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95" name="直接连接符 10294"/>
              <p:cNvSpPr/>
              <p:nvPr/>
            </p:nvSpPr>
            <p:spPr>
              <a:xfrm flipV="1">
                <a:off x="2784" y="760"/>
                <a:ext cx="0" cy="208"/>
              </a:xfrm>
              <a:prstGeom prst="line">
                <a:avLst/>
              </a:prstGeom>
              <a:ln w="25400" cap="flat" cmpd="sng">
                <a:solidFill>
                  <a:schemeClr val="tx1"/>
                </a:solidFill>
                <a:prstDash val="solid"/>
                <a:headEnd type="none" w="med" len="med"/>
                <a:tailEnd type="none" w="med" len="med"/>
              </a:ln>
            </p:spPr>
          </p:sp>
          <p:sp>
            <p:nvSpPr>
              <p:cNvPr id="10296" name="直接连接符 10295"/>
              <p:cNvSpPr/>
              <p:nvPr/>
            </p:nvSpPr>
            <p:spPr>
              <a:xfrm flipV="1">
                <a:off x="2880" y="808"/>
                <a:ext cx="0" cy="256"/>
              </a:xfrm>
              <a:prstGeom prst="line">
                <a:avLst/>
              </a:prstGeom>
              <a:ln w="25400" cap="flat" cmpd="sng">
                <a:solidFill>
                  <a:schemeClr val="tx1"/>
                </a:solidFill>
                <a:prstDash val="solid"/>
                <a:headEnd type="none" w="med" len="med"/>
                <a:tailEnd type="none" w="med" len="med"/>
              </a:ln>
            </p:spPr>
          </p:sp>
          <p:sp>
            <p:nvSpPr>
              <p:cNvPr id="10297" name="直接连接符 10296"/>
              <p:cNvSpPr/>
              <p:nvPr/>
            </p:nvSpPr>
            <p:spPr>
              <a:xfrm flipV="1">
                <a:off x="2976" y="856"/>
                <a:ext cx="0" cy="208"/>
              </a:xfrm>
              <a:prstGeom prst="line">
                <a:avLst/>
              </a:prstGeom>
              <a:ln w="25400" cap="flat" cmpd="sng">
                <a:solidFill>
                  <a:schemeClr val="tx1"/>
                </a:solidFill>
                <a:prstDash val="solid"/>
                <a:headEnd type="none" w="med" len="med"/>
                <a:tailEnd type="none" w="med" len="med"/>
              </a:ln>
            </p:spPr>
          </p:sp>
          <p:sp>
            <p:nvSpPr>
              <p:cNvPr id="10298" name="直接连接符 10297"/>
              <p:cNvSpPr/>
              <p:nvPr/>
            </p:nvSpPr>
            <p:spPr>
              <a:xfrm>
                <a:off x="2456" y="1056"/>
                <a:ext cx="560" cy="0"/>
              </a:xfrm>
              <a:prstGeom prst="line">
                <a:avLst/>
              </a:prstGeom>
              <a:ln w="25400" cap="flat" cmpd="sng">
                <a:solidFill>
                  <a:schemeClr val="tx1"/>
                </a:solidFill>
                <a:prstDash val="solid"/>
                <a:headEnd type="none" w="med" len="med"/>
                <a:tailEnd type="none" w="med" len="med"/>
              </a:ln>
            </p:spPr>
          </p:sp>
          <p:sp>
            <p:nvSpPr>
              <p:cNvPr id="10299" name="直接连接符 10298"/>
              <p:cNvSpPr/>
              <p:nvPr/>
            </p:nvSpPr>
            <p:spPr>
              <a:xfrm>
                <a:off x="2448" y="1064"/>
                <a:ext cx="0" cy="176"/>
              </a:xfrm>
              <a:prstGeom prst="line">
                <a:avLst/>
              </a:prstGeom>
              <a:ln w="25400" cap="flat" cmpd="sng">
                <a:solidFill>
                  <a:schemeClr val="tx1"/>
                </a:solidFill>
                <a:prstDash val="solid"/>
                <a:headEnd type="none" w="med" len="med"/>
                <a:tailEnd type="none" w="med" len="med"/>
              </a:ln>
            </p:spPr>
          </p:sp>
          <p:sp>
            <p:nvSpPr>
              <p:cNvPr id="10300" name="直接连接符 10299"/>
              <p:cNvSpPr/>
              <p:nvPr/>
            </p:nvSpPr>
            <p:spPr>
              <a:xfrm>
                <a:off x="3024" y="1064"/>
                <a:ext cx="0" cy="176"/>
              </a:xfrm>
              <a:prstGeom prst="line">
                <a:avLst/>
              </a:prstGeom>
              <a:ln w="25400" cap="flat" cmpd="sng">
                <a:solidFill>
                  <a:schemeClr val="tx1"/>
                </a:solidFill>
                <a:prstDash val="solid"/>
                <a:headEnd type="none" w="med" len="med"/>
                <a:tailEnd type="none" w="med" len="med"/>
              </a:ln>
            </p:spPr>
          </p:sp>
          <p:sp>
            <p:nvSpPr>
              <p:cNvPr id="10301" name="任意多边形 10300"/>
              <p:cNvSpPr/>
              <p:nvPr/>
            </p:nvSpPr>
            <p:spPr>
              <a:xfrm>
                <a:off x="2736"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02" name="任意多边形 10301"/>
              <p:cNvSpPr/>
              <p:nvPr/>
            </p:nvSpPr>
            <p:spPr>
              <a:xfrm>
                <a:off x="2457"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03" name="直接连接符 10302"/>
              <p:cNvSpPr/>
              <p:nvPr/>
            </p:nvSpPr>
            <p:spPr>
              <a:xfrm flipV="1">
                <a:off x="2736" y="1480"/>
                <a:ext cx="0" cy="112"/>
              </a:xfrm>
              <a:prstGeom prst="line">
                <a:avLst/>
              </a:prstGeom>
              <a:ln w="25400" cap="flat" cmpd="sng">
                <a:solidFill>
                  <a:schemeClr val="tx1"/>
                </a:solidFill>
                <a:prstDash val="solid"/>
                <a:headEnd type="none" w="med" len="med"/>
                <a:tailEnd type="none" w="med" len="med"/>
              </a:ln>
            </p:spPr>
          </p:sp>
          <p:sp>
            <p:nvSpPr>
              <p:cNvPr id="10304" name="椭圆 10303"/>
              <p:cNvSpPr/>
              <p:nvPr/>
            </p:nvSpPr>
            <p:spPr>
              <a:xfrm>
                <a:off x="312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5" name="直接连接符 10304"/>
              <p:cNvSpPr/>
              <p:nvPr/>
            </p:nvSpPr>
            <p:spPr>
              <a:xfrm flipV="1">
                <a:off x="3168" y="616"/>
                <a:ext cx="0" cy="352"/>
              </a:xfrm>
              <a:prstGeom prst="line">
                <a:avLst/>
              </a:prstGeom>
              <a:ln w="25400" cap="flat" cmpd="sng">
                <a:solidFill>
                  <a:schemeClr val="tx1"/>
                </a:solidFill>
                <a:prstDash val="solid"/>
                <a:headEnd type="none" w="med" len="med"/>
                <a:tailEnd type="none" w="med" len="med"/>
              </a:ln>
            </p:spPr>
          </p:sp>
          <p:sp>
            <p:nvSpPr>
              <p:cNvPr id="10306" name="椭圆 10305"/>
              <p:cNvSpPr/>
              <p:nvPr/>
            </p:nvSpPr>
            <p:spPr>
              <a:xfrm>
                <a:off x="322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7" name="直接连接符 10306"/>
              <p:cNvSpPr/>
              <p:nvPr/>
            </p:nvSpPr>
            <p:spPr>
              <a:xfrm flipV="1">
                <a:off x="3264" y="664"/>
                <a:ext cx="0" cy="304"/>
              </a:xfrm>
              <a:prstGeom prst="line">
                <a:avLst/>
              </a:prstGeom>
              <a:ln w="25400" cap="flat" cmpd="sng">
                <a:solidFill>
                  <a:schemeClr val="tx1"/>
                </a:solidFill>
                <a:prstDash val="solid"/>
                <a:headEnd type="none" w="med" len="med"/>
                <a:tailEnd type="none" w="med" len="med"/>
              </a:ln>
            </p:spPr>
          </p:sp>
          <p:sp>
            <p:nvSpPr>
              <p:cNvPr id="10308" name="椭圆 10307"/>
              <p:cNvSpPr/>
              <p:nvPr/>
            </p:nvSpPr>
            <p:spPr>
              <a:xfrm>
                <a:off x="332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9" name="直接连接符 10308"/>
              <p:cNvSpPr/>
              <p:nvPr/>
            </p:nvSpPr>
            <p:spPr>
              <a:xfrm flipV="1">
                <a:off x="3360" y="712"/>
                <a:ext cx="0" cy="256"/>
              </a:xfrm>
              <a:prstGeom prst="line">
                <a:avLst/>
              </a:prstGeom>
              <a:ln w="25400" cap="flat" cmpd="sng">
                <a:solidFill>
                  <a:schemeClr val="tx1"/>
                </a:solidFill>
                <a:prstDash val="solid"/>
                <a:headEnd type="none" w="med" len="med"/>
                <a:tailEnd type="none" w="med" len="med"/>
              </a:ln>
            </p:spPr>
          </p:sp>
          <p:sp>
            <p:nvSpPr>
              <p:cNvPr id="10310" name="直接连接符 10309"/>
              <p:cNvSpPr/>
              <p:nvPr/>
            </p:nvSpPr>
            <p:spPr>
              <a:xfrm flipV="1">
                <a:off x="3456" y="760"/>
                <a:ext cx="0" cy="304"/>
              </a:xfrm>
              <a:prstGeom prst="line">
                <a:avLst/>
              </a:prstGeom>
              <a:ln w="25400" cap="flat" cmpd="sng">
                <a:solidFill>
                  <a:schemeClr val="tx1"/>
                </a:solidFill>
                <a:prstDash val="solid"/>
                <a:headEnd type="none" w="med" len="med"/>
                <a:tailEnd type="none" w="med" len="med"/>
              </a:ln>
            </p:spPr>
          </p:sp>
          <p:sp>
            <p:nvSpPr>
              <p:cNvPr id="10311" name="椭圆 10310"/>
              <p:cNvSpPr/>
              <p:nvPr/>
            </p:nvSpPr>
            <p:spPr>
              <a:xfrm>
                <a:off x="351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12" name="直接连接符 10311"/>
              <p:cNvSpPr/>
              <p:nvPr/>
            </p:nvSpPr>
            <p:spPr>
              <a:xfrm flipV="1">
                <a:off x="3552" y="808"/>
                <a:ext cx="0" cy="160"/>
              </a:xfrm>
              <a:prstGeom prst="line">
                <a:avLst/>
              </a:prstGeom>
              <a:ln w="25400" cap="flat" cmpd="sng">
                <a:solidFill>
                  <a:schemeClr val="tx1"/>
                </a:solidFill>
                <a:prstDash val="solid"/>
                <a:headEnd type="none" w="med" len="med"/>
                <a:tailEnd type="none" w="med" len="med"/>
              </a:ln>
            </p:spPr>
          </p:sp>
          <p:sp>
            <p:nvSpPr>
              <p:cNvPr id="10313" name="椭圆 10312"/>
              <p:cNvSpPr/>
              <p:nvPr/>
            </p:nvSpPr>
            <p:spPr>
              <a:xfrm>
                <a:off x="360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14" name="直接连接符 10313"/>
              <p:cNvSpPr/>
              <p:nvPr/>
            </p:nvSpPr>
            <p:spPr>
              <a:xfrm flipV="1">
                <a:off x="3648" y="856"/>
                <a:ext cx="0" cy="112"/>
              </a:xfrm>
              <a:prstGeom prst="line">
                <a:avLst/>
              </a:prstGeom>
              <a:ln w="25400" cap="flat" cmpd="sng">
                <a:solidFill>
                  <a:schemeClr val="tx1"/>
                </a:solidFill>
                <a:prstDash val="solid"/>
                <a:headEnd type="none" w="med" len="med"/>
                <a:tailEnd type="none" w="med" len="med"/>
              </a:ln>
            </p:spPr>
          </p:sp>
          <p:sp>
            <p:nvSpPr>
              <p:cNvPr id="10315" name="直接连接符 10314"/>
              <p:cNvSpPr/>
              <p:nvPr/>
            </p:nvSpPr>
            <p:spPr>
              <a:xfrm>
                <a:off x="3128" y="1056"/>
                <a:ext cx="560" cy="0"/>
              </a:xfrm>
              <a:prstGeom prst="line">
                <a:avLst/>
              </a:prstGeom>
              <a:ln w="25400" cap="flat" cmpd="sng">
                <a:solidFill>
                  <a:schemeClr val="tx1"/>
                </a:solidFill>
                <a:prstDash val="solid"/>
                <a:headEnd type="none" w="med" len="med"/>
                <a:tailEnd type="none" w="med" len="med"/>
              </a:ln>
            </p:spPr>
          </p:sp>
          <p:sp>
            <p:nvSpPr>
              <p:cNvPr id="10316" name="直接连接符 10315"/>
              <p:cNvSpPr/>
              <p:nvPr/>
            </p:nvSpPr>
            <p:spPr>
              <a:xfrm>
                <a:off x="3120" y="1064"/>
                <a:ext cx="0" cy="176"/>
              </a:xfrm>
              <a:prstGeom prst="line">
                <a:avLst/>
              </a:prstGeom>
              <a:ln w="25400" cap="flat" cmpd="sng">
                <a:solidFill>
                  <a:schemeClr val="tx1"/>
                </a:solidFill>
                <a:prstDash val="solid"/>
                <a:headEnd type="none" w="med" len="med"/>
                <a:tailEnd type="none" w="med" len="med"/>
              </a:ln>
            </p:spPr>
          </p:sp>
          <p:sp>
            <p:nvSpPr>
              <p:cNvPr id="10317" name="直接连接符 10316"/>
              <p:cNvSpPr/>
              <p:nvPr/>
            </p:nvSpPr>
            <p:spPr>
              <a:xfrm>
                <a:off x="3696" y="1064"/>
                <a:ext cx="0" cy="176"/>
              </a:xfrm>
              <a:prstGeom prst="line">
                <a:avLst/>
              </a:prstGeom>
              <a:ln w="25400" cap="flat" cmpd="sng">
                <a:solidFill>
                  <a:schemeClr val="tx1"/>
                </a:solidFill>
                <a:prstDash val="solid"/>
                <a:headEnd type="none" w="med" len="med"/>
                <a:tailEnd type="none" w="med" len="med"/>
              </a:ln>
            </p:spPr>
          </p:sp>
          <p:sp>
            <p:nvSpPr>
              <p:cNvPr id="10318" name="任意多边形 10317"/>
              <p:cNvSpPr/>
              <p:nvPr/>
            </p:nvSpPr>
            <p:spPr>
              <a:xfrm>
                <a:off x="3408"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19" name="任意多边形 10318"/>
              <p:cNvSpPr/>
              <p:nvPr/>
            </p:nvSpPr>
            <p:spPr>
              <a:xfrm>
                <a:off x="3129"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20" name="直接连接符 10319"/>
              <p:cNvSpPr/>
              <p:nvPr/>
            </p:nvSpPr>
            <p:spPr>
              <a:xfrm flipV="1">
                <a:off x="3408" y="1480"/>
                <a:ext cx="0" cy="112"/>
              </a:xfrm>
              <a:prstGeom prst="line">
                <a:avLst/>
              </a:prstGeom>
              <a:ln w="25400" cap="flat" cmpd="sng">
                <a:solidFill>
                  <a:schemeClr val="tx1"/>
                </a:solidFill>
                <a:prstDash val="solid"/>
                <a:headEnd type="none" w="med" len="med"/>
                <a:tailEnd type="none" w="med" len="med"/>
              </a:ln>
            </p:spPr>
          </p:sp>
          <p:sp>
            <p:nvSpPr>
              <p:cNvPr id="10321" name="椭圆 10320"/>
              <p:cNvSpPr/>
              <p:nvPr/>
            </p:nvSpPr>
            <p:spPr>
              <a:xfrm>
                <a:off x="380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2" name="直接连接符 10321"/>
              <p:cNvSpPr/>
              <p:nvPr/>
            </p:nvSpPr>
            <p:spPr>
              <a:xfrm flipV="1">
                <a:off x="3840" y="616"/>
                <a:ext cx="0" cy="352"/>
              </a:xfrm>
              <a:prstGeom prst="line">
                <a:avLst/>
              </a:prstGeom>
              <a:ln w="25400" cap="flat" cmpd="sng">
                <a:solidFill>
                  <a:schemeClr val="tx1"/>
                </a:solidFill>
                <a:prstDash val="solid"/>
                <a:headEnd type="none" w="med" len="med"/>
                <a:tailEnd type="none" w="med" len="med"/>
              </a:ln>
            </p:spPr>
          </p:sp>
          <p:sp>
            <p:nvSpPr>
              <p:cNvPr id="10323" name="椭圆 10322"/>
              <p:cNvSpPr/>
              <p:nvPr/>
            </p:nvSpPr>
            <p:spPr>
              <a:xfrm>
                <a:off x="389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4" name="直接连接符 10323"/>
              <p:cNvSpPr/>
              <p:nvPr/>
            </p:nvSpPr>
            <p:spPr>
              <a:xfrm flipV="1">
                <a:off x="3936" y="664"/>
                <a:ext cx="0" cy="304"/>
              </a:xfrm>
              <a:prstGeom prst="line">
                <a:avLst/>
              </a:prstGeom>
              <a:ln w="25400" cap="flat" cmpd="sng">
                <a:solidFill>
                  <a:schemeClr val="tx1"/>
                </a:solidFill>
                <a:prstDash val="solid"/>
                <a:headEnd type="none" w="med" len="med"/>
                <a:tailEnd type="none" w="med" len="med"/>
              </a:ln>
            </p:spPr>
          </p:sp>
          <p:sp>
            <p:nvSpPr>
              <p:cNvPr id="10325" name="椭圆 10324"/>
              <p:cNvSpPr/>
              <p:nvPr/>
            </p:nvSpPr>
            <p:spPr>
              <a:xfrm>
                <a:off x="399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6" name="直接连接符 10325"/>
              <p:cNvSpPr/>
              <p:nvPr/>
            </p:nvSpPr>
            <p:spPr>
              <a:xfrm flipV="1">
                <a:off x="4032" y="712"/>
                <a:ext cx="0" cy="256"/>
              </a:xfrm>
              <a:prstGeom prst="line">
                <a:avLst/>
              </a:prstGeom>
              <a:ln w="25400" cap="flat" cmpd="sng">
                <a:solidFill>
                  <a:schemeClr val="tx1"/>
                </a:solidFill>
                <a:prstDash val="solid"/>
                <a:headEnd type="none" w="med" len="med"/>
                <a:tailEnd type="none" w="med" len="med"/>
              </a:ln>
            </p:spPr>
          </p:sp>
          <p:sp>
            <p:nvSpPr>
              <p:cNvPr id="10327" name="椭圆 10326"/>
              <p:cNvSpPr/>
              <p:nvPr/>
            </p:nvSpPr>
            <p:spPr>
              <a:xfrm>
                <a:off x="408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8" name="直接连接符 10327"/>
              <p:cNvSpPr/>
              <p:nvPr/>
            </p:nvSpPr>
            <p:spPr>
              <a:xfrm flipV="1">
                <a:off x="4128" y="760"/>
                <a:ext cx="0" cy="208"/>
              </a:xfrm>
              <a:prstGeom prst="line">
                <a:avLst/>
              </a:prstGeom>
              <a:ln w="25400" cap="flat" cmpd="sng">
                <a:solidFill>
                  <a:schemeClr val="tx1"/>
                </a:solidFill>
                <a:prstDash val="solid"/>
                <a:headEnd type="none" w="med" len="med"/>
                <a:tailEnd type="none" w="med" len="med"/>
              </a:ln>
            </p:spPr>
          </p:sp>
          <p:sp>
            <p:nvSpPr>
              <p:cNvPr id="10329" name="直接连接符 10328"/>
              <p:cNvSpPr/>
              <p:nvPr/>
            </p:nvSpPr>
            <p:spPr>
              <a:xfrm flipV="1">
                <a:off x="4224" y="808"/>
                <a:ext cx="0" cy="256"/>
              </a:xfrm>
              <a:prstGeom prst="line">
                <a:avLst/>
              </a:prstGeom>
              <a:ln w="25400" cap="flat" cmpd="sng">
                <a:solidFill>
                  <a:schemeClr val="tx1"/>
                </a:solidFill>
                <a:prstDash val="solid"/>
                <a:headEnd type="none" w="med" len="med"/>
                <a:tailEnd type="none" w="med" len="med"/>
              </a:ln>
            </p:spPr>
          </p:sp>
          <p:sp>
            <p:nvSpPr>
              <p:cNvPr id="10330" name="椭圆 10329"/>
              <p:cNvSpPr/>
              <p:nvPr/>
            </p:nvSpPr>
            <p:spPr>
              <a:xfrm>
                <a:off x="428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31" name="直接连接符 10330"/>
              <p:cNvSpPr/>
              <p:nvPr/>
            </p:nvSpPr>
            <p:spPr>
              <a:xfrm flipV="1">
                <a:off x="4320" y="856"/>
                <a:ext cx="0" cy="112"/>
              </a:xfrm>
              <a:prstGeom prst="line">
                <a:avLst/>
              </a:prstGeom>
              <a:ln w="25400" cap="flat" cmpd="sng">
                <a:solidFill>
                  <a:schemeClr val="tx1"/>
                </a:solidFill>
                <a:prstDash val="solid"/>
                <a:headEnd type="none" w="med" len="med"/>
                <a:tailEnd type="none" w="med" len="med"/>
              </a:ln>
            </p:spPr>
          </p:sp>
          <p:sp>
            <p:nvSpPr>
              <p:cNvPr id="10332" name="直接连接符 10331"/>
              <p:cNvSpPr/>
              <p:nvPr/>
            </p:nvSpPr>
            <p:spPr>
              <a:xfrm>
                <a:off x="3800" y="1056"/>
                <a:ext cx="560" cy="0"/>
              </a:xfrm>
              <a:prstGeom prst="line">
                <a:avLst/>
              </a:prstGeom>
              <a:ln w="25400" cap="flat" cmpd="sng">
                <a:solidFill>
                  <a:schemeClr val="tx1"/>
                </a:solidFill>
                <a:prstDash val="solid"/>
                <a:headEnd type="none" w="med" len="med"/>
                <a:tailEnd type="none" w="med" len="med"/>
              </a:ln>
            </p:spPr>
          </p:sp>
          <p:sp>
            <p:nvSpPr>
              <p:cNvPr id="10333" name="直接连接符 10332"/>
              <p:cNvSpPr/>
              <p:nvPr/>
            </p:nvSpPr>
            <p:spPr>
              <a:xfrm>
                <a:off x="3792" y="1064"/>
                <a:ext cx="0" cy="176"/>
              </a:xfrm>
              <a:prstGeom prst="line">
                <a:avLst/>
              </a:prstGeom>
              <a:ln w="25400" cap="flat" cmpd="sng">
                <a:solidFill>
                  <a:schemeClr val="tx1"/>
                </a:solidFill>
                <a:prstDash val="solid"/>
                <a:headEnd type="none" w="med" len="med"/>
                <a:tailEnd type="none" w="med" len="med"/>
              </a:ln>
            </p:spPr>
          </p:sp>
          <p:sp>
            <p:nvSpPr>
              <p:cNvPr id="10334" name="直接连接符 10333"/>
              <p:cNvSpPr/>
              <p:nvPr/>
            </p:nvSpPr>
            <p:spPr>
              <a:xfrm>
                <a:off x="4368" y="1064"/>
                <a:ext cx="0" cy="176"/>
              </a:xfrm>
              <a:prstGeom prst="line">
                <a:avLst/>
              </a:prstGeom>
              <a:ln w="25400" cap="flat" cmpd="sng">
                <a:solidFill>
                  <a:schemeClr val="tx1"/>
                </a:solidFill>
                <a:prstDash val="solid"/>
                <a:headEnd type="none" w="med" len="med"/>
                <a:tailEnd type="none" w="med" len="med"/>
              </a:ln>
            </p:spPr>
          </p:sp>
          <p:sp>
            <p:nvSpPr>
              <p:cNvPr id="10335" name="任意多边形 10334"/>
              <p:cNvSpPr/>
              <p:nvPr/>
            </p:nvSpPr>
            <p:spPr>
              <a:xfrm>
                <a:off x="4080"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36" name="任意多边形 10335"/>
              <p:cNvSpPr/>
              <p:nvPr/>
            </p:nvSpPr>
            <p:spPr>
              <a:xfrm>
                <a:off x="3801"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37" name="直接连接符 10336"/>
              <p:cNvSpPr/>
              <p:nvPr/>
            </p:nvSpPr>
            <p:spPr>
              <a:xfrm flipV="1">
                <a:off x="4080" y="1480"/>
                <a:ext cx="0" cy="112"/>
              </a:xfrm>
              <a:prstGeom prst="line">
                <a:avLst/>
              </a:prstGeom>
              <a:ln w="25400" cap="flat" cmpd="sng">
                <a:solidFill>
                  <a:schemeClr val="tx1"/>
                </a:solidFill>
                <a:prstDash val="solid"/>
                <a:headEnd type="none" w="med" len="med"/>
                <a:tailEnd type="none" w="med" len="med"/>
              </a:ln>
            </p:spPr>
          </p:sp>
          <p:sp>
            <p:nvSpPr>
              <p:cNvPr id="10338" name="直接连接符 10337"/>
              <p:cNvSpPr/>
              <p:nvPr/>
            </p:nvSpPr>
            <p:spPr>
              <a:xfrm flipV="1">
                <a:off x="1344" y="712"/>
                <a:ext cx="0" cy="352"/>
              </a:xfrm>
              <a:prstGeom prst="line">
                <a:avLst/>
              </a:prstGeom>
              <a:ln w="25400" cap="flat" cmpd="sng">
                <a:solidFill>
                  <a:schemeClr val="tx1"/>
                </a:solidFill>
                <a:prstDash val="solid"/>
                <a:headEnd type="none" w="med" len="med"/>
                <a:tailEnd type="none" w="med" len="med"/>
              </a:ln>
            </p:spPr>
          </p:sp>
          <p:sp>
            <p:nvSpPr>
              <p:cNvPr id="10339" name="矩形 10338"/>
              <p:cNvSpPr/>
              <p:nvPr/>
            </p:nvSpPr>
            <p:spPr>
              <a:xfrm>
                <a:off x="4211" y="66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op&lt;0&gt;</a:t>
                </a:r>
              </a:p>
            </p:txBody>
          </p:sp>
          <p:sp>
            <p:nvSpPr>
              <p:cNvPr id="10340" name="矩形 10339"/>
              <p:cNvSpPr/>
              <p:nvPr/>
            </p:nvSpPr>
            <p:spPr>
              <a:xfrm>
                <a:off x="3731"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41" name="矩形 10340"/>
              <p:cNvSpPr/>
              <p:nvPr/>
            </p:nvSpPr>
            <p:spPr>
              <a:xfrm>
                <a:off x="4067"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42" name="矩形 10341"/>
              <p:cNvSpPr/>
              <p:nvPr/>
            </p:nvSpPr>
            <p:spPr>
              <a:xfrm>
                <a:off x="4163"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43" name="矩形 10342"/>
              <p:cNvSpPr/>
              <p:nvPr/>
            </p:nvSpPr>
            <p:spPr>
              <a:xfrm>
                <a:off x="323"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44" name="矩形 10343"/>
              <p:cNvSpPr/>
              <p:nvPr/>
            </p:nvSpPr>
            <p:spPr>
              <a:xfrm>
                <a:off x="659"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45" name="矩形 10344"/>
              <p:cNvSpPr/>
              <p:nvPr/>
            </p:nvSpPr>
            <p:spPr>
              <a:xfrm>
                <a:off x="755"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46" name="矩形 10345"/>
              <p:cNvSpPr/>
              <p:nvPr/>
            </p:nvSpPr>
            <p:spPr>
              <a:xfrm>
                <a:off x="803"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p>
            </p:txBody>
          </p:sp>
          <p:sp>
            <p:nvSpPr>
              <p:cNvPr id="10347" name="矩形 10346"/>
              <p:cNvSpPr/>
              <p:nvPr/>
            </p:nvSpPr>
            <p:spPr>
              <a:xfrm>
                <a:off x="995"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48" name="矩形 10347"/>
              <p:cNvSpPr/>
              <p:nvPr/>
            </p:nvSpPr>
            <p:spPr>
              <a:xfrm>
                <a:off x="1331"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49" name="矩形 10348"/>
              <p:cNvSpPr/>
              <p:nvPr/>
            </p:nvSpPr>
            <p:spPr>
              <a:xfrm>
                <a:off x="1427"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50" name="矩形 10349"/>
              <p:cNvSpPr/>
              <p:nvPr/>
            </p:nvSpPr>
            <p:spPr>
              <a:xfrm>
                <a:off x="1475"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p>
            </p:txBody>
          </p:sp>
          <p:sp>
            <p:nvSpPr>
              <p:cNvPr id="10351" name="矩形 10350"/>
              <p:cNvSpPr/>
              <p:nvPr/>
            </p:nvSpPr>
            <p:spPr>
              <a:xfrm>
                <a:off x="1667"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52" name="矩形 10351"/>
              <p:cNvSpPr/>
              <p:nvPr/>
            </p:nvSpPr>
            <p:spPr>
              <a:xfrm>
                <a:off x="2003"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53" name="矩形 10352"/>
              <p:cNvSpPr/>
              <p:nvPr/>
            </p:nvSpPr>
            <p:spPr>
              <a:xfrm>
                <a:off x="2099"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54" name="矩形 10353"/>
              <p:cNvSpPr/>
              <p:nvPr/>
            </p:nvSpPr>
            <p:spPr>
              <a:xfrm>
                <a:off x="2147"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p>
            </p:txBody>
          </p:sp>
          <p:sp>
            <p:nvSpPr>
              <p:cNvPr id="10355" name="矩形 10354"/>
              <p:cNvSpPr/>
              <p:nvPr/>
            </p:nvSpPr>
            <p:spPr>
              <a:xfrm>
                <a:off x="2339"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56" name="矩形 10355"/>
              <p:cNvSpPr/>
              <p:nvPr/>
            </p:nvSpPr>
            <p:spPr>
              <a:xfrm>
                <a:off x="2675"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57" name="矩形 10356"/>
              <p:cNvSpPr/>
              <p:nvPr/>
            </p:nvSpPr>
            <p:spPr>
              <a:xfrm>
                <a:off x="2771"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58" name="矩形 10357"/>
              <p:cNvSpPr/>
              <p:nvPr/>
            </p:nvSpPr>
            <p:spPr>
              <a:xfrm>
                <a:off x="2819"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p>
            </p:txBody>
          </p:sp>
          <p:sp>
            <p:nvSpPr>
              <p:cNvPr id="10359" name="矩形 10358"/>
              <p:cNvSpPr/>
              <p:nvPr/>
            </p:nvSpPr>
            <p:spPr>
              <a:xfrm>
                <a:off x="3011"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p>
            </p:txBody>
          </p:sp>
          <p:sp>
            <p:nvSpPr>
              <p:cNvPr id="10360" name="矩形 10359"/>
              <p:cNvSpPr/>
              <p:nvPr/>
            </p:nvSpPr>
            <p:spPr>
              <a:xfrm>
                <a:off x="3347"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61" name="矩形 10360"/>
              <p:cNvSpPr/>
              <p:nvPr/>
            </p:nvSpPr>
            <p:spPr>
              <a:xfrm>
                <a:off x="3443"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p>
            </p:txBody>
          </p:sp>
          <p:sp>
            <p:nvSpPr>
              <p:cNvPr id="10362" name="矩形 10361"/>
              <p:cNvSpPr/>
              <p:nvPr/>
            </p:nvSpPr>
            <p:spPr>
              <a:xfrm>
                <a:off x="3491"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p>
            </p:txBody>
          </p:sp>
          <p:sp>
            <p:nvSpPr>
              <p:cNvPr id="10363" name="矩形 10362"/>
              <p:cNvSpPr/>
              <p:nvPr/>
            </p:nvSpPr>
            <p:spPr>
              <a:xfrm>
                <a:off x="227" y="1484"/>
                <a:ext cx="484"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R-type</a:t>
                </a:r>
              </a:p>
            </p:txBody>
          </p:sp>
          <p:sp>
            <p:nvSpPr>
              <p:cNvPr id="10364" name="矩形 10363"/>
              <p:cNvSpPr/>
              <p:nvPr/>
            </p:nvSpPr>
            <p:spPr>
              <a:xfrm>
                <a:off x="1139" y="1484"/>
                <a:ext cx="271"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ori</a:t>
                </a:r>
              </a:p>
            </p:txBody>
          </p:sp>
          <p:sp>
            <p:nvSpPr>
              <p:cNvPr id="10365" name="矩形 10364"/>
              <p:cNvSpPr/>
              <p:nvPr/>
            </p:nvSpPr>
            <p:spPr>
              <a:xfrm>
                <a:off x="1859" y="1484"/>
                <a:ext cx="242"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lw</a:t>
                </a:r>
              </a:p>
            </p:txBody>
          </p:sp>
          <p:sp>
            <p:nvSpPr>
              <p:cNvPr id="10366" name="矩形 10365"/>
              <p:cNvSpPr/>
              <p:nvPr/>
            </p:nvSpPr>
            <p:spPr>
              <a:xfrm>
                <a:off x="2483" y="1484"/>
                <a:ext cx="256"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sw</a:t>
                </a:r>
              </a:p>
            </p:txBody>
          </p:sp>
          <p:sp>
            <p:nvSpPr>
              <p:cNvPr id="10367" name="矩形 10366"/>
              <p:cNvSpPr/>
              <p:nvPr/>
            </p:nvSpPr>
            <p:spPr>
              <a:xfrm>
                <a:off x="3107" y="1484"/>
                <a:ext cx="313"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beq</a:t>
                </a:r>
              </a:p>
            </p:txBody>
          </p:sp>
          <p:sp>
            <p:nvSpPr>
              <p:cNvPr id="10368" name="矩形 10367"/>
              <p:cNvSpPr/>
              <p:nvPr/>
            </p:nvSpPr>
            <p:spPr>
              <a:xfrm>
                <a:off x="3683" y="1484"/>
                <a:ext cx="406"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p>
            </p:txBody>
          </p:sp>
        </p:grpSp>
        <p:sp>
          <p:nvSpPr>
            <p:cNvPr id="10370" name="任意多边形 10369"/>
            <p:cNvSpPr/>
            <p:nvPr/>
          </p:nvSpPr>
          <p:spPr>
            <a:xfrm>
              <a:off x="4416" y="1641"/>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71" name="任意多边形 10370"/>
            <p:cNvSpPr/>
            <p:nvPr/>
          </p:nvSpPr>
          <p:spPr>
            <a:xfrm>
              <a:off x="4368" y="1641"/>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72" name="直接连接符 10371"/>
            <p:cNvSpPr/>
            <p:nvPr/>
          </p:nvSpPr>
          <p:spPr>
            <a:xfrm flipH="1">
              <a:off x="4168" y="1776"/>
              <a:ext cx="304" cy="0"/>
            </a:xfrm>
            <a:prstGeom prst="line">
              <a:avLst/>
            </a:prstGeom>
            <a:ln w="25400" cap="flat" cmpd="sng">
              <a:solidFill>
                <a:schemeClr val="tx1"/>
              </a:solidFill>
              <a:prstDash val="solid"/>
              <a:headEnd type="none" w="med" len="med"/>
              <a:tailEnd type="none" w="med" len="med"/>
            </a:ln>
          </p:spPr>
        </p:sp>
        <p:sp>
          <p:nvSpPr>
            <p:cNvPr id="10373" name="直接连接符 10372"/>
            <p:cNvSpPr/>
            <p:nvPr/>
          </p:nvSpPr>
          <p:spPr>
            <a:xfrm flipH="1">
              <a:off x="4168" y="1872"/>
              <a:ext cx="256" cy="0"/>
            </a:xfrm>
            <a:prstGeom prst="line">
              <a:avLst/>
            </a:prstGeom>
            <a:ln w="25400" cap="flat" cmpd="sng">
              <a:solidFill>
                <a:schemeClr val="tx1"/>
              </a:solidFill>
              <a:prstDash val="solid"/>
              <a:headEnd type="none" w="med" len="med"/>
              <a:tailEnd type="none" w="med" len="med"/>
            </a:ln>
          </p:spPr>
        </p:sp>
        <p:sp>
          <p:nvSpPr>
            <p:cNvPr id="10374" name="直接连接符 10373"/>
            <p:cNvSpPr/>
            <p:nvPr/>
          </p:nvSpPr>
          <p:spPr>
            <a:xfrm>
              <a:off x="4760" y="1776"/>
              <a:ext cx="128" cy="0"/>
            </a:xfrm>
            <a:prstGeom prst="line">
              <a:avLst/>
            </a:prstGeom>
            <a:ln w="25400" cap="flat" cmpd="sng">
              <a:solidFill>
                <a:schemeClr val="tx1"/>
              </a:solidFill>
              <a:prstDash val="solid"/>
              <a:headEnd type="none" w="med" len="med"/>
              <a:tailEnd type="none" w="med" len="med"/>
            </a:ln>
          </p:spPr>
        </p:sp>
        <p:sp>
          <p:nvSpPr>
            <p:cNvPr id="10375" name="直接连接符 10374"/>
            <p:cNvSpPr/>
            <p:nvPr/>
          </p:nvSpPr>
          <p:spPr>
            <a:xfrm>
              <a:off x="4080" y="1544"/>
              <a:ext cx="0" cy="2576"/>
            </a:xfrm>
            <a:prstGeom prst="line">
              <a:avLst/>
            </a:prstGeom>
            <a:ln w="25400" cap="flat" cmpd="sng">
              <a:solidFill>
                <a:schemeClr val="tx1"/>
              </a:solidFill>
              <a:prstDash val="solid"/>
              <a:headEnd type="none" w="med" len="med"/>
              <a:tailEnd type="none" w="med" len="med"/>
            </a:ln>
          </p:spPr>
        </p:sp>
        <p:sp>
          <p:nvSpPr>
            <p:cNvPr id="10376" name="直接连接符 10375"/>
            <p:cNvSpPr/>
            <p:nvPr/>
          </p:nvSpPr>
          <p:spPr>
            <a:xfrm>
              <a:off x="3408" y="1544"/>
              <a:ext cx="0" cy="2576"/>
            </a:xfrm>
            <a:prstGeom prst="line">
              <a:avLst/>
            </a:prstGeom>
            <a:ln w="25400" cap="flat" cmpd="sng">
              <a:solidFill>
                <a:schemeClr val="tx1"/>
              </a:solidFill>
              <a:prstDash val="solid"/>
              <a:headEnd type="none" w="med" len="med"/>
              <a:tailEnd type="none" w="med" len="med"/>
            </a:ln>
          </p:spPr>
        </p:sp>
        <p:sp>
          <p:nvSpPr>
            <p:cNvPr id="10377" name="直接连接符 10376"/>
            <p:cNvSpPr/>
            <p:nvPr/>
          </p:nvSpPr>
          <p:spPr>
            <a:xfrm>
              <a:off x="2736" y="1544"/>
              <a:ext cx="0" cy="2576"/>
            </a:xfrm>
            <a:prstGeom prst="line">
              <a:avLst/>
            </a:prstGeom>
            <a:ln w="25400" cap="flat" cmpd="sng">
              <a:solidFill>
                <a:schemeClr val="tx1"/>
              </a:solidFill>
              <a:prstDash val="solid"/>
              <a:headEnd type="none" w="med" len="med"/>
              <a:tailEnd type="none" w="med" len="med"/>
            </a:ln>
          </p:spPr>
        </p:sp>
        <p:sp>
          <p:nvSpPr>
            <p:cNvPr id="10378" name="直接连接符 10377"/>
            <p:cNvSpPr/>
            <p:nvPr/>
          </p:nvSpPr>
          <p:spPr>
            <a:xfrm>
              <a:off x="2064" y="1544"/>
              <a:ext cx="0" cy="2576"/>
            </a:xfrm>
            <a:prstGeom prst="line">
              <a:avLst/>
            </a:prstGeom>
            <a:ln w="25400" cap="flat" cmpd="sng">
              <a:solidFill>
                <a:schemeClr val="tx1"/>
              </a:solidFill>
              <a:prstDash val="solid"/>
              <a:headEnd type="none" w="med" len="med"/>
              <a:tailEnd type="none" w="med" len="med"/>
            </a:ln>
          </p:spPr>
        </p:sp>
        <p:sp>
          <p:nvSpPr>
            <p:cNvPr id="10379" name="直接连接符 10378"/>
            <p:cNvSpPr/>
            <p:nvPr/>
          </p:nvSpPr>
          <p:spPr>
            <a:xfrm>
              <a:off x="1392" y="1544"/>
              <a:ext cx="0" cy="2576"/>
            </a:xfrm>
            <a:prstGeom prst="line">
              <a:avLst/>
            </a:prstGeom>
            <a:ln w="25400" cap="flat" cmpd="sng">
              <a:solidFill>
                <a:schemeClr val="tx1"/>
              </a:solidFill>
              <a:prstDash val="solid"/>
              <a:headEnd type="none" w="med" len="med"/>
              <a:tailEnd type="none" w="med" len="med"/>
            </a:ln>
          </p:spPr>
        </p:sp>
        <p:sp>
          <p:nvSpPr>
            <p:cNvPr id="10380" name="直接连接符 10379"/>
            <p:cNvSpPr/>
            <p:nvPr/>
          </p:nvSpPr>
          <p:spPr>
            <a:xfrm>
              <a:off x="720" y="1544"/>
              <a:ext cx="0" cy="2528"/>
            </a:xfrm>
            <a:prstGeom prst="line">
              <a:avLst/>
            </a:prstGeom>
            <a:ln w="25400" cap="flat" cmpd="sng">
              <a:solidFill>
                <a:schemeClr val="tx1"/>
              </a:solidFill>
              <a:prstDash val="solid"/>
              <a:headEnd type="none" w="med" len="med"/>
              <a:tailEnd type="none" w="med" len="med"/>
            </a:ln>
          </p:spPr>
        </p:sp>
        <p:sp>
          <p:nvSpPr>
            <p:cNvPr id="10381" name="直接连接符 10380"/>
            <p:cNvSpPr/>
            <p:nvPr/>
          </p:nvSpPr>
          <p:spPr>
            <a:xfrm flipH="1">
              <a:off x="712" y="1680"/>
              <a:ext cx="3472" cy="0"/>
            </a:xfrm>
            <a:prstGeom prst="line">
              <a:avLst/>
            </a:prstGeom>
            <a:ln w="25400" cap="flat" cmpd="sng">
              <a:solidFill>
                <a:schemeClr val="tx1"/>
              </a:solidFill>
              <a:prstDash val="solid"/>
              <a:headEnd type="none" w="med" len="med"/>
              <a:tailEnd type="none" w="med" len="med"/>
            </a:ln>
          </p:spPr>
        </p:sp>
        <p:sp>
          <p:nvSpPr>
            <p:cNvPr id="10382" name="直接连接符 10381"/>
            <p:cNvSpPr/>
            <p:nvPr/>
          </p:nvSpPr>
          <p:spPr>
            <a:xfrm flipH="1">
              <a:off x="1384" y="1776"/>
              <a:ext cx="2800" cy="0"/>
            </a:xfrm>
            <a:prstGeom prst="line">
              <a:avLst/>
            </a:prstGeom>
            <a:ln w="25400" cap="flat" cmpd="sng">
              <a:solidFill>
                <a:schemeClr val="tx1"/>
              </a:solidFill>
              <a:prstDash val="solid"/>
              <a:headEnd type="none" w="med" len="med"/>
              <a:tailEnd type="none" w="med" len="med"/>
            </a:ln>
          </p:spPr>
        </p:sp>
        <p:sp>
          <p:nvSpPr>
            <p:cNvPr id="10383" name="直接连接符 10382"/>
            <p:cNvSpPr/>
            <p:nvPr/>
          </p:nvSpPr>
          <p:spPr>
            <a:xfrm flipH="1">
              <a:off x="2056" y="1872"/>
              <a:ext cx="2128" cy="0"/>
            </a:xfrm>
            <a:prstGeom prst="line">
              <a:avLst/>
            </a:prstGeom>
            <a:ln w="25400" cap="flat" cmpd="sng">
              <a:solidFill>
                <a:schemeClr val="tx1"/>
              </a:solidFill>
              <a:prstDash val="solid"/>
              <a:headEnd type="none" w="med" len="med"/>
              <a:tailEnd type="none" w="med" len="med"/>
            </a:ln>
          </p:spPr>
        </p:sp>
        <p:sp>
          <p:nvSpPr>
            <p:cNvPr id="10384" name="直接连接符 10383"/>
            <p:cNvSpPr/>
            <p:nvPr/>
          </p:nvSpPr>
          <p:spPr>
            <a:xfrm flipH="1">
              <a:off x="4168" y="1680"/>
              <a:ext cx="256" cy="0"/>
            </a:xfrm>
            <a:prstGeom prst="line">
              <a:avLst/>
            </a:prstGeom>
            <a:ln w="25400" cap="flat" cmpd="sng">
              <a:solidFill>
                <a:schemeClr val="tx1"/>
              </a:solidFill>
              <a:prstDash val="solid"/>
              <a:headEnd type="none" w="med" len="med"/>
              <a:tailEnd type="none" w="med" len="med"/>
            </a:ln>
          </p:spPr>
        </p:sp>
        <p:sp>
          <p:nvSpPr>
            <p:cNvPr id="10385" name="直接连接符 10384"/>
            <p:cNvSpPr/>
            <p:nvPr/>
          </p:nvSpPr>
          <p:spPr>
            <a:xfrm>
              <a:off x="4904" y="1776"/>
              <a:ext cx="512" cy="0"/>
            </a:xfrm>
            <a:prstGeom prst="line">
              <a:avLst/>
            </a:prstGeom>
            <a:ln w="25400" cap="flat" cmpd="sng">
              <a:solidFill>
                <a:schemeClr val="tx1"/>
              </a:solidFill>
              <a:prstDash val="solid"/>
              <a:headEnd type="none" w="med" len="med"/>
              <a:tailEnd type="triangle" w="med" len="med"/>
            </a:ln>
          </p:spPr>
        </p:sp>
        <p:sp>
          <p:nvSpPr>
            <p:cNvPr id="10386" name="矩形 10385"/>
            <p:cNvSpPr/>
            <p:nvPr/>
          </p:nvSpPr>
          <p:spPr>
            <a:xfrm>
              <a:off x="4787" y="1580"/>
              <a:ext cx="64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RegWrite</a:t>
              </a:r>
            </a:p>
          </p:txBody>
        </p:sp>
        <p:sp>
          <p:nvSpPr>
            <p:cNvPr id="10387" name="椭圆 10386"/>
            <p:cNvSpPr/>
            <p:nvPr/>
          </p:nvSpPr>
          <p:spPr>
            <a:xfrm>
              <a:off x="676" y="163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88" name="椭圆 10387"/>
            <p:cNvSpPr/>
            <p:nvPr/>
          </p:nvSpPr>
          <p:spPr>
            <a:xfrm>
              <a:off x="1348" y="173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89" name="椭圆 10388"/>
            <p:cNvSpPr/>
            <p:nvPr/>
          </p:nvSpPr>
          <p:spPr>
            <a:xfrm>
              <a:off x="2020" y="182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90" name="任意多边形 10389"/>
            <p:cNvSpPr/>
            <p:nvPr/>
          </p:nvSpPr>
          <p:spPr>
            <a:xfrm rot="10800000">
              <a:off x="4425" y="1785"/>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1" name="任意多边形 10390"/>
            <p:cNvSpPr/>
            <p:nvPr/>
          </p:nvSpPr>
          <p:spPr>
            <a:xfrm rot="10800000">
              <a:off x="4377" y="1785"/>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nvGrpSpPr>
            <p:cNvPr id="10400" name="组合 10399"/>
            <p:cNvGrpSpPr/>
            <p:nvPr/>
          </p:nvGrpSpPr>
          <p:grpSpPr>
            <a:xfrm>
              <a:off x="4168" y="2025"/>
              <a:ext cx="720" cy="280"/>
              <a:chOff x="4168" y="2025"/>
              <a:chExt cx="720" cy="280"/>
            </a:xfrm>
          </p:grpSpPr>
          <p:sp>
            <p:nvSpPr>
              <p:cNvPr id="10392" name="任意多边形 10391"/>
              <p:cNvSpPr/>
              <p:nvPr/>
            </p:nvSpPr>
            <p:spPr>
              <a:xfrm>
                <a:off x="4416" y="2025"/>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3" name="任意多边形 10392"/>
              <p:cNvSpPr/>
              <p:nvPr/>
            </p:nvSpPr>
            <p:spPr>
              <a:xfrm>
                <a:off x="4368" y="2025"/>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4" name="直接连接符 10393"/>
              <p:cNvSpPr/>
              <p:nvPr/>
            </p:nvSpPr>
            <p:spPr>
              <a:xfrm flipH="1">
                <a:off x="4168" y="2160"/>
                <a:ext cx="304" cy="0"/>
              </a:xfrm>
              <a:prstGeom prst="line">
                <a:avLst/>
              </a:prstGeom>
              <a:ln w="25400" cap="flat" cmpd="sng">
                <a:solidFill>
                  <a:schemeClr val="tx1"/>
                </a:solidFill>
                <a:prstDash val="solid"/>
                <a:headEnd type="none" w="med" len="med"/>
                <a:tailEnd type="none" w="med" len="med"/>
              </a:ln>
            </p:spPr>
          </p:sp>
          <p:sp>
            <p:nvSpPr>
              <p:cNvPr id="10395" name="直接连接符 10394"/>
              <p:cNvSpPr/>
              <p:nvPr/>
            </p:nvSpPr>
            <p:spPr>
              <a:xfrm flipH="1">
                <a:off x="4168" y="2256"/>
                <a:ext cx="256" cy="0"/>
              </a:xfrm>
              <a:prstGeom prst="line">
                <a:avLst/>
              </a:prstGeom>
              <a:ln w="25400" cap="flat" cmpd="sng">
                <a:solidFill>
                  <a:schemeClr val="tx1"/>
                </a:solidFill>
                <a:prstDash val="solid"/>
                <a:headEnd type="none" w="med" len="med"/>
                <a:tailEnd type="none" w="med" len="med"/>
              </a:ln>
            </p:spPr>
          </p:sp>
          <p:sp>
            <p:nvSpPr>
              <p:cNvPr id="10396" name="直接连接符 10395"/>
              <p:cNvSpPr/>
              <p:nvPr/>
            </p:nvSpPr>
            <p:spPr>
              <a:xfrm>
                <a:off x="4760" y="2160"/>
                <a:ext cx="128" cy="0"/>
              </a:xfrm>
              <a:prstGeom prst="line">
                <a:avLst/>
              </a:prstGeom>
              <a:ln w="25400" cap="flat" cmpd="sng">
                <a:solidFill>
                  <a:schemeClr val="tx1"/>
                </a:solidFill>
                <a:prstDash val="solid"/>
                <a:headEnd type="none" w="med" len="med"/>
                <a:tailEnd type="none" w="med" len="med"/>
              </a:ln>
            </p:spPr>
          </p:sp>
          <p:sp>
            <p:nvSpPr>
              <p:cNvPr id="10397" name="直接连接符 10396"/>
              <p:cNvSpPr/>
              <p:nvPr/>
            </p:nvSpPr>
            <p:spPr>
              <a:xfrm flipH="1">
                <a:off x="4168" y="2064"/>
                <a:ext cx="256" cy="0"/>
              </a:xfrm>
              <a:prstGeom prst="line">
                <a:avLst/>
              </a:prstGeom>
              <a:ln w="25400" cap="flat" cmpd="sng">
                <a:solidFill>
                  <a:schemeClr val="tx1"/>
                </a:solidFill>
                <a:prstDash val="solid"/>
                <a:headEnd type="none" w="med" len="med"/>
                <a:tailEnd type="none" w="med" len="med"/>
              </a:ln>
            </p:spPr>
          </p:sp>
          <p:sp>
            <p:nvSpPr>
              <p:cNvPr id="10398" name="任意多边形 10397"/>
              <p:cNvSpPr/>
              <p:nvPr/>
            </p:nvSpPr>
            <p:spPr>
              <a:xfrm rot="10800000">
                <a:off x="4425" y="2169"/>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9" name="任意多边形 10398"/>
              <p:cNvSpPr/>
              <p:nvPr/>
            </p:nvSpPr>
            <p:spPr>
              <a:xfrm rot="10800000">
                <a:off x="4377" y="2169"/>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grpSp>
          <p:nvGrpSpPr>
            <p:cNvPr id="10408" name="组合 10407"/>
            <p:cNvGrpSpPr/>
            <p:nvPr/>
          </p:nvGrpSpPr>
          <p:grpSpPr>
            <a:xfrm>
              <a:off x="4216" y="3273"/>
              <a:ext cx="672" cy="280"/>
              <a:chOff x="4216" y="3273"/>
              <a:chExt cx="672" cy="280"/>
            </a:xfrm>
          </p:grpSpPr>
          <p:sp>
            <p:nvSpPr>
              <p:cNvPr id="10401" name="任意多边形 10400"/>
              <p:cNvSpPr/>
              <p:nvPr/>
            </p:nvSpPr>
            <p:spPr>
              <a:xfrm>
                <a:off x="4416" y="3273"/>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2" name="任意多边形 10401"/>
              <p:cNvSpPr/>
              <p:nvPr/>
            </p:nvSpPr>
            <p:spPr>
              <a:xfrm>
                <a:off x="4368" y="3273"/>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3" name="直接连接符 10402"/>
              <p:cNvSpPr/>
              <p:nvPr/>
            </p:nvSpPr>
            <p:spPr>
              <a:xfrm flipH="1">
                <a:off x="4216" y="3456"/>
                <a:ext cx="256" cy="0"/>
              </a:xfrm>
              <a:prstGeom prst="line">
                <a:avLst/>
              </a:prstGeom>
              <a:ln w="25400" cap="flat" cmpd="sng">
                <a:solidFill>
                  <a:schemeClr val="tx1"/>
                </a:solidFill>
                <a:prstDash val="solid"/>
                <a:headEnd type="none" w="med" len="med"/>
                <a:tailEnd type="none" w="med" len="med"/>
              </a:ln>
            </p:spPr>
          </p:sp>
          <p:sp>
            <p:nvSpPr>
              <p:cNvPr id="10404" name="直接连接符 10403"/>
              <p:cNvSpPr/>
              <p:nvPr/>
            </p:nvSpPr>
            <p:spPr>
              <a:xfrm>
                <a:off x="4760" y="3408"/>
                <a:ext cx="128" cy="0"/>
              </a:xfrm>
              <a:prstGeom prst="line">
                <a:avLst/>
              </a:prstGeom>
              <a:ln w="25400" cap="flat" cmpd="sng">
                <a:solidFill>
                  <a:schemeClr val="tx1"/>
                </a:solidFill>
                <a:prstDash val="solid"/>
                <a:headEnd type="none" w="med" len="med"/>
                <a:tailEnd type="none" w="med" len="med"/>
              </a:ln>
            </p:spPr>
          </p:sp>
          <p:sp>
            <p:nvSpPr>
              <p:cNvPr id="10405" name="直接连接符 10404"/>
              <p:cNvSpPr/>
              <p:nvPr/>
            </p:nvSpPr>
            <p:spPr>
              <a:xfrm flipH="1">
                <a:off x="4216" y="3360"/>
                <a:ext cx="256" cy="0"/>
              </a:xfrm>
              <a:prstGeom prst="line">
                <a:avLst/>
              </a:prstGeom>
              <a:ln w="25400" cap="flat" cmpd="sng">
                <a:solidFill>
                  <a:schemeClr val="tx1"/>
                </a:solidFill>
                <a:prstDash val="solid"/>
                <a:headEnd type="none" w="med" len="med"/>
                <a:tailEnd type="none" w="med" len="med"/>
              </a:ln>
            </p:spPr>
          </p:sp>
          <p:sp>
            <p:nvSpPr>
              <p:cNvPr id="10406" name="任意多边形 10405"/>
              <p:cNvSpPr/>
              <p:nvPr/>
            </p:nvSpPr>
            <p:spPr>
              <a:xfrm rot="10800000">
                <a:off x="4425" y="3417"/>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7" name="任意多边形 10406"/>
              <p:cNvSpPr/>
              <p:nvPr/>
            </p:nvSpPr>
            <p:spPr>
              <a:xfrm rot="10800000">
                <a:off x="4377" y="3417"/>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sp>
          <p:nvSpPr>
            <p:cNvPr id="10409" name="直接连接符 10408"/>
            <p:cNvSpPr/>
            <p:nvPr/>
          </p:nvSpPr>
          <p:spPr>
            <a:xfrm flipH="1">
              <a:off x="2056" y="2592"/>
              <a:ext cx="3424" cy="0"/>
            </a:xfrm>
            <a:prstGeom prst="line">
              <a:avLst/>
            </a:prstGeom>
            <a:ln w="25400" cap="flat" cmpd="sng">
              <a:solidFill>
                <a:schemeClr val="tx1"/>
              </a:solidFill>
              <a:prstDash val="solid"/>
              <a:headEnd type="triangle" w="med" len="med"/>
              <a:tailEnd type="none" w="med" len="med"/>
            </a:ln>
          </p:spPr>
        </p:sp>
        <p:sp>
          <p:nvSpPr>
            <p:cNvPr id="10410" name="直接连接符 10409"/>
            <p:cNvSpPr/>
            <p:nvPr/>
          </p:nvSpPr>
          <p:spPr>
            <a:xfrm>
              <a:off x="4904" y="2160"/>
              <a:ext cx="537" cy="0"/>
            </a:xfrm>
            <a:prstGeom prst="line">
              <a:avLst/>
            </a:prstGeom>
            <a:ln w="25400" cap="flat" cmpd="sng">
              <a:solidFill>
                <a:schemeClr val="tx1"/>
              </a:solidFill>
              <a:prstDash val="solid"/>
              <a:headEnd type="none" w="med" len="med"/>
              <a:tailEnd type="triangle" w="med" len="med"/>
            </a:ln>
          </p:spPr>
        </p:sp>
        <p:sp>
          <p:nvSpPr>
            <p:cNvPr id="10411" name="矩形 10410"/>
            <p:cNvSpPr/>
            <p:nvPr/>
          </p:nvSpPr>
          <p:spPr>
            <a:xfrm>
              <a:off x="4739" y="1964"/>
              <a:ext cx="688" cy="215"/>
            </a:xfrm>
            <a:prstGeom prst="rect">
              <a:avLst/>
            </a:prstGeom>
            <a:noFill/>
            <a:ln w="12700">
              <a:noFill/>
            </a:ln>
          </p:spPr>
          <p:txBody>
            <a:bodyPr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ALUSrc</a:t>
              </a:r>
            </a:p>
          </p:txBody>
        </p:sp>
        <p:sp>
          <p:nvSpPr>
            <p:cNvPr id="10412" name="矩形 10411"/>
            <p:cNvSpPr/>
            <p:nvPr/>
          </p:nvSpPr>
          <p:spPr>
            <a:xfrm>
              <a:off x="4643" y="2396"/>
              <a:ext cx="719"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MemtoReg</a:t>
              </a:r>
            </a:p>
          </p:txBody>
        </p:sp>
        <p:sp>
          <p:nvSpPr>
            <p:cNvPr id="10413" name="直接连接符 10412"/>
            <p:cNvSpPr/>
            <p:nvPr/>
          </p:nvSpPr>
          <p:spPr>
            <a:xfrm flipH="1">
              <a:off x="2728" y="2784"/>
              <a:ext cx="2752" cy="0"/>
            </a:xfrm>
            <a:prstGeom prst="line">
              <a:avLst/>
            </a:prstGeom>
            <a:ln w="25400" cap="flat" cmpd="sng">
              <a:solidFill>
                <a:schemeClr val="tx1"/>
              </a:solidFill>
              <a:prstDash val="solid"/>
              <a:headEnd type="triangle" w="med" len="med"/>
              <a:tailEnd type="none" w="med" len="med"/>
            </a:ln>
          </p:spPr>
        </p:sp>
        <p:sp>
          <p:nvSpPr>
            <p:cNvPr id="10414" name="矩形 10413"/>
            <p:cNvSpPr/>
            <p:nvPr/>
          </p:nvSpPr>
          <p:spPr>
            <a:xfrm>
              <a:off x="4643" y="2588"/>
              <a:ext cx="720"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MemWrite</a:t>
              </a:r>
            </a:p>
          </p:txBody>
        </p:sp>
        <p:sp>
          <p:nvSpPr>
            <p:cNvPr id="10415" name="直接连接符 10414"/>
            <p:cNvSpPr/>
            <p:nvPr/>
          </p:nvSpPr>
          <p:spPr>
            <a:xfrm flipH="1">
              <a:off x="3400" y="2976"/>
              <a:ext cx="2080" cy="0"/>
            </a:xfrm>
            <a:prstGeom prst="line">
              <a:avLst/>
            </a:prstGeom>
            <a:ln w="25400" cap="flat" cmpd="sng">
              <a:solidFill>
                <a:schemeClr val="tx1"/>
              </a:solidFill>
              <a:prstDash val="solid"/>
              <a:headEnd type="triangle" w="med" len="med"/>
              <a:tailEnd type="none" w="med" len="med"/>
            </a:ln>
          </p:spPr>
        </p:sp>
        <p:sp>
          <p:nvSpPr>
            <p:cNvPr id="10416" name="矩形 10415"/>
            <p:cNvSpPr/>
            <p:nvPr/>
          </p:nvSpPr>
          <p:spPr>
            <a:xfrm>
              <a:off x="4835" y="2780"/>
              <a:ext cx="519"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Branch</a:t>
              </a:r>
            </a:p>
          </p:txBody>
        </p:sp>
        <p:sp>
          <p:nvSpPr>
            <p:cNvPr id="10417" name="直接连接符 10416"/>
            <p:cNvSpPr/>
            <p:nvPr/>
          </p:nvSpPr>
          <p:spPr>
            <a:xfrm flipH="1">
              <a:off x="4072" y="3168"/>
              <a:ext cx="1408" cy="0"/>
            </a:xfrm>
            <a:prstGeom prst="line">
              <a:avLst/>
            </a:prstGeom>
            <a:ln w="25400" cap="flat" cmpd="sng">
              <a:solidFill>
                <a:schemeClr val="tx1"/>
              </a:solidFill>
              <a:prstDash val="solid"/>
              <a:headEnd type="triangle" w="med" len="med"/>
              <a:tailEnd type="none" w="med" len="med"/>
            </a:ln>
          </p:spPr>
        </p:sp>
        <p:sp>
          <p:nvSpPr>
            <p:cNvPr id="10418" name="矩形 10417"/>
            <p:cNvSpPr/>
            <p:nvPr/>
          </p:nvSpPr>
          <p:spPr>
            <a:xfrm>
              <a:off x="4883" y="2972"/>
              <a:ext cx="427"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p>
          </p:txBody>
        </p:sp>
        <p:sp>
          <p:nvSpPr>
            <p:cNvPr id="10419" name="直接连接符 10418"/>
            <p:cNvSpPr/>
            <p:nvPr/>
          </p:nvSpPr>
          <p:spPr>
            <a:xfrm flipH="1">
              <a:off x="712" y="2400"/>
              <a:ext cx="4768" cy="0"/>
            </a:xfrm>
            <a:prstGeom prst="line">
              <a:avLst/>
            </a:prstGeom>
            <a:ln w="25400" cap="flat" cmpd="sng">
              <a:solidFill>
                <a:schemeClr val="tx1"/>
              </a:solidFill>
              <a:prstDash val="solid"/>
              <a:headEnd type="triangle" w="med" len="med"/>
              <a:tailEnd type="none" w="med" len="med"/>
            </a:ln>
          </p:spPr>
        </p:sp>
        <p:sp>
          <p:nvSpPr>
            <p:cNvPr id="10420" name="矩形 10419"/>
            <p:cNvSpPr/>
            <p:nvPr/>
          </p:nvSpPr>
          <p:spPr>
            <a:xfrm>
              <a:off x="4787" y="2204"/>
              <a:ext cx="512"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RegDst</a:t>
              </a:r>
            </a:p>
          </p:txBody>
        </p:sp>
        <p:sp>
          <p:nvSpPr>
            <p:cNvPr id="10421" name="直接连接符 10420"/>
            <p:cNvSpPr/>
            <p:nvPr/>
          </p:nvSpPr>
          <p:spPr>
            <a:xfrm>
              <a:off x="4904" y="3408"/>
              <a:ext cx="537" cy="0"/>
            </a:xfrm>
            <a:prstGeom prst="line">
              <a:avLst/>
            </a:prstGeom>
            <a:ln w="25400" cap="flat" cmpd="sng">
              <a:solidFill>
                <a:schemeClr val="tx1"/>
              </a:solidFill>
              <a:prstDash val="solid"/>
              <a:headEnd type="none" w="med" len="med"/>
              <a:tailEnd type="triangle" w="med" len="med"/>
            </a:ln>
          </p:spPr>
        </p:sp>
        <p:sp>
          <p:nvSpPr>
            <p:cNvPr id="10422" name="矩形 10421"/>
            <p:cNvSpPr/>
            <p:nvPr/>
          </p:nvSpPr>
          <p:spPr>
            <a:xfrm>
              <a:off x="4835" y="3212"/>
              <a:ext cx="688" cy="215"/>
            </a:xfrm>
            <a:prstGeom prst="rect">
              <a:avLst/>
            </a:prstGeom>
            <a:noFill/>
            <a:ln w="12700">
              <a:noFill/>
            </a:ln>
          </p:spPr>
          <p:txBody>
            <a:bodyPr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ExtOp</a:t>
              </a:r>
            </a:p>
          </p:txBody>
        </p:sp>
        <p:sp>
          <p:nvSpPr>
            <p:cNvPr id="10423" name="直接连接符 10422"/>
            <p:cNvSpPr/>
            <p:nvPr/>
          </p:nvSpPr>
          <p:spPr>
            <a:xfrm flipH="1">
              <a:off x="712" y="3648"/>
              <a:ext cx="4768" cy="0"/>
            </a:xfrm>
            <a:prstGeom prst="line">
              <a:avLst/>
            </a:prstGeom>
            <a:ln w="25400" cap="flat" cmpd="sng">
              <a:solidFill>
                <a:schemeClr val="tx1"/>
              </a:solidFill>
              <a:prstDash val="solid"/>
              <a:headEnd type="triangle" w="med" len="med"/>
              <a:tailEnd type="none" w="med" len="med"/>
            </a:ln>
          </p:spPr>
        </p:sp>
        <p:sp>
          <p:nvSpPr>
            <p:cNvPr id="10424" name="矩形 10423"/>
            <p:cNvSpPr/>
            <p:nvPr/>
          </p:nvSpPr>
          <p:spPr>
            <a:xfrm>
              <a:off x="4643" y="3452"/>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&lt;2&gt;</a:t>
              </a:r>
            </a:p>
          </p:txBody>
        </p:sp>
        <p:sp>
          <p:nvSpPr>
            <p:cNvPr id="10425" name="直接连接符 10424"/>
            <p:cNvSpPr/>
            <p:nvPr/>
          </p:nvSpPr>
          <p:spPr>
            <a:xfrm flipH="1">
              <a:off x="1384" y="3840"/>
              <a:ext cx="4096" cy="0"/>
            </a:xfrm>
            <a:prstGeom prst="line">
              <a:avLst/>
            </a:prstGeom>
            <a:ln w="25400" cap="flat" cmpd="sng">
              <a:solidFill>
                <a:schemeClr val="tx1"/>
              </a:solidFill>
              <a:prstDash val="solid"/>
              <a:headEnd type="triangle" w="med" len="med"/>
              <a:tailEnd type="none" w="med" len="med"/>
            </a:ln>
          </p:spPr>
        </p:sp>
        <p:sp>
          <p:nvSpPr>
            <p:cNvPr id="10426" name="矩形 10425"/>
            <p:cNvSpPr/>
            <p:nvPr/>
          </p:nvSpPr>
          <p:spPr>
            <a:xfrm>
              <a:off x="4643" y="3644"/>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&lt;1&gt;</a:t>
              </a:r>
            </a:p>
          </p:txBody>
        </p:sp>
        <p:sp>
          <p:nvSpPr>
            <p:cNvPr id="10427" name="直接连接符 10426"/>
            <p:cNvSpPr/>
            <p:nvPr/>
          </p:nvSpPr>
          <p:spPr>
            <a:xfrm flipH="1">
              <a:off x="3400" y="4032"/>
              <a:ext cx="2080" cy="0"/>
            </a:xfrm>
            <a:prstGeom prst="line">
              <a:avLst/>
            </a:prstGeom>
            <a:ln w="25400" cap="flat" cmpd="sng">
              <a:solidFill>
                <a:schemeClr val="tx1"/>
              </a:solidFill>
              <a:prstDash val="solid"/>
              <a:headEnd type="triangle" w="med" len="med"/>
              <a:tailEnd type="none" w="med" len="med"/>
            </a:ln>
          </p:spPr>
        </p:sp>
        <p:sp>
          <p:nvSpPr>
            <p:cNvPr id="10428" name="矩形 10427"/>
            <p:cNvSpPr/>
            <p:nvPr/>
          </p:nvSpPr>
          <p:spPr>
            <a:xfrm>
              <a:off x="4643" y="3836"/>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&lt;0&gt;</a:t>
              </a:r>
            </a:p>
          </p:txBody>
        </p:sp>
        <p:sp>
          <p:nvSpPr>
            <p:cNvPr id="10429" name="直接连接符 10428"/>
            <p:cNvSpPr/>
            <p:nvPr/>
          </p:nvSpPr>
          <p:spPr>
            <a:xfrm flipH="1">
              <a:off x="1384" y="2064"/>
              <a:ext cx="2800" cy="0"/>
            </a:xfrm>
            <a:prstGeom prst="line">
              <a:avLst/>
            </a:prstGeom>
            <a:ln w="25400" cap="flat" cmpd="sng">
              <a:solidFill>
                <a:schemeClr val="tx1"/>
              </a:solidFill>
              <a:prstDash val="solid"/>
              <a:headEnd type="none" w="med" len="med"/>
              <a:tailEnd type="none" w="med" len="med"/>
            </a:ln>
          </p:spPr>
        </p:sp>
        <p:sp>
          <p:nvSpPr>
            <p:cNvPr id="10430" name="直接连接符 10429"/>
            <p:cNvSpPr/>
            <p:nvPr/>
          </p:nvSpPr>
          <p:spPr>
            <a:xfrm flipH="1">
              <a:off x="2056" y="2160"/>
              <a:ext cx="2176" cy="0"/>
            </a:xfrm>
            <a:prstGeom prst="line">
              <a:avLst/>
            </a:prstGeom>
            <a:ln w="25400" cap="flat" cmpd="sng">
              <a:solidFill>
                <a:schemeClr val="tx1"/>
              </a:solidFill>
              <a:prstDash val="solid"/>
              <a:headEnd type="none" w="med" len="med"/>
              <a:tailEnd type="none" w="med" len="med"/>
            </a:ln>
          </p:spPr>
        </p:sp>
        <p:sp>
          <p:nvSpPr>
            <p:cNvPr id="10431" name="直接连接符 10430"/>
            <p:cNvSpPr/>
            <p:nvPr/>
          </p:nvSpPr>
          <p:spPr>
            <a:xfrm flipH="1">
              <a:off x="2728" y="2256"/>
              <a:ext cx="1456" cy="0"/>
            </a:xfrm>
            <a:prstGeom prst="line">
              <a:avLst/>
            </a:prstGeom>
            <a:ln w="25400" cap="flat" cmpd="sng">
              <a:solidFill>
                <a:schemeClr val="tx1"/>
              </a:solidFill>
              <a:prstDash val="solid"/>
              <a:headEnd type="none" w="med" len="med"/>
              <a:tailEnd type="none" w="med" len="med"/>
            </a:ln>
          </p:spPr>
        </p:sp>
        <p:sp>
          <p:nvSpPr>
            <p:cNvPr id="10432" name="椭圆 10431"/>
            <p:cNvSpPr/>
            <p:nvPr/>
          </p:nvSpPr>
          <p:spPr>
            <a:xfrm>
              <a:off x="1348" y="2020"/>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3" name="椭圆 10432"/>
            <p:cNvSpPr/>
            <p:nvPr/>
          </p:nvSpPr>
          <p:spPr>
            <a:xfrm>
              <a:off x="2020" y="211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4" name="椭圆 10433"/>
            <p:cNvSpPr/>
            <p:nvPr/>
          </p:nvSpPr>
          <p:spPr>
            <a:xfrm>
              <a:off x="2692" y="221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5" name="椭圆 10434"/>
            <p:cNvSpPr/>
            <p:nvPr/>
          </p:nvSpPr>
          <p:spPr>
            <a:xfrm>
              <a:off x="676" y="235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6" name="椭圆 10435"/>
            <p:cNvSpPr/>
            <p:nvPr/>
          </p:nvSpPr>
          <p:spPr>
            <a:xfrm>
              <a:off x="2020" y="254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7" name="椭圆 10436"/>
            <p:cNvSpPr/>
            <p:nvPr/>
          </p:nvSpPr>
          <p:spPr>
            <a:xfrm>
              <a:off x="2692" y="2740"/>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8" name="椭圆 10437"/>
            <p:cNvSpPr/>
            <p:nvPr/>
          </p:nvSpPr>
          <p:spPr>
            <a:xfrm>
              <a:off x="3364" y="293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9" name="椭圆 10438"/>
            <p:cNvSpPr/>
            <p:nvPr/>
          </p:nvSpPr>
          <p:spPr>
            <a:xfrm>
              <a:off x="4036" y="3124"/>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0" name="直接连接符 10439"/>
            <p:cNvSpPr/>
            <p:nvPr/>
          </p:nvSpPr>
          <p:spPr>
            <a:xfrm flipH="1">
              <a:off x="2056" y="3360"/>
              <a:ext cx="2176" cy="0"/>
            </a:xfrm>
            <a:prstGeom prst="line">
              <a:avLst/>
            </a:prstGeom>
            <a:ln w="25400" cap="flat" cmpd="sng">
              <a:solidFill>
                <a:schemeClr val="tx1"/>
              </a:solidFill>
              <a:prstDash val="solid"/>
              <a:headEnd type="none" w="med" len="med"/>
              <a:tailEnd type="none" w="med" len="med"/>
            </a:ln>
          </p:spPr>
        </p:sp>
        <p:sp>
          <p:nvSpPr>
            <p:cNvPr id="10441" name="直接连接符 10440"/>
            <p:cNvSpPr/>
            <p:nvPr/>
          </p:nvSpPr>
          <p:spPr>
            <a:xfrm flipH="1">
              <a:off x="2728" y="3456"/>
              <a:ext cx="1504" cy="0"/>
            </a:xfrm>
            <a:prstGeom prst="line">
              <a:avLst/>
            </a:prstGeom>
            <a:ln w="25400" cap="flat" cmpd="sng">
              <a:solidFill>
                <a:schemeClr val="tx1"/>
              </a:solidFill>
              <a:prstDash val="solid"/>
              <a:headEnd type="none" w="med" len="med"/>
              <a:tailEnd type="none" w="med" len="med"/>
            </a:ln>
          </p:spPr>
        </p:sp>
        <p:sp>
          <p:nvSpPr>
            <p:cNvPr id="10442" name="椭圆 10441"/>
            <p:cNvSpPr/>
            <p:nvPr/>
          </p:nvSpPr>
          <p:spPr>
            <a:xfrm>
              <a:off x="2692" y="341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3" name="椭圆 10442"/>
            <p:cNvSpPr/>
            <p:nvPr/>
          </p:nvSpPr>
          <p:spPr>
            <a:xfrm>
              <a:off x="2020" y="331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4" name="椭圆 10443"/>
            <p:cNvSpPr/>
            <p:nvPr/>
          </p:nvSpPr>
          <p:spPr>
            <a:xfrm>
              <a:off x="676" y="3604"/>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5" name="椭圆 10444"/>
            <p:cNvSpPr/>
            <p:nvPr/>
          </p:nvSpPr>
          <p:spPr>
            <a:xfrm>
              <a:off x="1348" y="379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6" name="椭圆 10445"/>
            <p:cNvSpPr/>
            <p:nvPr/>
          </p:nvSpPr>
          <p:spPr>
            <a:xfrm>
              <a:off x="3364" y="398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xxx@mail.nwpu.edu.cn</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t>70</a:t>
            </a:fld>
            <a:endParaRPr lang="zh-CN" altLang="en-US"/>
          </a:p>
        </p:txBody>
      </p:sp>
      <p:sp>
        <p:nvSpPr>
          <p:cNvPr id="6" name="标题 5"/>
          <p:cNvSpPr>
            <a:spLocks noGrp="1"/>
          </p:cNvSpPr>
          <p:nvPr>
            <p:ph type="title"/>
          </p:nvPr>
        </p:nvSpPr>
        <p:spPr/>
        <p:txBody>
          <a:bodyPr/>
          <a:lstStyle/>
          <a:p>
            <a:r>
              <a:rPr lang="en-US" altLang="zh-CN" sz="2400" dirty="0"/>
              <a:t>How to add traps and interrupts to state diagram</a:t>
            </a:r>
            <a:endParaRPr lang="zh-CN" altLang="en-US" sz="2400" dirty="0"/>
          </a:p>
        </p:txBody>
      </p:sp>
      <p:sp>
        <p:nvSpPr>
          <p:cNvPr id="7" name="内容占位符 6"/>
          <p:cNvSpPr>
            <a:spLocks noGrp="1"/>
          </p:cNvSpPr>
          <p:nvPr>
            <p:ph sz="quarter" idx="13"/>
          </p:nvPr>
        </p:nvSpPr>
        <p:spPr>
          <a:xfrm>
            <a:off x="222121" y="116837"/>
            <a:ext cx="844680" cy="568325"/>
          </a:xfrm>
        </p:spPr>
        <p:txBody>
          <a:bodyPr/>
          <a:lstStyle/>
          <a:p>
            <a:r>
              <a:rPr lang="en-US" altLang="zh-CN" dirty="0"/>
              <a:t>6.9</a:t>
            </a:r>
            <a:endParaRPr lang="zh-CN" altLang="en-US" dirty="0"/>
          </a:p>
        </p:txBody>
      </p:sp>
      <p:sp>
        <p:nvSpPr>
          <p:cNvPr id="8" name="椭圆 7"/>
          <p:cNvSpPr/>
          <p:nvPr/>
        </p:nvSpPr>
        <p:spPr>
          <a:xfrm>
            <a:off x="3078956" y="1155692"/>
            <a:ext cx="1722438" cy="792163"/>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 name="矩形 8"/>
          <p:cNvSpPr/>
          <p:nvPr/>
        </p:nvSpPr>
        <p:spPr>
          <a:xfrm>
            <a:off x="3050381" y="1263642"/>
            <a:ext cx="1781175" cy="608013"/>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800">
                <a:latin typeface="Arial" panose="020B0604020202020204" pitchFamily="34" charset="0"/>
                <a:ea typeface="Times New Roman" panose="02020603050405020304" pitchFamily="18" charset="0"/>
              </a:rPr>
              <a:t>IR &lt;= MEM[PC]</a:t>
            </a:r>
          </a:p>
          <a:p>
            <a:pPr lvl="0" algn="ctr"/>
            <a:r>
              <a:rPr lang="en-US" altLang="zh-CN" sz="1600">
                <a:latin typeface="Arial" panose="020B0604020202020204" pitchFamily="34" charset="0"/>
                <a:ea typeface="Times New Roman" panose="02020603050405020304" pitchFamily="18" charset="0"/>
              </a:rPr>
              <a:t>PC &lt;= PC + 4</a:t>
            </a:r>
          </a:p>
        </p:txBody>
      </p:sp>
      <p:sp>
        <p:nvSpPr>
          <p:cNvPr id="10" name="椭圆 9"/>
          <p:cNvSpPr/>
          <p:nvPr/>
        </p:nvSpPr>
        <p:spPr>
          <a:xfrm>
            <a:off x="3288506" y="2197092"/>
            <a:ext cx="1163638"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直接连接符 10"/>
          <p:cNvSpPr/>
          <p:nvPr/>
        </p:nvSpPr>
        <p:spPr>
          <a:xfrm flipH="1">
            <a:off x="1242219" y="3087680"/>
            <a:ext cx="2674937" cy="644525"/>
          </a:xfrm>
          <a:prstGeom prst="line">
            <a:avLst/>
          </a:prstGeom>
          <a:ln w="25400" cap="flat" cmpd="sng">
            <a:solidFill>
              <a:schemeClr val="tx1"/>
            </a:solidFill>
            <a:prstDash val="solid"/>
            <a:headEnd type="none" w="med" len="med"/>
            <a:tailEnd type="triangle" w="med" len="med"/>
          </a:ln>
        </p:spPr>
      </p:sp>
      <p:sp>
        <p:nvSpPr>
          <p:cNvPr id="12" name="矩形 11"/>
          <p:cNvSpPr/>
          <p:nvPr/>
        </p:nvSpPr>
        <p:spPr>
          <a:xfrm>
            <a:off x="1094581" y="3344855"/>
            <a:ext cx="8540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R-type</a:t>
            </a:r>
          </a:p>
        </p:txBody>
      </p:sp>
      <p:sp>
        <p:nvSpPr>
          <p:cNvPr id="13" name="直接连接符 12"/>
          <p:cNvSpPr/>
          <p:nvPr/>
        </p:nvSpPr>
        <p:spPr>
          <a:xfrm flipH="1">
            <a:off x="2497931" y="3087680"/>
            <a:ext cx="1349375" cy="644525"/>
          </a:xfrm>
          <a:prstGeom prst="line">
            <a:avLst/>
          </a:prstGeom>
          <a:ln w="25400" cap="flat" cmpd="sng">
            <a:solidFill>
              <a:schemeClr val="tx1"/>
            </a:solidFill>
            <a:prstDash val="solid"/>
            <a:headEnd type="none" w="med" len="med"/>
            <a:tailEnd type="triangle" w="med" len="med"/>
          </a:ln>
        </p:spPr>
      </p:sp>
      <p:sp>
        <p:nvSpPr>
          <p:cNvPr id="14" name="矩形 13"/>
          <p:cNvSpPr/>
          <p:nvPr/>
        </p:nvSpPr>
        <p:spPr>
          <a:xfrm>
            <a:off x="3332956" y="2330442"/>
            <a:ext cx="1006475" cy="566738"/>
          </a:xfrm>
          <a:prstGeom prst="rect">
            <a:avLst/>
          </a:prstGeom>
          <a:noFill/>
          <a:ln w="12700">
            <a:noFill/>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5" name="椭圆 14"/>
          <p:cNvSpPr/>
          <p:nvPr/>
        </p:nvSpPr>
        <p:spPr>
          <a:xfrm>
            <a:off x="567531" y="3757605"/>
            <a:ext cx="1163638"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6" name="矩形 15"/>
          <p:cNvSpPr/>
          <p:nvPr/>
        </p:nvSpPr>
        <p:spPr>
          <a:xfrm>
            <a:off x="537369" y="3962392"/>
            <a:ext cx="1335087"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fun B</a:t>
            </a:r>
          </a:p>
        </p:txBody>
      </p:sp>
      <p:sp>
        <p:nvSpPr>
          <p:cNvPr id="17" name="椭圆 16"/>
          <p:cNvSpPr/>
          <p:nvPr/>
        </p:nvSpPr>
        <p:spPr>
          <a:xfrm>
            <a:off x="427831" y="5614980"/>
            <a:ext cx="1233488" cy="868362"/>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8" name="矩形 17"/>
          <p:cNvSpPr/>
          <p:nvPr/>
        </p:nvSpPr>
        <p:spPr>
          <a:xfrm>
            <a:off x="508794" y="5745155"/>
            <a:ext cx="11096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a:latin typeface="Arial" panose="020B0604020202020204" pitchFamily="34" charset="0"/>
                <a:ea typeface="Times New Roman" panose="02020603050405020304" pitchFamily="18" charset="0"/>
              </a:rPr>
              <a:t>R[rd] &lt;= S</a:t>
            </a:r>
          </a:p>
        </p:txBody>
      </p:sp>
      <p:sp>
        <p:nvSpPr>
          <p:cNvPr id="19" name="直接连接符 18"/>
          <p:cNvSpPr/>
          <p:nvPr/>
        </p:nvSpPr>
        <p:spPr>
          <a:xfrm>
            <a:off x="1113631" y="4500555"/>
            <a:ext cx="0" cy="1090612"/>
          </a:xfrm>
          <a:prstGeom prst="line">
            <a:avLst/>
          </a:prstGeom>
          <a:ln w="25400" cap="flat" cmpd="sng">
            <a:solidFill>
              <a:schemeClr val="tx1"/>
            </a:solidFill>
            <a:prstDash val="solid"/>
            <a:headEnd type="none" w="med" len="med"/>
            <a:tailEnd type="triangle" w="med" len="med"/>
          </a:ln>
        </p:spPr>
      </p:sp>
      <p:sp>
        <p:nvSpPr>
          <p:cNvPr id="20" name="椭圆 19"/>
          <p:cNvSpPr/>
          <p:nvPr/>
        </p:nvSpPr>
        <p:spPr>
          <a:xfrm>
            <a:off x="1823244" y="3757605"/>
            <a:ext cx="1163637"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1" name="矩形 20"/>
          <p:cNvSpPr/>
          <p:nvPr/>
        </p:nvSpPr>
        <p:spPr>
          <a:xfrm>
            <a:off x="1793081" y="3962392"/>
            <a:ext cx="1401763"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op ZX</a:t>
            </a:r>
          </a:p>
        </p:txBody>
      </p:sp>
      <p:sp>
        <p:nvSpPr>
          <p:cNvPr id="22" name="椭圆 21"/>
          <p:cNvSpPr/>
          <p:nvPr/>
        </p:nvSpPr>
        <p:spPr>
          <a:xfrm>
            <a:off x="1753394" y="5614980"/>
            <a:ext cx="1233487" cy="868362"/>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3" name="矩形 22"/>
          <p:cNvSpPr/>
          <p:nvPr/>
        </p:nvSpPr>
        <p:spPr>
          <a:xfrm>
            <a:off x="1861344" y="5745155"/>
            <a:ext cx="1054100"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p>
        </p:txBody>
      </p:sp>
      <p:sp>
        <p:nvSpPr>
          <p:cNvPr id="24" name="直接连接符 23"/>
          <p:cNvSpPr/>
          <p:nvPr/>
        </p:nvSpPr>
        <p:spPr>
          <a:xfrm>
            <a:off x="2370931" y="4500555"/>
            <a:ext cx="0" cy="1090612"/>
          </a:xfrm>
          <a:prstGeom prst="line">
            <a:avLst/>
          </a:prstGeom>
          <a:ln w="25400" cap="flat" cmpd="sng">
            <a:solidFill>
              <a:schemeClr val="tx1"/>
            </a:solidFill>
            <a:prstDash val="solid"/>
            <a:headEnd type="none" w="med" len="med"/>
            <a:tailEnd type="triangle" w="med" len="med"/>
          </a:ln>
        </p:spPr>
      </p:sp>
      <p:sp>
        <p:nvSpPr>
          <p:cNvPr id="25" name="矩形 24"/>
          <p:cNvSpPr/>
          <p:nvPr/>
        </p:nvSpPr>
        <p:spPr>
          <a:xfrm>
            <a:off x="2421731" y="3344855"/>
            <a:ext cx="5746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err="1">
                <a:latin typeface="Arial" panose="020B0604020202020204" pitchFamily="34" charset="0"/>
                <a:ea typeface="Times New Roman" panose="02020603050405020304" pitchFamily="18" charset="0"/>
              </a:rPr>
              <a:t>ORi</a:t>
            </a:r>
          </a:p>
        </p:txBody>
      </p:sp>
      <p:sp>
        <p:nvSpPr>
          <p:cNvPr id="26" name="椭圆 25"/>
          <p:cNvSpPr/>
          <p:nvPr/>
        </p:nvSpPr>
        <p:spPr>
          <a:xfrm>
            <a:off x="3148806" y="3757605"/>
            <a:ext cx="1163638"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7" name="矩形 26"/>
          <p:cNvSpPr/>
          <p:nvPr/>
        </p:nvSpPr>
        <p:spPr>
          <a:xfrm>
            <a:off x="3118644" y="3962392"/>
            <a:ext cx="130651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SX</a:t>
            </a:r>
          </a:p>
        </p:txBody>
      </p:sp>
      <p:sp>
        <p:nvSpPr>
          <p:cNvPr id="28" name="椭圆 27"/>
          <p:cNvSpPr/>
          <p:nvPr/>
        </p:nvSpPr>
        <p:spPr>
          <a:xfrm>
            <a:off x="3078956" y="5689592"/>
            <a:ext cx="1233488"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9" name="矩形 28"/>
          <p:cNvSpPr/>
          <p:nvPr/>
        </p:nvSpPr>
        <p:spPr>
          <a:xfrm>
            <a:off x="3169444" y="5819767"/>
            <a:ext cx="1089025"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p>
        </p:txBody>
      </p:sp>
      <p:sp>
        <p:nvSpPr>
          <p:cNvPr id="30" name="直接连接符 29"/>
          <p:cNvSpPr/>
          <p:nvPr/>
        </p:nvSpPr>
        <p:spPr>
          <a:xfrm>
            <a:off x="3696494" y="4500555"/>
            <a:ext cx="0" cy="198437"/>
          </a:xfrm>
          <a:prstGeom prst="line">
            <a:avLst/>
          </a:prstGeom>
          <a:ln w="25400" cap="flat" cmpd="sng">
            <a:solidFill>
              <a:schemeClr val="tx1"/>
            </a:solidFill>
            <a:prstDash val="solid"/>
            <a:headEnd type="none" w="med" len="med"/>
            <a:tailEnd type="triangle" w="med" len="med"/>
          </a:ln>
        </p:spPr>
      </p:sp>
      <p:sp>
        <p:nvSpPr>
          <p:cNvPr id="31" name="椭圆 30"/>
          <p:cNvSpPr/>
          <p:nvPr/>
        </p:nvSpPr>
        <p:spPr>
          <a:xfrm>
            <a:off x="3148806" y="4722805"/>
            <a:ext cx="1163638" cy="719137"/>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2" name="直接连接符 31"/>
          <p:cNvSpPr/>
          <p:nvPr/>
        </p:nvSpPr>
        <p:spPr>
          <a:xfrm>
            <a:off x="3696494" y="5467342"/>
            <a:ext cx="0" cy="198438"/>
          </a:xfrm>
          <a:prstGeom prst="line">
            <a:avLst/>
          </a:prstGeom>
          <a:ln w="25400" cap="flat" cmpd="sng">
            <a:solidFill>
              <a:schemeClr val="tx1"/>
            </a:solidFill>
            <a:prstDash val="solid"/>
            <a:headEnd type="none" w="med" len="med"/>
            <a:tailEnd type="triangle" w="med" len="med"/>
          </a:ln>
        </p:spPr>
      </p:sp>
      <p:sp>
        <p:nvSpPr>
          <p:cNvPr id="33" name="矩形 32"/>
          <p:cNvSpPr/>
          <p:nvPr/>
        </p:nvSpPr>
        <p:spPr>
          <a:xfrm>
            <a:off x="3048794" y="4927592"/>
            <a:ext cx="14271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M &lt;= MEM[S]</a:t>
            </a:r>
          </a:p>
        </p:txBody>
      </p:sp>
      <p:sp>
        <p:nvSpPr>
          <p:cNvPr id="34" name="直接连接符 33"/>
          <p:cNvSpPr/>
          <p:nvPr/>
        </p:nvSpPr>
        <p:spPr>
          <a:xfrm flipH="1">
            <a:off x="3823494" y="3087680"/>
            <a:ext cx="93662" cy="644525"/>
          </a:xfrm>
          <a:prstGeom prst="line">
            <a:avLst/>
          </a:prstGeom>
          <a:ln w="25400" cap="flat" cmpd="sng">
            <a:solidFill>
              <a:schemeClr val="tx1"/>
            </a:solidFill>
            <a:prstDash val="solid"/>
            <a:headEnd type="none" w="med" len="med"/>
            <a:tailEnd type="triangle" w="med" len="med"/>
          </a:ln>
        </p:spPr>
      </p:sp>
      <p:sp>
        <p:nvSpPr>
          <p:cNvPr id="35" name="矩形 34"/>
          <p:cNvSpPr/>
          <p:nvPr/>
        </p:nvSpPr>
        <p:spPr>
          <a:xfrm>
            <a:off x="3467894" y="3270242"/>
            <a:ext cx="5238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LW</a:t>
            </a:r>
          </a:p>
        </p:txBody>
      </p:sp>
      <p:sp>
        <p:nvSpPr>
          <p:cNvPr id="36" name="椭圆 35"/>
          <p:cNvSpPr/>
          <p:nvPr/>
        </p:nvSpPr>
        <p:spPr>
          <a:xfrm>
            <a:off x="4475956" y="3757605"/>
            <a:ext cx="1162050"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7" name="矩形 36"/>
          <p:cNvSpPr/>
          <p:nvPr/>
        </p:nvSpPr>
        <p:spPr>
          <a:xfrm>
            <a:off x="4444206" y="3962392"/>
            <a:ext cx="1306513"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SX</a:t>
            </a:r>
          </a:p>
        </p:txBody>
      </p:sp>
      <p:sp>
        <p:nvSpPr>
          <p:cNvPr id="38" name="直接连接符 37"/>
          <p:cNvSpPr/>
          <p:nvPr/>
        </p:nvSpPr>
        <p:spPr>
          <a:xfrm>
            <a:off x="5022056" y="4500555"/>
            <a:ext cx="0" cy="198437"/>
          </a:xfrm>
          <a:prstGeom prst="line">
            <a:avLst/>
          </a:prstGeom>
          <a:ln w="25400" cap="flat" cmpd="sng">
            <a:solidFill>
              <a:schemeClr val="tx1"/>
            </a:solidFill>
            <a:prstDash val="solid"/>
            <a:headEnd type="none" w="med" len="med"/>
            <a:tailEnd type="triangle" w="med" len="med"/>
          </a:ln>
        </p:spPr>
      </p:sp>
      <p:sp>
        <p:nvSpPr>
          <p:cNvPr id="39" name="椭圆 38"/>
          <p:cNvSpPr/>
          <p:nvPr/>
        </p:nvSpPr>
        <p:spPr>
          <a:xfrm>
            <a:off x="4475956" y="4722805"/>
            <a:ext cx="1301750" cy="9429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0" name="矩形 39"/>
          <p:cNvSpPr/>
          <p:nvPr/>
        </p:nvSpPr>
        <p:spPr>
          <a:xfrm>
            <a:off x="4514056" y="4927592"/>
            <a:ext cx="1392238"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MEM[S] &lt;= B</a:t>
            </a:r>
          </a:p>
        </p:txBody>
      </p:sp>
      <p:sp>
        <p:nvSpPr>
          <p:cNvPr id="41" name="直接连接符 40"/>
          <p:cNvSpPr/>
          <p:nvPr/>
        </p:nvSpPr>
        <p:spPr>
          <a:xfrm>
            <a:off x="3987006" y="3087680"/>
            <a:ext cx="1163638" cy="644525"/>
          </a:xfrm>
          <a:prstGeom prst="line">
            <a:avLst/>
          </a:prstGeom>
          <a:ln w="25400" cap="flat" cmpd="sng">
            <a:solidFill>
              <a:schemeClr val="tx1"/>
            </a:solidFill>
            <a:prstDash val="solid"/>
            <a:headEnd type="none" w="med" len="med"/>
            <a:tailEnd type="triangle" w="med" len="med"/>
          </a:ln>
        </p:spPr>
      </p:sp>
      <p:grpSp>
        <p:nvGrpSpPr>
          <p:cNvPr id="42" name="组合 41"/>
          <p:cNvGrpSpPr/>
          <p:nvPr/>
        </p:nvGrpSpPr>
        <p:grpSpPr>
          <a:xfrm>
            <a:off x="208756" y="1663694"/>
            <a:ext cx="2778126" cy="5041906"/>
            <a:chOff x="183" y="848"/>
            <a:chExt cx="1663" cy="3176"/>
          </a:xfrm>
        </p:grpSpPr>
        <p:sp>
          <p:nvSpPr>
            <p:cNvPr id="92" name="任意多边形 117797"/>
            <p:cNvSpPr/>
            <p:nvPr/>
          </p:nvSpPr>
          <p:spPr>
            <a:xfrm>
              <a:off x="191" y="857"/>
              <a:ext cx="256" cy="273"/>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3" name="任意多边形 117798"/>
            <p:cNvSpPr/>
            <p:nvPr/>
          </p:nvSpPr>
          <p:spPr>
            <a:xfrm>
              <a:off x="359" y="3891"/>
              <a:ext cx="256" cy="133"/>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4" name="任意多边形 117799"/>
            <p:cNvSpPr/>
            <p:nvPr/>
          </p:nvSpPr>
          <p:spPr>
            <a:xfrm>
              <a:off x="191" y="3704"/>
              <a:ext cx="169" cy="32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5" name="直接连接符 94"/>
            <p:cNvSpPr/>
            <p:nvPr/>
          </p:nvSpPr>
          <p:spPr>
            <a:xfrm flipV="1">
              <a:off x="183" y="1121"/>
              <a:ext cx="0" cy="2591"/>
            </a:xfrm>
            <a:prstGeom prst="line">
              <a:avLst/>
            </a:prstGeom>
            <a:ln w="25400" cap="flat" cmpd="sng">
              <a:solidFill>
                <a:schemeClr val="tx1"/>
              </a:solidFill>
              <a:prstDash val="solid"/>
              <a:headEnd type="none" w="med" len="med"/>
              <a:tailEnd type="none" w="med" len="med"/>
            </a:ln>
          </p:spPr>
        </p:sp>
        <p:sp>
          <p:nvSpPr>
            <p:cNvPr id="96" name="直接连接符 95"/>
            <p:cNvSpPr/>
            <p:nvPr/>
          </p:nvSpPr>
          <p:spPr>
            <a:xfrm>
              <a:off x="454" y="848"/>
              <a:ext cx="1392" cy="0"/>
            </a:xfrm>
            <a:prstGeom prst="line">
              <a:avLst/>
            </a:prstGeom>
            <a:ln w="25400" cap="flat" cmpd="sng">
              <a:solidFill>
                <a:schemeClr val="tx1"/>
              </a:solidFill>
              <a:prstDash val="solid"/>
              <a:headEnd type="none" w="med" len="med"/>
              <a:tailEnd type="triangle" w="med" len="med"/>
            </a:ln>
          </p:spPr>
        </p:sp>
      </p:grpSp>
      <p:sp>
        <p:nvSpPr>
          <p:cNvPr id="43" name="任意多边形 117802"/>
          <p:cNvSpPr/>
          <p:nvPr/>
        </p:nvSpPr>
        <p:spPr>
          <a:xfrm>
            <a:off x="1812131" y="6494455"/>
            <a:ext cx="476250" cy="211137"/>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4" name="任意多边形 117803"/>
          <p:cNvSpPr/>
          <p:nvPr/>
        </p:nvSpPr>
        <p:spPr>
          <a:xfrm>
            <a:off x="2788444" y="6421430"/>
            <a:ext cx="477837" cy="20955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5" name="任意多边形 117804"/>
          <p:cNvSpPr/>
          <p:nvPr/>
        </p:nvSpPr>
        <p:spPr>
          <a:xfrm>
            <a:off x="4602956" y="6421430"/>
            <a:ext cx="477838" cy="20955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6" name="矩形 45"/>
          <p:cNvSpPr/>
          <p:nvPr/>
        </p:nvSpPr>
        <p:spPr>
          <a:xfrm>
            <a:off x="4375944" y="3419467"/>
            <a:ext cx="5492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SW</a:t>
            </a:r>
          </a:p>
        </p:txBody>
      </p:sp>
      <p:sp>
        <p:nvSpPr>
          <p:cNvPr id="47" name="直接连接符 46"/>
          <p:cNvSpPr/>
          <p:nvPr/>
        </p:nvSpPr>
        <p:spPr>
          <a:xfrm>
            <a:off x="3906044" y="1973255"/>
            <a:ext cx="0" cy="198437"/>
          </a:xfrm>
          <a:prstGeom prst="line">
            <a:avLst/>
          </a:prstGeom>
          <a:ln w="25400" cap="flat" cmpd="sng">
            <a:solidFill>
              <a:schemeClr val="tx1"/>
            </a:solidFill>
            <a:prstDash val="solid"/>
            <a:headEnd type="none" w="med" len="med"/>
            <a:tailEnd type="triangle" w="med" len="med"/>
          </a:ln>
        </p:spPr>
      </p:sp>
      <p:sp>
        <p:nvSpPr>
          <p:cNvPr id="48" name="矩形 47"/>
          <p:cNvSpPr/>
          <p:nvPr/>
        </p:nvSpPr>
        <p:spPr>
          <a:xfrm>
            <a:off x="1199356" y="1003292"/>
            <a:ext cx="19335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“instruction fetch”</a:t>
            </a:r>
          </a:p>
        </p:txBody>
      </p:sp>
      <p:sp>
        <p:nvSpPr>
          <p:cNvPr id="49" name="矩形 48"/>
          <p:cNvSpPr/>
          <p:nvPr/>
        </p:nvSpPr>
        <p:spPr>
          <a:xfrm>
            <a:off x="4094956" y="2070092"/>
            <a:ext cx="10826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“decode”</a:t>
            </a:r>
          </a:p>
        </p:txBody>
      </p:sp>
      <p:sp>
        <p:nvSpPr>
          <p:cNvPr id="50" name="直接连接符 49"/>
          <p:cNvSpPr/>
          <p:nvPr/>
        </p:nvSpPr>
        <p:spPr>
          <a:xfrm flipV="1">
            <a:off x="5091906" y="5665780"/>
            <a:ext cx="0" cy="766762"/>
          </a:xfrm>
          <a:prstGeom prst="line">
            <a:avLst/>
          </a:prstGeom>
          <a:ln w="25400" cap="flat" cmpd="sng">
            <a:solidFill>
              <a:schemeClr val="tx1"/>
            </a:solidFill>
            <a:prstDash val="solid"/>
            <a:headEnd type="none" w="med" len="med"/>
            <a:tailEnd type="none" w="med" len="med"/>
          </a:ln>
        </p:spPr>
      </p:sp>
      <p:sp>
        <p:nvSpPr>
          <p:cNvPr id="51" name="矩形 50"/>
          <p:cNvSpPr/>
          <p:nvPr/>
        </p:nvSpPr>
        <p:spPr>
          <a:xfrm>
            <a:off x="3677444" y="16351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0000</a:t>
            </a:r>
          </a:p>
        </p:txBody>
      </p:sp>
      <p:sp>
        <p:nvSpPr>
          <p:cNvPr id="52" name="矩形 51"/>
          <p:cNvSpPr/>
          <p:nvPr/>
        </p:nvSpPr>
        <p:spPr>
          <a:xfrm>
            <a:off x="3607594" y="2751130"/>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0001</a:t>
            </a:r>
          </a:p>
        </p:txBody>
      </p:sp>
      <p:sp>
        <p:nvSpPr>
          <p:cNvPr id="53" name="矩形 52"/>
          <p:cNvSpPr/>
          <p:nvPr/>
        </p:nvSpPr>
        <p:spPr>
          <a:xfrm>
            <a:off x="816769"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0100</a:t>
            </a:r>
          </a:p>
        </p:txBody>
      </p:sp>
      <p:sp>
        <p:nvSpPr>
          <p:cNvPr id="54" name="矩形 53"/>
          <p:cNvSpPr/>
          <p:nvPr/>
        </p:nvSpPr>
        <p:spPr>
          <a:xfrm>
            <a:off x="746919" y="61690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0101</a:t>
            </a:r>
          </a:p>
        </p:txBody>
      </p:sp>
      <p:sp>
        <p:nvSpPr>
          <p:cNvPr id="55" name="矩形 54"/>
          <p:cNvSpPr/>
          <p:nvPr/>
        </p:nvSpPr>
        <p:spPr>
          <a:xfrm>
            <a:off x="2072481"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0110</a:t>
            </a:r>
          </a:p>
        </p:txBody>
      </p:sp>
      <p:sp>
        <p:nvSpPr>
          <p:cNvPr id="56" name="矩形 55"/>
          <p:cNvSpPr/>
          <p:nvPr/>
        </p:nvSpPr>
        <p:spPr>
          <a:xfrm>
            <a:off x="2002631" y="61690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0111</a:t>
            </a:r>
          </a:p>
        </p:txBody>
      </p:sp>
      <p:sp>
        <p:nvSpPr>
          <p:cNvPr id="57" name="矩形 56"/>
          <p:cNvSpPr/>
          <p:nvPr/>
        </p:nvSpPr>
        <p:spPr>
          <a:xfrm>
            <a:off x="3328194"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1000</a:t>
            </a:r>
          </a:p>
        </p:txBody>
      </p:sp>
      <p:sp>
        <p:nvSpPr>
          <p:cNvPr id="58" name="矩形 57"/>
          <p:cNvSpPr/>
          <p:nvPr/>
        </p:nvSpPr>
        <p:spPr>
          <a:xfrm>
            <a:off x="3398044" y="5129205"/>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1001</a:t>
            </a:r>
          </a:p>
        </p:txBody>
      </p:sp>
      <p:sp>
        <p:nvSpPr>
          <p:cNvPr id="59" name="矩形 58"/>
          <p:cNvSpPr/>
          <p:nvPr/>
        </p:nvSpPr>
        <p:spPr>
          <a:xfrm>
            <a:off x="3398044" y="6243630"/>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1010</a:t>
            </a:r>
          </a:p>
        </p:txBody>
      </p:sp>
      <p:sp>
        <p:nvSpPr>
          <p:cNvPr id="60" name="矩形 59"/>
          <p:cNvSpPr/>
          <p:nvPr/>
        </p:nvSpPr>
        <p:spPr>
          <a:xfrm>
            <a:off x="4723606"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1011</a:t>
            </a:r>
          </a:p>
        </p:txBody>
      </p:sp>
      <p:sp>
        <p:nvSpPr>
          <p:cNvPr id="61" name="矩形 60"/>
          <p:cNvSpPr/>
          <p:nvPr/>
        </p:nvSpPr>
        <p:spPr>
          <a:xfrm>
            <a:off x="4793456" y="5351455"/>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1100</a:t>
            </a:r>
          </a:p>
        </p:txBody>
      </p:sp>
      <p:sp>
        <p:nvSpPr>
          <p:cNvPr id="62" name="椭圆 61"/>
          <p:cNvSpPr/>
          <p:nvPr/>
        </p:nvSpPr>
        <p:spPr>
          <a:xfrm>
            <a:off x="5801519" y="3682992"/>
            <a:ext cx="1371600"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63" name="直接连接符 62"/>
          <p:cNvSpPr/>
          <p:nvPr/>
        </p:nvSpPr>
        <p:spPr>
          <a:xfrm>
            <a:off x="3987006" y="3087680"/>
            <a:ext cx="2139950" cy="569912"/>
          </a:xfrm>
          <a:prstGeom prst="line">
            <a:avLst/>
          </a:prstGeom>
          <a:ln w="25400" cap="flat" cmpd="sng">
            <a:solidFill>
              <a:schemeClr val="tx1"/>
            </a:solidFill>
            <a:prstDash val="solid"/>
            <a:headEnd type="none" w="med" len="med"/>
            <a:tailEnd type="triangle" w="med" len="med"/>
          </a:ln>
        </p:spPr>
      </p:sp>
      <p:sp>
        <p:nvSpPr>
          <p:cNvPr id="64" name="矩形 63"/>
          <p:cNvSpPr/>
          <p:nvPr/>
        </p:nvSpPr>
        <p:spPr>
          <a:xfrm>
            <a:off x="5701506" y="3270242"/>
            <a:ext cx="6635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BEQ</a:t>
            </a:r>
          </a:p>
        </p:txBody>
      </p:sp>
      <p:sp>
        <p:nvSpPr>
          <p:cNvPr id="65" name="任意多边形 117824"/>
          <p:cNvSpPr/>
          <p:nvPr/>
        </p:nvSpPr>
        <p:spPr>
          <a:xfrm>
            <a:off x="6569869" y="4562467"/>
            <a:ext cx="338137" cy="284163"/>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66" name="矩形 65"/>
          <p:cNvSpPr/>
          <p:nvPr/>
        </p:nvSpPr>
        <p:spPr>
          <a:xfrm>
            <a:off x="6050756"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0010</a:t>
            </a:r>
          </a:p>
        </p:txBody>
      </p:sp>
      <p:sp>
        <p:nvSpPr>
          <p:cNvPr id="67" name="矩形 66"/>
          <p:cNvSpPr/>
          <p:nvPr/>
        </p:nvSpPr>
        <p:spPr>
          <a:xfrm>
            <a:off x="5911056" y="3738555"/>
            <a:ext cx="1487488" cy="577850"/>
          </a:xfrm>
          <a:prstGeom prst="rect">
            <a:avLst/>
          </a:prstGeom>
          <a:noFill/>
          <a:ln w="12700">
            <a:noFill/>
          </a:ln>
        </p:spPr>
        <p:txBody>
          <a:bodyPr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If A = B</a:t>
            </a:r>
          </a:p>
          <a:p>
            <a:pPr lvl="0"/>
            <a:r>
              <a:rPr lang="en-US" altLang="zh-CN" sz="1600">
                <a:latin typeface="Arial" panose="020B0604020202020204" pitchFamily="34" charset="0"/>
                <a:ea typeface="Times New Roman" panose="02020603050405020304" pitchFamily="18" charset="0"/>
              </a:rPr>
              <a:t>then PC &lt;= S</a:t>
            </a:r>
          </a:p>
        </p:txBody>
      </p:sp>
      <p:sp>
        <p:nvSpPr>
          <p:cNvPr id="68" name="矩形 67"/>
          <p:cNvSpPr/>
          <p:nvPr/>
        </p:nvSpPr>
        <p:spPr>
          <a:xfrm>
            <a:off x="3258344" y="2474905"/>
            <a:ext cx="13382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S&lt;= PC +SX</a:t>
            </a:r>
          </a:p>
        </p:txBody>
      </p:sp>
      <p:grpSp>
        <p:nvGrpSpPr>
          <p:cNvPr id="69" name="组合 68"/>
          <p:cNvGrpSpPr/>
          <p:nvPr/>
        </p:nvGrpSpPr>
        <p:grpSpPr>
          <a:xfrm>
            <a:off x="4247356" y="1874831"/>
            <a:ext cx="4524375" cy="2205038"/>
            <a:chOff x="2640" y="981"/>
            <a:chExt cx="2850" cy="1389"/>
          </a:xfrm>
        </p:grpSpPr>
        <p:sp>
          <p:nvSpPr>
            <p:cNvPr id="85" name="矩形 84"/>
            <p:cNvSpPr/>
            <p:nvPr/>
          </p:nvSpPr>
          <p:spPr>
            <a:xfrm>
              <a:off x="4704" y="1968"/>
              <a:ext cx="786" cy="40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undefined </a:t>
              </a:r>
            </a:p>
            <a:p>
              <a:pPr lvl="0"/>
              <a:r>
                <a:rPr lang="en-US" altLang="zh-CN" sz="1800">
                  <a:solidFill>
                    <a:schemeClr val="accent1"/>
                  </a:solidFill>
                  <a:latin typeface="Arial" panose="020B0604020202020204" pitchFamily="34" charset="0"/>
                  <a:ea typeface="Times New Roman" panose="02020603050405020304" pitchFamily="18" charset="0"/>
                </a:rPr>
                <a:t>instruction</a:t>
              </a:r>
            </a:p>
          </p:txBody>
        </p:sp>
        <p:sp>
          <p:nvSpPr>
            <p:cNvPr id="86" name="直接连接符 85"/>
            <p:cNvSpPr/>
            <p:nvPr/>
          </p:nvSpPr>
          <p:spPr>
            <a:xfrm>
              <a:off x="2640" y="1680"/>
              <a:ext cx="1015" cy="58"/>
            </a:xfrm>
            <a:prstGeom prst="line">
              <a:avLst/>
            </a:prstGeom>
            <a:ln w="38100" cap="flat" cmpd="sng">
              <a:solidFill>
                <a:schemeClr val="accent1"/>
              </a:solidFill>
              <a:prstDash val="solid"/>
              <a:headEnd type="none" w="med" len="med"/>
              <a:tailEnd type="triangle" w="med" len="med"/>
            </a:ln>
          </p:spPr>
        </p:sp>
        <p:grpSp>
          <p:nvGrpSpPr>
            <p:cNvPr id="87" name="组合 86"/>
            <p:cNvGrpSpPr/>
            <p:nvPr/>
          </p:nvGrpSpPr>
          <p:grpSpPr>
            <a:xfrm>
              <a:off x="3655" y="1269"/>
              <a:ext cx="1282" cy="801"/>
              <a:chOff x="3984" y="1200"/>
              <a:chExt cx="1244" cy="821"/>
            </a:xfrm>
          </p:grpSpPr>
          <p:sp>
            <p:nvSpPr>
              <p:cNvPr id="90" name="椭圆 89"/>
              <p:cNvSpPr/>
              <p:nvPr/>
            </p:nvSpPr>
            <p:spPr>
              <a:xfrm>
                <a:off x="3984" y="1200"/>
                <a:ext cx="1232" cy="821"/>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1" name="矩形 90"/>
              <p:cNvSpPr/>
              <p:nvPr/>
            </p:nvSpPr>
            <p:spPr>
              <a:xfrm>
                <a:off x="4054" y="1313"/>
                <a:ext cx="1174" cy="58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a:solidFill>
                      <a:schemeClr val="accent1"/>
                    </a:solidFill>
                    <a:latin typeface="Arial" panose="020B0604020202020204" pitchFamily="34" charset="0"/>
                    <a:ea typeface="Times New Roman" panose="02020603050405020304" pitchFamily="18" charset="0"/>
                  </a:rPr>
                  <a:t>cause &lt;= 10 (RI)</a:t>
                </a:r>
              </a:p>
            </p:txBody>
          </p:sp>
        </p:grpSp>
        <p:sp>
          <p:nvSpPr>
            <p:cNvPr id="88" name="矩形 87"/>
            <p:cNvSpPr/>
            <p:nvPr/>
          </p:nvSpPr>
          <p:spPr>
            <a:xfrm>
              <a:off x="2880" y="1488"/>
              <a:ext cx="478" cy="24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000">
                  <a:solidFill>
                    <a:schemeClr val="accent1"/>
                  </a:solidFill>
                  <a:latin typeface="Arial" panose="020B0604020202020204" pitchFamily="34" charset="0"/>
                  <a:ea typeface="Times New Roman" panose="02020603050405020304" pitchFamily="18" charset="0"/>
                </a:rPr>
                <a:t>other</a:t>
              </a:r>
            </a:p>
          </p:txBody>
        </p:sp>
        <p:sp>
          <p:nvSpPr>
            <p:cNvPr id="89" name="直接连接符 88"/>
            <p:cNvSpPr/>
            <p:nvPr/>
          </p:nvSpPr>
          <p:spPr>
            <a:xfrm flipH="1" flipV="1">
              <a:off x="2769" y="981"/>
              <a:ext cx="930" cy="476"/>
            </a:xfrm>
            <a:prstGeom prst="line">
              <a:avLst/>
            </a:prstGeom>
            <a:ln w="38100" cap="flat" cmpd="sng">
              <a:solidFill>
                <a:schemeClr val="accent1"/>
              </a:solidFill>
              <a:prstDash val="solid"/>
              <a:headEnd type="none" w="med" len="med"/>
              <a:tailEnd type="triangle" w="med" len="med"/>
            </a:ln>
          </p:spPr>
        </p:sp>
      </p:grpSp>
      <p:sp>
        <p:nvSpPr>
          <p:cNvPr id="70" name="矩形 69"/>
          <p:cNvSpPr/>
          <p:nvPr/>
        </p:nvSpPr>
        <p:spPr>
          <a:xfrm>
            <a:off x="5363369" y="3794117"/>
            <a:ext cx="1120775"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B</a:t>
            </a:r>
          </a:p>
        </p:txBody>
      </p:sp>
      <p:grpSp>
        <p:nvGrpSpPr>
          <p:cNvPr id="71" name="组合 70"/>
          <p:cNvGrpSpPr/>
          <p:nvPr/>
        </p:nvGrpSpPr>
        <p:grpSpPr>
          <a:xfrm>
            <a:off x="208756" y="1800217"/>
            <a:ext cx="2981325" cy="2049463"/>
            <a:chOff x="96" y="934"/>
            <a:chExt cx="1878" cy="1291"/>
          </a:xfrm>
        </p:grpSpPr>
        <p:sp>
          <p:nvSpPr>
            <p:cNvPr id="80" name="椭圆 79"/>
            <p:cNvSpPr/>
            <p:nvPr/>
          </p:nvSpPr>
          <p:spPr>
            <a:xfrm>
              <a:off x="190" y="1184"/>
              <a:ext cx="1612" cy="733"/>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81" name="矩形 80"/>
            <p:cNvSpPr/>
            <p:nvPr/>
          </p:nvSpPr>
          <p:spPr>
            <a:xfrm>
              <a:off x="96" y="1968"/>
              <a:ext cx="650"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overflow</a:t>
              </a:r>
            </a:p>
          </p:txBody>
        </p:sp>
        <p:sp>
          <p:nvSpPr>
            <p:cNvPr id="82" name="矩形 81"/>
            <p:cNvSpPr/>
            <p:nvPr/>
          </p:nvSpPr>
          <p:spPr>
            <a:xfrm>
              <a:off x="384" y="1248"/>
              <a:ext cx="1306" cy="5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err="1">
                  <a:solidFill>
                    <a:schemeClr val="accent1"/>
                  </a:solidFill>
                  <a:latin typeface="Arial" panose="020B0604020202020204" pitchFamily="34" charset="0"/>
                  <a:ea typeface="Times New Roman" panose="02020603050405020304" pitchFamily="18" charset="0"/>
                </a:rPr>
                <a:t>cause &lt;= 12 (Ovf</a:t>
              </a:r>
              <a:r>
                <a:rPr lang="en-US" altLang="zh-CN" sz="1800" b="1">
                  <a:solidFill>
                    <a:schemeClr val="accent1"/>
                  </a:solidFill>
                  <a:latin typeface="Arial" panose="020B0604020202020204" pitchFamily="34" charset="0"/>
                  <a:ea typeface="Times New Roman" panose="02020603050405020304" pitchFamily="18" charset="0"/>
                </a:rPr>
                <a:t>)</a:t>
              </a:r>
            </a:p>
          </p:txBody>
        </p:sp>
        <p:sp>
          <p:nvSpPr>
            <p:cNvPr id="83" name="直接连接符 82"/>
            <p:cNvSpPr/>
            <p:nvPr/>
          </p:nvSpPr>
          <p:spPr>
            <a:xfrm flipV="1">
              <a:off x="1344" y="934"/>
              <a:ext cx="630" cy="266"/>
            </a:xfrm>
            <a:prstGeom prst="line">
              <a:avLst/>
            </a:prstGeom>
            <a:ln w="38100" cap="flat" cmpd="sng">
              <a:solidFill>
                <a:schemeClr val="accent1"/>
              </a:solidFill>
              <a:prstDash val="solid"/>
              <a:headEnd type="none" w="med" len="med"/>
              <a:tailEnd type="triangle" w="med" len="med"/>
            </a:ln>
          </p:spPr>
        </p:sp>
        <p:sp>
          <p:nvSpPr>
            <p:cNvPr id="84" name="任意多边形 117842"/>
            <p:cNvSpPr/>
            <p:nvPr/>
          </p:nvSpPr>
          <p:spPr>
            <a:xfrm>
              <a:off x="289" y="1776"/>
              <a:ext cx="136" cy="449"/>
            </a:xfrm>
            <a:custGeom>
              <a:avLst/>
              <a:gdLst/>
              <a:ahLst/>
              <a:cxnLst/>
              <a:rect l="0" t="0" r="0" b="0"/>
              <a:pathLst>
                <a:path w="136" h="449">
                  <a:moveTo>
                    <a:pt x="136" y="449"/>
                  </a:moveTo>
                  <a:cubicBezTo>
                    <a:pt x="116" y="422"/>
                    <a:pt x="12" y="363"/>
                    <a:pt x="6" y="288"/>
                  </a:cubicBezTo>
                  <a:cubicBezTo>
                    <a:pt x="0" y="213"/>
                    <a:pt x="45" y="104"/>
                    <a:pt x="99" y="0"/>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grpSp>
      <p:grpSp>
        <p:nvGrpSpPr>
          <p:cNvPr id="72" name="组合 71"/>
          <p:cNvGrpSpPr/>
          <p:nvPr/>
        </p:nvGrpSpPr>
        <p:grpSpPr>
          <a:xfrm>
            <a:off x="4704557" y="1066792"/>
            <a:ext cx="4230689" cy="1946276"/>
            <a:chOff x="2928" y="472"/>
            <a:chExt cx="2665" cy="1226"/>
          </a:xfrm>
        </p:grpSpPr>
        <p:grpSp>
          <p:nvGrpSpPr>
            <p:cNvPr id="73" name="组合 72"/>
            <p:cNvGrpSpPr/>
            <p:nvPr/>
          </p:nvGrpSpPr>
          <p:grpSpPr>
            <a:xfrm>
              <a:off x="4320" y="480"/>
              <a:ext cx="1273" cy="801"/>
              <a:chOff x="3984" y="1200"/>
              <a:chExt cx="1264" cy="821"/>
            </a:xfrm>
          </p:grpSpPr>
          <p:sp>
            <p:nvSpPr>
              <p:cNvPr id="78" name="椭圆 77"/>
              <p:cNvSpPr/>
              <p:nvPr/>
            </p:nvSpPr>
            <p:spPr>
              <a:xfrm>
                <a:off x="3984" y="1200"/>
                <a:ext cx="1232" cy="821"/>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9" name="矩形 78"/>
              <p:cNvSpPr/>
              <p:nvPr/>
            </p:nvSpPr>
            <p:spPr>
              <a:xfrm>
                <a:off x="4054" y="1314"/>
                <a:ext cx="1194" cy="58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a:solidFill>
                      <a:schemeClr val="accent1"/>
                    </a:solidFill>
                    <a:latin typeface="Arial" panose="020B0604020202020204" pitchFamily="34" charset="0"/>
                    <a:ea typeface="Times New Roman" panose="02020603050405020304" pitchFamily="18" charset="0"/>
                  </a:rPr>
                  <a:t>cause &lt;= 0(INT)</a:t>
                </a:r>
              </a:p>
            </p:txBody>
          </p:sp>
        </p:grpSp>
        <p:sp>
          <p:nvSpPr>
            <p:cNvPr id="74" name="任意多边形 117847"/>
            <p:cNvSpPr/>
            <p:nvPr/>
          </p:nvSpPr>
          <p:spPr>
            <a:xfrm>
              <a:off x="2928" y="472"/>
              <a:ext cx="1440" cy="248"/>
            </a:xfrm>
            <a:custGeom>
              <a:avLst/>
              <a:gdLst/>
              <a:ahLst/>
              <a:cxnLst/>
              <a:rect l="0" t="0" r="0" b="0"/>
              <a:pathLst>
                <a:path w="1440" h="248">
                  <a:moveTo>
                    <a:pt x="0" y="200"/>
                  </a:moveTo>
                  <a:cubicBezTo>
                    <a:pt x="96" y="100"/>
                    <a:pt x="192" y="0"/>
                    <a:pt x="432" y="8"/>
                  </a:cubicBezTo>
                  <a:cubicBezTo>
                    <a:pt x="672" y="16"/>
                    <a:pt x="1056" y="132"/>
                    <a:pt x="1440" y="248"/>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5" name="任意多边形 117848"/>
            <p:cNvSpPr/>
            <p:nvPr/>
          </p:nvSpPr>
          <p:spPr>
            <a:xfrm>
              <a:off x="2976" y="816"/>
              <a:ext cx="1344" cy="152"/>
            </a:xfrm>
            <a:custGeom>
              <a:avLst/>
              <a:gdLst/>
              <a:ahLst/>
              <a:cxnLst/>
              <a:rect l="0" t="0" r="0" b="0"/>
              <a:pathLst>
                <a:path w="1344" h="152">
                  <a:moveTo>
                    <a:pt x="1344" y="48"/>
                  </a:moveTo>
                  <a:cubicBezTo>
                    <a:pt x="1192" y="100"/>
                    <a:pt x="1040" y="152"/>
                    <a:pt x="816" y="144"/>
                  </a:cubicBezTo>
                  <a:cubicBezTo>
                    <a:pt x="592" y="136"/>
                    <a:pt x="296" y="68"/>
                    <a:pt x="0" y="0"/>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6" name="矩形 75"/>
            <p:cNvSpPr/>
            <p:nvPr/>
          </p:nvSpPr>
          <p:spPr>
            <a:xfrm>
              <a:off x="4896" y="1296"/>
              <a:ext cx="650" cy="40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Handle</a:t>
              </a:r>
            </a:p>
            <a:p>
              <a:pPr lvl="0"/>
              <a:r>
                <a:rPr lang="en-US" altLang="zh-CN" sz="1800">
                  <a:solidFill>
                    <a:schemeClr val="accent1"/>
                  </a:solidFill>
                  <a:latin typeface="Arial" panose="020B0604020202020204" pitchFamily="34" charset="0"/>
                  <a:ea typeface="Times New Roman" panose="02020603050405020304" pitchFamily="18" charset="0"/>
                </a:rPr>
                <a:t>Interrupt</a:t>
              </a:r>
            </a:p>
          </p:txBody>
        </p:sp>
        <p:sp>
          <p:nvSpPr>
            <p:cNvPr id="77" name="矩形 76"/>
            <p:cNvSpPr/>
            <p:nvPr/>
          </p:nvSpPr>
          <p:spPr>
            <a:xfrm>
              <a:off x="3168" y="528"/>
              <a:ext cx="914"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Pending INT</a:t>
              </a:r>
            </a:p>
          </p:txBody>
        </p: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Summary</a:t>
            </a:r>
            <a:endParaRPr lang="zh-CN" altLang="en-US" dirty="0"/>
          </a:p>
        </p:txBody>
      </p:sp>
      <p:sp>
        <p:nvSpPr>
          <p:cNvPr id="7" name="内容占位符 6"/>
          <p:cNvSpPr>
            <a:spLocks noGrp="1"/>
          </p:cNvSpPr>
          <p:nvPr>
            <p:ph sz="quarter" idx="13"/>
          </p:nvPr>
        </p:nvSpPr>
        <p:spPr/>
        <p:txBody>
          <a:bodyPr/>
          <a:lstStyle/>
          <a:p>
            <a:r>
              <a:rPr lang="en-US" altLang="zh-CN"/>
              <a:t>7</a:t>
            </a:r>
          </a:p>
        </p:txBody>
      </p:sp>
      <p:sp>
        <p:nvSpPr>
          <p:cNvPr id="54275" name="文本占位符 54274"/>
          <p:cNvSpPr>
            <a:spLocks noGrp="1"/>
          </p:cNvSpPr>
          <p:nvPr>
            <p:ph type="body" idx="1"/>
          </p:nvPr>
        </p:nvSpPr>
        <p:spPr>
          <a:xfrm>
            <a:off x="533400" y="1143000"/>
            <a:ext cx="8153400" cy="4653915"/>
          </a:xfrm>
          <a:ln w="12700"/>
        </p:spPr>
        <p:txBody>
          <a:bodyPr vert="horz" wrap="square" lIns="63500" tIns="25400" rIns="63500" bIns="25400" anchor="t">
            <a:spAutoFit/>
          </a:bodyPr>
          <a:lstStyle/>
          <a:p>
            <a:pPr>
              <a:lnSpc>
                <a:spcPct val="85000"/>
              </a:lnSpc>
              <a:spcBef>
                <a:spcPct val="100000"/>
              </a:spcBef>
              <a:buClr>
                <a:srgbClr val="290CFC"/>
              </a:buClr>
              <a:buFont typeface="Wingdings" panose="05000000000000000000" charset="0"/>
              <a:buChar char="Ø"/>
            </a:pPr>
            <a:r>
              <a:rPr lang="en-US" altLang="zh-CN" sz="2400"/>
              <a:t>Disadvantages of the Single Cycle Processor</a:t>
            </a:r>
            <a:endParaRPr lang="en-US" altLang="zh-CN"/>
          </a:p>
          <a:p>
            <a:pPr lvl="1">
              <a:buClr>
                <a:srgbClr val="290CFC"/>
              </a:buClr>
              <a:buFont typeface="Wingdings" panose="05000000000000000000" charset="0"/>
              <a:buChar char="Ø"/>
            </a:pPr>
            <a:r>
              <a:rPr lang="en-US" altLang="zh-CN" sz="2000"/>
              <a:t>Long cycle time</a:t>
            </a:r>
          </a:p>
          <a:p>
            <a:pPr lvl="1">
              <a:buClr>
                <a:srgbClr val="290CFC"/>
              </a:buClr>
              <a:buFont typeface="Wingdings" panose="05000000000000000000" charset="0"/>
              <a:buChar char="Ø"/>
            </a:pPr>
            <a:r>
              <a:rPr lang="en-US" altLang="zh-CN" sz="2000"/>
              <a:t>Cycle time is too long for all instructions except the Load</a:t>
            </a:r>
          </a:p>
          <a:p>
            <a:pPr>
              <a:lnSpc>
                <a:spcPct val="85000"/>
              </a:lnSpc>
              <a:spcBef>
                <a:spcPct val="100000"/>
              </a:spcBef>
              <a:buClr>
                <a:srgbClr val="290CFC"/>
              </a:buClr>
              <a:buFont typeface="Wingdings" panose="05000000000000000000" charset="0"/>
              <a:buChar char="Ø"/>
            </a:pPr>
            <a:r>
              <a:rPr lang="en-US" altLang="zh-CN" sz="2400"/>
              <a:t>Multiple Cycle Processor:</a:t>
            </a:r>
            <a:endParaRPr lang="en-US" altLang="zh-CN"/>
          </a:p>
          <a:p>
            <a:pPr lvl="1">
              <a:buClr>
                <a:srgbClr val="290CFC"/>
              </a:buClr>
              <a:buFont typeface="Wingdings" panose="05000000000000000000" charset="0"/>
              <a:buChar char="Ø"/>
            </a:pPr>
            <a:r>
              <a:rPr lang="en-US" altLang="zh-CN" sz="2000"/>
              <a:t>Divide the instructions into smaller steps</a:t>
            </a:r>
          </a:p>
          <a:p>
            <a:pPr lvl="1">
              <a:buClr>
                <a:srgbClr val="290CFC"/>
              </a:buClr>
              <a:buFont typeface="Wingdings" panose="05000000000000000000" charset="0"/>
              <a:buChar char="Ø"/>
            </a:pPr>
            <a:r>
              <a:rPr lang="en-US" altLang="zh-CN" sz="2000"/>
              <a:t>Execute each step (instead of the entire instruction) in one cycle</a:t>
            </a:r>
            <a:endParaRPr lang="en-US" altLang="zh-CN"/>
          </a:p>
          <a:p>
            <a:pPr>
              <a:buClr>
                <a:srgbClr val="290CFC"/>
              </a:buClr>
              <a:buFont typeface="Wingdings" panose="05000000000000000000" charset="0"/>
              <a:buChar char="Ø"/>
            </a:pPr>
            <a:r>
              <a:rPr lang="en-US" altLang="zh-CN" sz="2400"/>
              <a:t>Partition datapath into equal size chunks to minimize cycle time</a:t>
            </a:r>
          </a:p>
          <a:p>
            <a:pPr lvl="1">
              <a:buClr>
                <a:srgbClr val="290CFC"/>
              </a:buClr>
              <a:buFont typeface="Wingdings" panose="05000000000000000000" charset="0"/>
              <a:buChar char="Ø"/>
            </a:pPr>
            <a:r>
              <a:rPr lang="en-US" altLang="zh-CN"/>
              <a:t>~10 levels of logic between latches</a:t>
            </a:r>
          </a:p>
          <a:p>
            <a:pPr>
              <a:buClr>
                <a:srgbClr val="290CFC"/>
              </a:buClr>
              <a:buFont typeface="Wingdings" panose="05000000000000000000" charset="0"/>
              <a:buChar char="Ø"/>
            </a:pPr>
            <a:r>
              <a:rPr lang="en-US" altLang="zh-CN" sz="2400"/>
              <a:t>Follow same 5-step method for designing “real” processor</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200" y="64770"/>
            <a:ext cx="7690485" cy="649605"/>
          </a:xfrm>
        </p:spPr>
        <p:txBody>
          <a:bodyPr/>
          <a:lstStyle/>
          <a:p>
            <a:r>
              <a:rPr lang="en-US" altLang="zh-CN">
                <a:sym typeface="+mn-ea"/>
              </a:rPr>
              <a:t>Recap: Systematic Generation of Control</a:t>
            </a:r>
            <a:endParaRPr lang="zh-CN" altLang="en-US" dirty="0"/>
          </a:p>
        </p:txBody>
      </p:sp>
      <p:sp>
        <p:nvSpPr>
          <p:cNvPr id="7" name="内容占位符 6"/>
          <p:cNvSpPr>
            <a:spLocks noGrp="1"/>
          </p:cNvSpPr>
          <p:nvPr>
            <p:ph sz="quarter" idx="13"/>
          </p:nvPr>
        </p:nvSpPr>
        <p:spPr>
          <a:xfrm>
            <a:off x="304800" y="116837"/>
            <a:ext cx="1066800" cy="568325"/>
          </a:xfrm>
        </p:spPr>
        <p:txBody>
          <a:bodyPr/>
          <a:lstStyle/>
          <a:p>
            <a:r>
              <a:rPr lang="en-US" altLang="zh-CN" dirty="0"/>
              <a:t>1.5</a:t>
            </a:r>
            <a:endParaRPr lang="zh-CN" altLang="en-US" dirty="0"/>
          </a:p>
        </p:txBody>
      </p:sp>
      <p:sp>
        <p:nvSpPr>
          <p:cNvPr id="12291" name="文本占位符 12290"/>
          <p:cNvSpPr>
            <a:spLocks noGrp="1"/>
          </p:cNvSpPr>
          <p:nvPr>
            <p:ph type="body" idx="1"/>
          </p:nvPr>
        </p:nvSpPr>
        <p:spPr>
          <a:xfrm>
            <a:off x="533400" y="4724400"/>
            <a:ext cx="8153400" cy="2025650"/>
          </a:xfrm>
          <a:ln w="12700"/>
        </p:spPr>
        <p:txBody>
          <a:bodyPr vert="horz" wrap="square" lIns="63500" tIns="25400" rIns="63500" bIns="25400" anchor="t">
            <a:spAutoFit/>
          </a:bodyPr>
          <a:lstStyle/>
          <a:p>
            <a:pPr>
              <a:spcBef>
                <a:spcPct val="65000"/>
              </a:spcBef>
              <a:buClr>
                <a:srgbClr val="290CFC"/>
              </a:buClr>
              <a:buFont typeface="Wingdings" panose="05000000000000000000" charset="0"/>
              <a:buChar char="Ø"/>
            </a:pPr>
            <a:r>
              <a:rPr lang="en-US" altLang="zh-CN" sz="2400"/>
              <a:t>In our single-cycle processor, each instruction is realized by exactly one control command or “</a:t>
            </a:r>
            <a:r>
              <a:rPr lang="en-US" altLang="zh-CN" sz="2400" i="1"/>
              <a:t>microinstruction”</a:t>
            </a:r>
            <a:endParaRPr lang="en-US" altLang="zh-CN" sz="2400"/>
          </a:p>
          <a:p>
            <a:pPr lvl="1"/>
            <a:r>
              <a:rPr lang="en-US" altLang="zh-CN" sz="2400">
                <a:solidFill>
                  <a:srgbClr val="000066"/>
                </a:solidFill>
              </a:rPr>
              <a:t>in general, the controller is a finite state machine</a:t>
            </a:r>
          </a:p>
          <a:p>
            <a:pPr lvl="1"/>
            <a:r>
              <a:rPr lang="en-US" altLang="zh-CN" sz="2400">
                <a:solidFill>
                  <a:srgbClr val="000066"/>
                </a:solidFill>
              </a:rPr>
              <a:t>microinstruction can also control sequencing (see later)</a:t>
            </a:r>
          </a:p>
        </p:txBody>
      </p:sp>
      <p:sp>
        <p:nvSpPr>
          <p:cNvPr id="12292" name="矩形 12291"/>
          <p:cNvSpPr/>
          <p:nvPr/>
        </p:nvSpPr>
        <p:spPr>
          <a:xfrm>
            <a:off x="3136900" y="927100"/>
            <a:ext cx="2946400" cy="1346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293" name="矩形 12292"/>
          <p:cNvSpPr/>
          <p:nvPr/>
        </p:nvSpPr>
        <p:spPr>
          <a:xfrm>
            <a:off x="3636963" y="1190625"/>
            <a:ext cx="2276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 Logic / Store</a:t>
            </a:r>
          </a:p>
          <a:p>
            <a:pPr lvl="0"/>
            <a:r>
              <a:rPr lang="en-US" altLang="zh-CN" sz="1800">
                <a:latin typeface="Arial" panose="020B0604020202020204" pitchFamily="34" charset="0"/>
                <a:ea typeface="Times New Roman" panose="02020603050405020304" pitchFamily="18" charset="0"/>
              </a:rPr>
              <a:t>(PLA, ROM)</a:t>
            </a:r>
          </a:p>
        </p:txBody>
      </p:sp>
      <p:sp>
        <p:nvSpPr>
          <p:cNvPr id="12294" name="矩形 12293"/>
          <p:cNvSpPr/>
          <p:nvPr/>
        </p:nvSpPr>
        <p:spPr>
          <a:xfrm>
            <a:off x="2189163" y="1136650"/>
            <a:ext cx="927100" cy="346075"/>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OPcode</a:t>
            </a:r>
          </a:p>
        </p:txBody>
      </p:sp>
      <p:sp>
        <p:nvSpPr>
          <p:cNvPr id="12295" name="直接连接符 12294"/>
          <p:cNvSpPr/>
          <p:nvPr/>
        </p:nvSpPr>
        <p:spPr>
          <a:xfrm>
            <a:off x="2222500" y="1524000"/>
            <a:ext cx="889000" cy="0"/>
          </a:xfrm>
          <a:prstGeom prst="line">
            <a:avLst/>
          </a:prstGeom>
          <a:ln w="25400" cap="flat" cmpd="sng">
            <a:solidFill>
              <a:schemeClr val="tx1"/>
            </a:solidFill>
            <a:prstDash val="solid"/>
            <a:headEnd type="none" w="med" len="med"/>
            <a:tailEnd type="triangle" w="med" len="med"/>
          </a:ln>
        </p:spPr>
      </p:sp>
      <p:sp>
        <p:nvSpPr>
          <p:cNvPr id="12296" name="矩形 12295"/>
          <p:cNvSpPr/>
          <p:nvPr/>
        </p:nvSpPr>
        <p:spPr>
          <a:xfrm>
            <a:off x="3136900" y="1993900"/>
            <a:ext cx="2946400" cy="127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297" name="直接连接符 12296"/>
          <p:cNvSpPr/>
          <p:nvPr/>
        </p:nvSpPr>
        <p:spPr>
          <a:xfrm>
            <a:off x="3276600" y="1993900"/>
            <a:ext cx="0" cy="127000"/>
          </a:xfrm>
          <a:prstGeom prst="line">
            <a:avLst/>
          </a:prstGeom>
          <a:ln w="25400" cap="flat" cmpd="sng">
            <a:solidFill>
              <a:schemeClr val="tx1"/>
            </a:solidFill>
            <a:prstDash val="solid"/>
            <a:headEnd type="none" w="med" len="med"/>
            <a:tailEnd type="none" w="med" len="med"/>
          </a:ln>
        </p:spPr>
      </p:sp>
      <p:sp>
        <p:nvSpPr>
          <p:cNvPr id="12298" name="直接连接符 12297"/>
          <p:cNvSpPr/>
          <p:nvPr/>
        </p:nvSpPr>
        <p:spPr>
          <a:xfrm>
            <a:off x="3505200" y="1993900"/>
            <a:ext cx="0" cy="127000"/>
          </a:xfrm>
          <a:prstGeom prst="line">
            <a:avLst/>
          </a:prstGeom>
          <a:ln w="25400" cap="flat" cmpd="sng">
            <a:solidFill>
              <a:schemeClr val="tx1"/>
            </a:solidFill>
            <a:prstDash val="solid"/>
            <a:headEnd type="none" w="med" len="med"/>
            <a:tailEnd type="none" w="med" len="med"/>
          </a:ln>
        </p:spPr>
      </p:sp>
      <p:sp>
        <p:nvSpPr>
          <p:cNvPr id="12299" name="直接连接符 12298"/>
          <p:cNvSpPr/>
          <p:nvPr/>
        </p:nvSpPr>
        <p:spPr>
          <a:xfrm>
            <a:off x="3657600" y="1993900"/>
            <a:ext cx="0" cy="127000"/>
          </a:xfrm>
          <a:prstGeom prst="line">
            <a:avLst/>
          </a:prstGeom>
          <a:ln w="25400" cap="flat" cmpd="sng">
            <a:solidFill>
              <a:schemeClr val="tx1"/>
            </a:solidFill>
            <a:prstDash val="solid"/>
            <a:headEnd type="none" w="med" len="med"/>
            <a:tailEnd type="none" w="med" len="med"/>
          </a:ln>
        </p:spPr>
      </p:sp>
      <p:sp>
        <p:nvSpPr>
          <p:cNvPr id="12300" name="直接连接符 12299"/>
          <p:cNvSpPr/>
          <p:nvPr/>
        </p:nvSpPr>
        <p:spPr>
          <a:xfrm>
            <a:off x="3886200" y="1993900"/>
            <a:ext cx="0" cy="127000"/>
          </a:xfrm>
          <a:prstGeom prst="line">
            <a:avLst/>
          </a:prstGeom>
          <a:ln w="25400" cap="flat" cmpd="sng">
            <a:solidFill>
              <a:schemeClr val="tx1"/>
            </a:solidFill>
            <a:prstDash val="solid"/>
            <a:headEnd type="none" w="med" len="med"/>
            <a:tailEnd type="none" w="med" len="med"/>
          </a:ln>
        </p:spPr>
      </p:sp>
      <p:sp>
        <p:nvSpPr>
          <p:cNvPr id="12301" name="直接连接符 12300"/>
          <p:cNvSpPr/>
          <p:nvPr/>
        </p:nvSpPr>
        <p:spPr>
          <a:xfrm>
            <a:off x="4114800" y="1993900"/>
            <a:ext cx="0" cy="127000"/>
          </a:xfrm>
          <a:prstGeom prst="line">
            <a:avLst/>
          </a:prstGeom>
          <a:ln w="25400" cap="flat" cmpd="sng">
            <a:solidFill>
              <a:schemeClr val="tx1"/>
            </a:solidFill>
            <a:prstDash val="solid"/>
            <a:headEnd type="none" w="med" len="med"/>
            <a:tailEnd type="none" w="med" len="med"/>
          </a:ln>
        </p:spPr>
      </p:sp>
      <p:sp>
        <p:nvSpPr>
          <p:cNvPr id="12302" name="直接连接符 12301"/>
          <p:cNvSpPr/>
          <p:nvPr/>
        </p:nvSpPr>
        <p:spPr>
          <a:xfrm>
            <a:off x="4343400" y="1993900"/>
            <a:ext cx="0" cy="127000"/>
          </a:xfrm>
          <a:prstGeom prst="line">
            <a:avLst/>
          </a:prstGeom>
          <a:ln w="25400" cap="flat" cmpd="sng">
            <a:solidFill>
              <a:schemeClr val="tx1"/>
            </a:solidFill>
            <a:prstDash val="solid"/>
            <a:headEnd type="none" w="med" len="med"/>
            <a:tailEnd type="none" w="med" len="med"/>
          </a:ln>
        </p:spPr>
      </p:sp>
      <p:sp>
        <p:nvSpPr>
          <p:cNvPr id="12303" name="直接连接符 12302"/>
          <p:cNvSpPr/>
          <p:nvPr/>
        </p:nvSpPr>
        <p:spPr>
          <a:xfrm>
            <a:off x="4572000" y="1993900"/>
            <a:ext cx="0" cy="127000"/>
          </a:xfrm>
          <a:prstGeom prst="line">
            <a:avLst/>
          </a:prstGeom>
          <a:ln w="25400" cap="flat" cmpd="sng">
            <a:solidFill>
              <a:schemeClr val="tx1"/>
            </a:solidFill>
            <a:prstDash val="solid"/>
            <a:headEnd type="none" w="med" len="med"/>
            <a:tailEnd type="none" w="med" len="med"/>
          </a:ln>
        </p:spPr>
      </p:sp>
      <p:sp>
        <p:nvSpPr>
          <p:cNvPr id="12304" name="直接连接符 12303"/>
          <p:cNvSpPr/>
          <p:nvPr/>
        </p:nvSpPr>
        <p:spPr>
          <a:xfrm>
            <a:off x="4800600" y="1993900"/>
            <a:ext cx="0" cy="127000"/>
          </a:xfrm>
          <a:prstGeom prst="line">
            <a:avLst/>
          </a:prstGeom>
          <a:ln w="25400" cap="flat" cmpd="sng">
            <a:solidFill>
              <a:schemeClr val="tx1"/>
            </a:solidFill>
            <a:prstDash val="solid"/>
            <a:headEnd type="none" w="med" len="med"/>
            <a:tailEnd type="none" w="med" len="med"/>
          </a:ln>
        </p:spPr>
      </p:sp>
      <p:sp>
        <p:nvSpPr>
          <p:cNvPr id="12305" name="直接连接符 12304"/>
          <p:cNvSpPr/>
          <p:nvPr/>
        </p:nvSpPr>
        <p:spPr>
          <a:xfrm>
            <a:off x="5029200" y="1993900"/>
            <a:ext cx="0" cy="127000"/>
          </a:xfrm>
          <a:prstGeom prst="line">
            <a:avLst/>
          </a:prstGeom>
          <a:ln w="25400" cap="flat" cmpd="sng">
            <a:solidFill>
              <a:schemeClr val="tx1"/>
            </a:solidFill>
            <a:prstDash val="solid"/>
            <a:headEnd type="none" w="med" len="med"/>
            <a:tailEnd type="none" w="med" len="med"/>
          </a:ln>
        </p:spPr>
      </p:sp>
      <p:sp>
        <p:nvSpPr>
          <p:cNvPr id="12306" name="直接连接符 12305"/>
          <p:cNvSpPr/>
          <p:nvPr/>
        </p:nvSpPr>
        <p:spPr>
          <a:xfrm>
            <a:off x="5257800" y="1993900"/>
            <a:ext cx="0" cy="127000"/>
          </a:xfrm>
          <a:prstGeom prst="line">
            <a:avLst/>
          </a:prstGeom>
          <a:ln w="25400" cap="flat" cmpd="sng">
            <a:solidFill>
              <a:schemeClr val="tx1"/>
            </a:solidFill>
            <a:prstDash val="solid"/>
            <a:headEnd type="none" w="med" len="med"/>
            <a:tailEnd type="none" w="med" len="med"/>
          </a:ln>
        </p:spPr>
      </p:sp>
      <p:sp>
        <p:nvSpPr>
          <p:cNvPr id="12307" name="直接连接符 12306"/>
          <p:cNvSpPr/>
          <p:nvPr/>
        </p:nvSpPr>
        <p:spPr>
          <a:xfrm>
            <a:off x="5486400" y="1993900"/>
            <a:ext cx="0" cy="127000"/>
          </a:xfrm>
          <a:prstGeom prst="line">
            <a:avLst/>
          </a:prstGeom>
          <a:ln w="25400" cap="flat" cmpd="sng">
            <a:solidFill>
              <a:schemeClr val="tx1"/>
            </a:solidFill>
            <a:prstDash val="solid"/>
            <a:headEnd type="none" w="med" len="med"/>
            <a:tailEnd type="none" w="med" len="med"/>
          </a:ln>
        </p:spPr>
      </p:sp>
      <p:sp>
        <p:nvSpPr>
          <p:cNvPr id="12308" name="直接连接符 12307"/>
          <p:cNvSpPr/>
          <p:nvPr/>
        </p:nvSpPr>
        <p:spPr>
          <a:xfrm>
            <a:off x="5715000" y="1993900"/>
            <a:ext cx="0" cy="127000"/>
          </a:xfrm>
          <a:prstGeom prst="line">
            <a:avLst/>
          </a:prstGeom>
          <a:ln w="25400" cap="flat" cmpd="sng">
            <a:solidFill>
              <a:schemeClr val="tx1"/>
            </a:solidFill>
            <a:prstDash val="solid"/>
            <a:headEnd type="none" w="med" len="med"/>
            <a:tailEnd type="none" w="med" len="med"/>
          </a:ln>
        </p:spPr>
      </p:sp>
      <p:sp>
        <p:nvSpPr>
          <p:cNvPr id="12309" name="矩形 12308"/>
          <p:cNvSpPr/>
          <p:nvPr/>
        </p:nvSpPr>
        <p:spPr>
          <a:xfrm>
            <a:off x="1003300" y="3365500"/>
            <a:ext cx="5384800" cy="1193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310" name="矩形 12309"/>
          <p:cNvSpPr/>
          <p:nvPr/>
        </p:nvSpPr>
        <p:spPr>
          <a:xfrm>
            <a:off x="2798763" y="3705225"/>
            <a:ext cx="1120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Datapath</a:t>
            </a:r>
          </a:p>
        </p:txBody>
      </p:sp>
      <p:sp>
        <p:nvSpPr>
          <p:cNvPr id="12311" name="直接连接符 12310"/>
          <p:cNvSpPr/>
          <p:nvPr/>
        </p:nvSpPr>
        <p:spPr>
          <a:xfrm flipV="1">
            <a:off x="1371600" y="1816100"/>
            <a:ext cx="0" cy="1549400"/>
          </a:xfrm>
          <a:prstGeom prst="line">
            <a:avLst/>
          </a:prstGeom>
          <a:ln w="25400" cap="flat" cmpd="sng">
            <a:solidFill>
              <a:schemeClr val="tx1"/>
            </a:solidFill>
            <a:prstDash val="solid"/>
            <a:headEnd type="none" w="med" len="med"/>
            <a:tailEnd type="triangle" w="med" len="med"/>
          </a:ln>
        </p:spPr>
      </p:sp>
      <p:sp>
        <p:nvSpPr>
          <p:cNvPr id="12312" name="矩形 12311"/>
          <p:cNvSpPr/>
          <p:nvPr/>
        </p:nvSpPr>
        <p:spPr>
          <a:xfrm rot="16200000" flipH="1">
            <a:off x="439738" y="2414588"/>
            <a:ext cx="12350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a:t>
            </a:r>
          </a:p>
        </p:txBody>
      </p:sp>
      <p:sp>
        <p:nvSpPr>
          <p:cNvPr id="12313" name="圆角矩形 12312"/>
          <p:cNvSpPr/>
          <p:nvPr/>
        </p:nvSpPr>
        <p:spPr>
          <a:xfrm>
            <a:off x="1003300" y="1231900"/>
            <a:ext cx="1193800" cy="5842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2314" name="矩形 12313"/>
          <p:cNvSpPr/>
          <p:nvPr/>
        </p:nvSpPr>
        <p:spPr>
          <a:xfrm>
            <a:off x="1122363" y="1343025"/>
            <a:ext cx="981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p>
        </p:txBody>
      </p:sp>
      <p:sp>
        <p:nvSpPr>
          <p:cNvPr id="12315" name="任意多边形 12314"/>
          <p:cNvSpPr/>
          <p:nvPr/>
        </p:nvSpPr>
        <p:spPr>
          <a:xfrm>
            <a:off x="2590800" y="1676400"/>
            <a:ext cx="534988" cy="1677988"/>
          </a:xfrm>
          <a:custGeom>
            <a:avLst/>
            <a:gdLst/>
            <a:ahLst/>
            <a:cxnLst/>
            <a:rect l="0" t="0" r="0" b="0"/>
            <a:pathLst>
              <a:path w="337" h="1057">
                <a:moveTo>
                  <a:pt x="0" y="1056"/>
                </a:moveTo>
                <a:lnTo>
                  <a:pt x="0" y="0"/>
                </a:lnTo>
                <a:lnTo>
                  <a:pt x="336"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2316" name="矩形 12315"/>
          <p:cNvSpPr/>
          <p:nvPr/>
        </p:nvSpPr>
        <p:spPr>
          <a:xfrm rot="16200000">
            <a:off x="1736725" y="2338388"/>
            <a:ext cx="1260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Conditions</a:t>
            </a:r>
          </a:p>
        </p:txBody>
      </p:sp>
      <p:sp>
        <p:nvSpPr>
          <p:cNvPr id="12317" name="直接连接符 12316"/>
          <p:cNvSpPr/>
          <p:nvPr/>
        </p:nvSpPr>
        <p:spPr>
          <a:xfrm>
            <a:off x="3352800" y="2298700"/>
            <a:ext cx="0" cy="1041400"/>
          </a:xfrm>
          <a:prstGeom prst="line">
            <a:avLst/>
          </a:prstGeom>
          <a:ln w="25400" cap="flat" cmpd="sng">
            <a:solidFill>
              <a:schemeClr val="tx1"/>
            </a:solidFill>
            <a:prstDash val="solid"/>
            <a:headEnd type="none" w="med" len="med"/>
            <a:tailEnd type="triangle" w="med" len="med"/>
          </a:ln>
        </p:spPr>
      </p:sp>
      <p:sp>
        <p:nvSpPr>
          <p:cNvPr id="12318" name="直接连接符 12317"/>
          <p:cNvSpPr/>
          <p:nvPr/>
        </p:nvSpPr>
        <p:spPr>
          <a:xfrm>
            <a:off x="3657600" y="2298700"/>
            <a:ext cx="0" cy="1041400"/>
          </a:xfrm>
          <a:prstGeom prst="line">
            <a:avLst/>
          </a:prstGeom>
          <a:ln w="25400" cap="flat" cmpd="sng">
            <a:solidFill>
              <a:schemeClr val="tx1"/>
            </a:solidFill>
            <a:prstDash val="solid"/>
            <a:headEnd type="none" w="med" len="med"/>
            <a:tailEnd type="triangle" w="med" len="med"/>
          </a:ln>
        </p:spPr>
      </p:sp>
      <p:sp>
        <p:nvSpPr>
          <p:cNvPr id="12319" name="直接连接符 12318"/>
          <p:cNvSpPr/>
          <p:nvPr/>
        </p:nvSpPr>
        <p:spPr>
          <a:xfrm>
            <a:off x="3962400" y="2298700"/>
            <a:ext cx="0" cy="1041400"/>
          </a:xfrm>
          <a:prstGeom prst="line">
            <a:avLst/>
          </a:prstGeom>
          <a:ln w="25400" cap="flat" cmpd="sng">
            <a:solidFill>
              <a:schemeClr val="tx1"/>
            </a:solidFill>
            <a:prstDash val="solid"/>
            <a:headEnd type="none" w="med" len="med"/>
            <a:tailEnd type="triangle" w="med" len="med"/>
          </a:ln>
        </p:spPr>
      </p:sp>
      <p:sp>
        <p:nvSpPr>
          <p:cNvPr id="12320" name="直接连接符 12319"/>
          <p:cNvSpPr/>
          <p:nvPr/>
        </p:nvSpPr>
        <p:spPr>
          <a:xfrm>
            <a:off x="4267200" y="2298700"/>
            <a:ext cx="0" cy="1041400"/>
          </a:xfrm>
          <a:prstGeom prst="line">
            <a:avLst/>
          </a:prstGeom>
          <a:ln w="25400" cap="flat" cmpd="sng">
            <a:solidFill>
              <a:schemeClr val="tx1"/>
            </a:solidFill>
            <a:prstDash val="solid"/>
            <a:headEnd type="none" w="med" len="med"/>
            <a:tailEnd type="triangle" w="med" len="med"/>
          </a:ln>
        </p:spPr>
      </p:sp>
      <p:sp>
        <p:nvSpPr>
          <p:cNvPr id="12321" name="直接连接符 12320"/>
          <p:cNvSpPr/>
          <p:nvPr/>
        </p:nvSpPr>
        <p:spPr>
          <a:xfrm>
            <a:off x="5715000" y="2298700"/>
            <a:ext cx="0" cy="1041400"/>
          </a:xfrm>
          <a:prstGeom prst="line">
            <a:avLst/>
          </a:prstGeom>
          <a:ln w="25400" cap="flat" cmpd="sng">
            <a:solidFill>
              <a:schemeClr val="tx1"/>
            </a:solidFill>
            <a:prstDash val="solid"/>
            <a:headEnd type="none" w="med" len="med"/>
            <a:tailEnd type="triangle" w="med" len="med"/>
          </a:ln>
        </p:spPr>
      </p:sp>
      <p:sp>
        <p:nvSpPr>
          <p:cNvPr id="12322" name="矩形 12321"/>
          <p:cNvSpPr/>
          <p:nvPr/>
        </p:nvSpPr>
        <p:spPr>
          <a:xfrm>
            <a:off x="4398963" y="2486025"/>
            <a:ext cx="9302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a:t>
            </a:r>
          </a:p>
          <a:p>
            <a:pPr lvl="0"/>
            <a:r>
              <a:rPr lang="en-US" altLang="zh-CN" sz="1800">
                <a:latin typeface="Arial" panose="020B0604020202020204" pitchFamily="34" charset="0"/>
                <a:ea typeface="Times New Roman" panose="02020603050405020304" pitchFamily="18" charset="0"/>
              </a:rPr>
              <a:t>Points</a:t>
            </a:r>
          </a:p>
        </p:txBody>
      </p:sp>
      <p:sp>
        <p:nvSpPr>
          <p:cNvPr id="12323" name="矩形 12322"/>
          <p:cNvSpPr/>
          <p:nvPr/>
        </p:nvSpPr>
        <p:spPr>
          <a:xfrm>
            <a:off x="6151563" y="18764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microinstruction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The Big Picture: Where are We Now? </a:t>
            </a:r>
            <a:endParaRPr lang="zh-CN" altLang="en-US" dirty="0"/>
          </a:p>
        </p:txBody>
      </p:sp>
      <p:sp>
        <p:nvSpPr>
          <p:cNvPr id="7" name="内容占位符 6"/>
          <p:cNvSpPr>
            <a:spLocks noGrp="1"/>
          </p:cNvSpPr>
          <p:nvPr>
            <p:ph sz="quarter" idx="13"/>
          </p:nvPr>
        </p:nvSpPr>
        <p:spPr>
          <a:xfrm>
            <a:off x="246185" y="138113"/>
            <a:ext cx="914400" cy="568325"/>
          </a:xfrm>
        </p:spPr>
        <p:txBody>
          <a:bodyPr/>
          <a:lstStyle/>
          <a:p>
            <a:r>
              <a:rPr lang="en-US" altLang="zh-CN" dirty="0"/>
              <a:t>1.</a:t>
            </a:r>
            <a:r>
              <a:rPr lang="en-US" dirty="0"/>
              <a:t>6</a:t>
            </a:r>
          </a:p>
        </p:txBody>
      </p:sp>
      <p:sp>
        <p:nvSpPr>
          <p:cNvPr id="13315" name="文本占位符 13314"/>
          <p:cNvSpPr>
            <a:spLocks noGrp="1"/>
          </p:cNvSpPr>
          <p:nvPr>
            <p:ph type="body" idx="1"/>
          </p:nvPr>
        </p:nvSpPr>
        <p:spPr>
          <a:xfrm>
            <a:off x="495300" y="1295400"/>
            <a:ext cx="8191500" cy="38538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The Five Classic Components of a Computer</a:t>
            </a:r>
          </a:p>
          <a:p>
            <a:pPr>
              <a:buNone/>
            </a:pP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a:p>
            <a:pPr>
              <a:buClr>
                <a:srgbClr val="290CFC"/>
              </a:buClr>
              <a:buFont typeface="Wingdings" panose="05000000000000000000" charset="0"/>
              <a:buChar char="Ø"/>
            </a:pPr>
            <a:r>
              <a:rPr lang="en-US" altLang="zh-CN" sz="2400"/>
              <a:t>Today’s Topic: Designing the Datapath for the Multiple Clock Cycle  Datapath</a:t>
            </a:r>
          </a:p>
        </p:txBody>
      </p:sp>
      <p:sp>
        <p:nvSpPr>
          <p:cNvPr id="13316" name="矩形 13315"/>
          <p:cNvSpPr/>
          <p:nvPr/>
        </p:nvSpPr>
        <p:spPr>
          <a:xfrm>
            <a:off x="1612900" y="3289300"/>
            <a:ext cx="1270000" cy="736600"/>
          </a:xfrm>
          <a:prstGeom prst="rect">
            <a:avLst/>
          </a:prstGeom>
          <a:pattFill prst="pct10">
            <a:fgClr>
              <a:schemeClr val="hlink"/>
            </a:fgClr>
            <a:bgClr>
              <a:schemeClr val="bg1"/>
            </a:bgClr>
          </a:pattFill>
          <a:ln w="25400" cap="flat" cmpd="sng">
            <a:solidFill>
              <a:schemeClr val="hlink"/>
            </a:solidFill>
            <a:prstDash val="solid"/>
            <a:miter/>
            <a:headEnd type="none" w="med" len="med"/>
            <a:tailEnd type="none" w="med" len="med"/>
          </a:ln>
        </p:spPr>
        <p:txBody>
          <a:bodyPr/>
          <a:lstStyle/>
          <a:p>
            <a:endParaRPr lang="zh-CN" altLang="en-US"/>
          </a:p>
        </p:txBody>
      </p:sp>
      <p:sp>
        <p:nvSpPr>
          <p:cNvPr id="13317" name="矩形 13316"/>
          <p:cNvSpPr/>
          <p:nvPr/>
        </p:nvSpPr>
        <p:spPr>
          <a:xfrm>
            <a:off x="1808163" y="2601913"/>
            <a:ext cx="871537"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Control</a:t>
            </a:r>
          </a:p>
        </p:txBody>
      </p:sp>
      <p:sp>
        <p:nvSpPr>
          <p:cNvPr id="13318" name="矩形 13317"/>
          <p:cNvSpPr/>
          <p:nvPr/>
        </p:nvSpPr>
        <p:spPr>
          <a:xfrm>
            <a:off x="1612900" y="2374900"/>
            <a:ext cx="12700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19" name="矩形 13318"/>
          <p:cNvSpPr/>
          <p:nvPr/>
        </p:nvSpPr>
        <p:spPr>
          <a:xfrm>
            <a:off x="1731963" y="3475038"/>
            <a:ext cx="1006475"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Datapath</a:t>
            </a:r>
          </a:p>
        </p:txBody>
      </p:sp>
      <p:sp>
        <p:nvSpPr>
          <p:cNvPr id="13320" name="矩形 13319"/>
          <p:cNvSpPr/>
          <p:nvPr/>
        </p:nvSpPr>
        <p:spPr>
          <a:xfrm>
            <a:off x="3213100" y="1993900"/>
            <a:ext cx="1041400" cy="2184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1" name="矩形 13320"/>
          <p:cNvSpPr/>
          <p:nvPr/>
        </p:nvSpPr>
        <p:spPr>
          <a:xfrm>
            <a:off x="3278188" y="2840038"/>
            <a:ext cx="939800"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Memory</a:t>
            </a:r>
          </a:p>
        </p:txBody>
      </p:sp>
      <p:sp>
        <p:nvSpPr>
          <p:cNvPr id="13322" name="矩形 13321"/>
          <p:cNvSpPr/>
          <p:nvPr/>
        </p:nvSpPr>
        <p:spPr>
          <a:xfrm>
            <a:off x="1460500" y="1993900"/>
            <a:ext cx="1574800" cy="2184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3" name="矩形 13322"/>
          <p:cNvSpPr/>
          <p:nvPr/>
        </p:nvSpPr>
        <p:spPr>
          <a:xfrm>
            <a:off x="1731963" y="1974850"/>
            <a:ext cx="1041400"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Processor</a:t>
            </a:r>
          </a:p>
        </p:txBody>
      </p:sp>
      <p:sp>
        <p:nvSpPr>
          <p:cNvPr id="13324" name="矩形 13323"/>
          <p:cNvSpPr/>
          <p:nvPr/>
        </p:nvSpPr>
        <p:spPr>
          <a:xfrm>
            <a:off x="4432300" y="1993900"/>
            <a:ext cx="1041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5" name="矩形 13324"/>
          <p:cNvSpPr/>
          <p:nvPr/>
        </p:nvSpPr>
        <p:spPr>
          <a:xfrm>
            <a:off x="4606925" y="2279650"/>
            <a:ext cx="679450" cy="346075"/>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Input</a:t>
            </a:r>
          </a:p>
        </p:txBody>
      </p:sp>
      <p:sp>
        <p:nvSpPr>
          <p:cNvPr id="13326" name="矩形 13325"/>
          <p:cNvSpPr/>
          <p:nvPr/>
        </p:nvSpPr>
        <p:spPr>
          <a:xfrm>
            <a:off x="4432300" y="3289300"/>
            <a:ext cx="1041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7" name="矩形 13326"/>
          <p:cNvSpPr/>
          <p:nvPr/>
        </p:nvSpPr>
        <p:spPr>
          <a:xfrm>
            <a:off x="4533900" y="3575050"/>
            <a:ext cx="827088" cy="346075"/>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TotalTime>
  <Words>5427</Words>
  <Application>Microsoft Macintosh PowerPoint</Application>
  <PresentationFormat>全屏显示(4:3)</PresentationFormat>
  <Paragraphs>1409</Paragraphs>
  <Slides>71</Slides>
  <Notes>4</Notes>
  <HiddenSlides>18</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71</vt:i4>
      </vt:variant>
    </vt:vector>
  </HeadingPairs>
  <TitlesOfParts>
    <vt:vector size="78" baseType="lpstr">
      <vt:lpstr>黑体</vt:lpstr>
      <vt:lpstr>楷体</vt:lpstr>
      <vt:lpstr>Arial</vt:lpstr>
      <vt:lpstr>Calibri</vt:lpstr>
      <vt:lpstr>Times New Roman</vt:lpstr>
      <vt:lpstr>Wingdings</vt:lpstr>
      <vt:lpstr>Office Theme</vt:lpstr>
      <vt:lpstr>PowerPoint 演示文稿</vt:lpstr>
      <vt:lpstr>Today’s Topic</vt:lpstr>
      <vt:lpstr>Where are we now?</vt:lpstr>
      <vt:lpstr>Recap: Processor Design is a Process </vt:lpstr>
      <vt:lpstr>Recap: A Single Cycle Datapath</vt:lpstr>
      <vt:lpstr>Recap: The “Truth Table” for the Main Control</vt:lpstr>
      <vt:lpstr>Recap: PLA Implementation of the Main Control </vt:lpstr>
      <vt:lpstr>Recap: Systematic Generation of Control</vt:lpstr>
      <vt:lpstr>The Big Picture: Where are We Now? </vt:lpstr>
      <vt:lpstr>Today’s Topic</vt:lpstr>
      <vt:lpstr>Abstract View of our single cycle processor</vt:lpstr>
      <vt:lpstr>What’s wrong with our CPI=1 processor?</vt:lpstr>
      <vt:lpstr>Memory Access Time</vt:lpstr>
      <vt:lpstr>Reducing Cycle Time</vt:lpstr>
      <vt:lpstr>Today’s Topic</vt:lpstr>
      <vt:lpstr>Basic Limits on Cycle Time</vt:lpstr>
      <vt:lpstr>Partitioning the CPI=1 Datapath</vt:lpstr>
      <vt:lpstr>Example Multicycle Datapath</vt:lpstr>
      <vt:lpstr>Example Multicycle Datapath</vt:lpstr>
      <vt:lpstr>Recall: Step-by-step Processor Design</vt:lpstr>
      <vt:lpstr>Step 4: R-rtype (add, sub, . . .)</vt:lpstr>
      <vt:lpstr>Step 4: Logical immed</vt:lpstr>
      <vt:lpstr>  step 4 : Load</vt:lpstr>
      <vt:lpstr>Step 4 : Store</vt:lpstr>
      <vt:lpstr>Step 4 : Branch</vt:lpstr>
      <vt:lpstr>Today’s Topic</vt:lpstr>
      <vt:lpstr>Multi-Cycle Datapath in Textbook</vt:lpstr>
      <vt:lpstr>Beginning of Ins Fetch</vt:lpstr>
      <vt:lpstr>End of Ins Fetch</vt:lpstr>
      <vt:lpstr>Ins Fetch Cycle</vt:lpstr>
      <vt:lpstr>Fetch Registers and Ins Decode</vt:lpstr>
      <vt:lpstr>Fetch Registers and Ins Decode-Continued</vt:lpstr>
      <vt:lpstr>The end of branch instruction</vt:lpstr>
      <vt:lpstr>Instruction Decode: R-Type</vt:lpstr>
      <vt:lpstr>Execution of R-type</vt:lpstr>
      <vt:lpstr>Finish of R-Type</vt:lpstr>
      <vt:lpstr>Instruction Decode: Ori</vt:lpstr>
      <vt:lpstr>Execution of Ori</vt:lpstr>
      <vt:lpstr>Finish of Ori</vt:lpstr>
      <vt:lpstr>Instruction Decode: LW/SW</vt:lpstr>
      <vt:lpstr>Memory Address Calculating</vt:lpstr>
      <vt:lpstr>Memory Access for SW</vt:lpstr>
      <vt:lpstr>Memory Access for LW</vt:lpstr>
      <vt:lpstr>Write Back for LW</vt:lpstr>
      <vt:lpstr>Recap:Multi-Cycle Datapath in Textbook</vt:lpstr>
      <vt:lpstr>Control FSM</vt:lpstr>
      <vt:lpstr>Today’s Topic</vt:lpstr>
      <vt:lpstr>Our Control Model</vt:lpstr>
      <vt:lpstr>Step 4   Control Specification for multicycle proc</vt:lpstr>
      <vt:lpstr>Traditional FSM Controller</vt:lpstr>
      <vt:lpstr>Step 5   (datapath + state diagram control)</vt:lpstr>
      <vt:lpstr>Mapping RTs to Control Points</vt:lpstr>
      <vt:lpstr>Assigning  States</vt:lpstr>
      <vt:lpstr>(Mostly) Detailed Control Specification (missing0)</vt:lpstr>
      <vt:lpstr>Performance Evaluation</vt:lpstr>
      <vt:lpstr>How Effectively are we utilizing our hardware?</vt:lpstr>
      <vt:lpstr>Today’s Topic</vt:lpstr>
      <vt:lpstr>Exceptions</vt:lpstr>
      <vt:lpstr>Two Types of Exceptions: Interrupts and Traps</vt:lpstr>
      <vt:lpstr>Traps and Interrupts</vt:lpstr>
      <vt:lpstr>What happens to Instruction with Exception?</vt:lpstr>
      <vt:lpstr>Precise Interrupts</vt:lpstr>
      <vt:lpstr>Big Picture: user / system modes</vt:lpstr>
      <vt:lpstr>Addressing the Exception Handler</vt:lpstr>
      <vt:lpstr>Saving State</vt:lpstr>
      <vt:lpstr>Additions to MIPS ISA to support Exceptions?</vt:lpstr>
      <vt:lpstr>Details of Status register</vt:lpstr>
      <vt:lpstr>Details of Cause register</vt:lpstr>
      <vt:lpstr>Example: How Control Handles Traps in our FSM</vt:lpstr>
      <vt:lpstr>How to add traps and interrupts to state diagram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Zhang</dc:creator>
  <cp:keywords>SP_NWPU</cp:keywords>
  <cp:lastModifiedBy>王 继禾</cp:lastModifiedBy>
  <cp:revision>167</cp:revision>
  <cp:lastPrinted>2019-05-06T02:53:17Z</cp:lastPrinted>
  <dcterms:created xsi:type="dcterms:W3CDTF">2019-05-06T02:53:17Z</dcterms:created>
  <dcterms:modified xsi:type="dcterms:W3CDTF">2021-05-26T02:21:04Z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